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heme/themeOverride1.xml" ContentType="application/vnd.openxmlformats-officedocument.themeOverr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heme/themeOverride2.xml" ContentType="application/vnd.openxmlformats-officedocument.themeOverride+xml"/>
  <Override PartName="/ppt/notesSlides/notesSlide108.xml" ContentType="application/vnd.openxmlformats-officedocument.presentationml.notesSlide+xml"/>
  <Override PartName="/ppt/theme/themeOverride3.xml" ContentType="application/vnd.openxmlformats-officedocument.themeOverr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heme/themeOverride4.xml" ContentType="application/vnd.openxmlformats-officedocument.themeOverr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theme/themeOverride5.xml" ContentType="application/vnd.openxmlformats-officedocument.themeOverride+xml"/>
  <Override PartName="/ppt/notesSlides/notesSlide115.xml" ContentType="application/vnd.openxmlformats-officedocument.presentationml.notesSlide+xml"/>
  <Override PartName="/ppt/theme/themeOverride6.xml" ContentType="application/vnd.openxmlformats-officedocument.themeOverr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heme/themeOverride7.xml" ContentType="application/vnd.openxmlformats-officedocument.themeOverride+xml"/>
  <Override PartName="/ppt/notesSlides/notesSlide1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4" r:id="rId5"/>
  </p:sldMasterIdLst>
  <p:notesMasterIdLst>
    <p:notesMasterId r:id="rId129"/>
  </p:notesMasterIdLst>
  <p:handoutMasterIdLst>
    <p:handoutMasterId r:id="rId130"/>
  </p:handoutMasterIdLst>
  <p:sldIdLst>
    <p:sldId id="1439" r:id="rId6"/>
    <p:sldId id="1464" r:id="rId7"/>
    <p:sldId id="831" r:id="rId8"/>
    <p:sldId id="1377" r:id="rId9"/>
    <p:sldId id="1452" r:id="rId10"/>
    <p:sldId id="1400" r:id="rId11"/>
    <p:sldId id="1398" r:id="rId12"/>
    <p:sldId id="1421" r:id="rId13"/>
    <p:sldId id="1401" r:id="rId14"/>
    <p:sldId id="1402" r:id="rId15"/>
    <p:sldId id="1403" r:id="rId16"/>
    <p:sldId id="1404" r:id="rId17"/>
    <p:sldId id="1405" r:id="rId18"/>
    <p:sldId id="1453" r:id="rId19"/>
    <p:sldId id="1454" r:id="rId20"/>
    <p:sldId id="1455" r:id="rId21"/>
    <p:sldId id="1406" r:id="rId22"/>
    <p:sldId id="1380" r:id="rId23"/>
    <p:sldId id="1441" r:id="rId24"/>
    <p:sldId id="1388" r:id="rId25"/>
    <p:sldId id="1378" r:id="rId26"/>
    <p:sldId id="1379" r:id="rId27"/>
    <p:sldId id="1390" r:id="rId28"/>
    <p:sldId id="1527" r:id="rId29"/>
    <p:sldId id="1425" r:id="rId30"/>
    <p:sldId id="1426" r:id="rId31"/>
    <p:sldId id="1427" r:id="rId32"/>
    <p:sldId id="1428" r:id="rId33"/>
    <p:sldId id="1430" r:id="rId34"/>
    <p:sldId id="1432" r:id="rId35"/>
    <p:sldId id="1434" r:id="rId36"/>
    <p:sldId id="1435" r:id="rId37"/>
    <p:sldId id="1436" r:id="rId38"/>
    <p:sldId id="1437" r:id="rId39"/>
    <p:sldId id="1438" r:id="rId40"/>
    <p:sldId id="1440" r:id="rId41"/>
    <p:sldId id="1408" r:id="rId42"/>
    <p:sldId id="1410" r:id="rId43"/>
    <p:sldId id="1391" r:id="rId44"/>
    <p:sldId id="1409" r:id="rId45"/>
    <p:sldId id="1411" r:id="rId46"/>
    <p:sldId id="1414" r:id="rId47"/>
    <p:sldId id="1415" r:id="rId48"/>
    <p:sldId id="1416" r:id="rId49"/>
    <p:sldId id="1417" r:id="rId50"/>
    <p:sldId id="1418" r:id="rId51"/>
    <p:sldId id="1458" r:id="rId52"/>
    <p:sldId id="1444" r:id="rId53"/>
    <p:sldId id="1443" r:id="rId54"/>
    <p:sldId id="1422" r:id="rId55"/>
    <p:sldId id="1461" r:id="rId56"/>
    <p:sldId id="1460" r:id="rId57"/>
    <p:sldId id="1459" r:id="rId58"/>
    <p:sldId id="1462" r:id="rId59"/>
    <p:sldId id="1528" r:id="rId60"/>
    <p:sldId id="1412" r:id="rId61"/>
    <p:sldId id="1442" r:id="rId62"/>
    <p:sldId id="1445" r:id="rId63"/>
    <p:sldId id="1446" r:id="rId64"/>
    <p:sldId id="1447" r:id="rId65"/>
    <p:sldId id="1448" r:id="rId66"/>
    <p:sldId id="1449" r:id="rId67"/>
    <p:sldId id="1529" r:id="rId68"/>
    <p:sldId id="1457" r:id="rId69"/>
    <p:sldId id="1474" r:id="rId70"/>
    <p:sldId id="1530" r:id="rId71"/>
    <p:sldId id="1476" r:id="rId72"/>
    <p:sldId id="1475" r:id="rId73"/>
    <p:sldId id="1477" r:id="rId74"/>
    <p:sldId id="1531" r:id="rId75"/>
    <p:sldId id="1478" r:id="rId76"/>
    <p:sldId id="1465" r:id="rId77"/>
    <p:sldId id="1479" r:id="rId78"/>
    <p:sldId id="1484" r:id="rId79"/>
    <p:sldId id="1481" r:id="rId80"/>
    <p:sldId id="1480" r:id="rId81"/>
    <p:sldId id="1485" r:id="rId82"/>
    <p:sldId id="1487" r:id="rId83"/>
    <p:sldId id="1467" r:id="rId84"/>
    <p:sldId id="1468" r:id="rId85"/>
    <p:sldId id="1469" r:id="rId86"/>
    <p:sldId id="1470" r:id="rId87"/>
    <p:sldId id="1472" r:id="rId88"/>
    <p:sldId id="1488" r:id="rId89"/>
    <p:sldId id="1489" r:id="rId90"/>
    <p:sldId id="1490" r:id="rId91"/>
    <p:sldId id="1491" r:id="rId92"/>
    <p:sldId id="1493" r:id="rId93"/>
    <p:sldId id="1494" r:id="rId94"/>
    <p:sldId id="1506" r:id="rId95"/>
    <p:sldId id="1495" r:id="rId96"/>
    <p:sldId id="1496" r:id="rId97"/>
    <p:sldId id="1497" r:id="rId98"/>
    <p:sldId id="1498" r:id="rId99"/>
    <p:sldId id="1500" r:id="rId100"/>
    <p:sldId id="1499" r:id="rId101"/>
    <p:sldId id="1502" r:id="rId102"/>
    <p:sldId id="1503" r:id="rId103"/>
    <p:sldId id="1504" r:id="rId104"/>
    <p:sldId id="1512" r:id="rId105"/>
    <p:sldId id="1525" r:id="rId106"/>
    <p:sldId id="1505" r:id="rId107"/>
    <p:sldId id="1507" r:id="rId108"/>
    <p:sldId id="1508" r:id="rId109"/>
    <p:sldId id="1509" r:id="rId110"/>
    <p:sldId id="1510" r:id="rId111"/>
    <p:sldId id="1511" r:id="rId112"/>
    <p:sldId id="1513" r:id="rId113"/>
    <p:sldId id="1515" r:id="rId114"/>
    <p:sldId id="1514" r:id="rId115"/>
    <p:sldId id="1517" r:id="rId116"/>
    <p:sldId id="1516" r:id="rId117"/>
    <p:sldId id="1518" r:id="rId118"/>
    <p:sldId id="1519" r:id="rId119"/>
    <p:sldId id="1520" r:id="rId120"/>
    <p:sldId id="1526" r:id="rId121"/>
    <p:sldId id="1521" r:id="rId122"/>
    <p:sldId id="1522" r:id="rId123"/>
    <p:sldId id="1523" r:id="rId124"/>
    <p:sldId id="1420" r:id="rId125"/>
    <p:sldId id="1393" r:id="rId126"/>
    <p:sldId id="1524" r:id="rId127"/>
    <p:sldId id="1394" r:id="rId128"/>
  </p:sldIdLst>
  <p:sldSz cx="18288000" cy="10287000"/>
  <p:notesSz cx="7010400" cy="9296400"/>
  <p:custDataLst>
    <p:tags r:id="rId131"/>
  </p:custDataLst>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A Niebler" initials="EAN" lastIdx="1" clrIdx="0">
    <p:extLst>
      <p:ext uri="{19B8F6BF-5375-455C-9EA6-DF929625EA0E}">
        <p15:presenceInfo xmlns:p15="http://schemas.microsoft.com/office/powerpoint/2012/main" userId="S::eniebler@nvidia.com::37e4f74a-ff5f-4a68-8522-e2695eaa95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7B7"/>
    <a:srgbClr val="FE948C"/>
    <a:srgbClr val="BBD7EF"/>
    <a:srgbClr val="FBFBFB"/>
    <a:srgbClr val="898989"/>
    <a:srgbClr val="F9F9F9"/>
    <a:srgbClr val="F6F6F6"/>
    <a:srgbClr val="F2F2F2"/>
    <a:srgbClr val="E6E6E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A5DA28-754E-4A02-B8AF-00AF77EBA287}" v="17" dt="2021-10-29T05:21:52.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25" autoAdjust="0"/>
  </p:normalViewPr>
  <p:slideViewPr>
    <p:cSldViewPr snapToGrid="0">
      <p:cViewPr>
        <p:scale>
          <a:sx n="62" d="100"/>
          <a:sy n="62" d="100"/>
        </p:scale>
        <p:origin x="636" y="72"/>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handoutMaster" Target="handoutMasters/handoutMaster1.xml"/><Relationship Id="rId135"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tags" Target="tags/tag1.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commentAuthors" Target="commen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AA5867C5-F0E2-42FC-A9C8-5137E67BFDF6}"/>
              </a:ext>
            </a:extLst>
          </p:cNvPr>
          <p:cNvPicPr>
            <a:picLocks noChangeAspect="1"/>
          </p:cNvPicPr>
          <p:nvPr/>
        </p:nvPicPr>
        <p:blipFill>
          <a:blip r:embed="rId2"/>
          <a:stretch>
            <a:fillRect/>
          </a:stretch>
        </p:blipFill>
        <p:spPr>
          <a:xfrm>
            <a:off x="5082065" y="8330623"/>
            <a:ext cx="1840196" cy="800675"/>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10/21/2021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pic>
        <p:nvPicPr>
          <p:cNvPr id="10" name="Picture 9" descr="A picture containing text&#10;&#10;Description automatically generated">
            <a:extLst>
              <a:ext uri="{FF2B5EF4-FFF2-40B4-BE49-F238E27FC236}">
                <a16:creationId xmlns:a16="http://schemas.microsoft.com/office/drawing/2014/main" id="{70FBF248-F186-4832-AFA9-98D71F9DC795}"/>
              </a:ext>
            </a:extLst>
          </p:cNvPr>
          <p:cNvPicPr>
            <a:picLocks noChangeAspect="1"/>
          </p:cNvPicPr>
          <p:nvPr/>
        </p:nvPicPr>
        <p:blipFill>
          <a:blip r:embed="rId2"/>
          <a:stretch>
            <a:fillRect/>
          </a:stretch>
        </p:blipFill>
        <p:spPr>
          <a:xfrm>
            <a:off x="5463821" y="30636"/>
            <a:ext cx="1458439" cy="63457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a:t>
            </a:fld>
            <a:endParaRPr lang="en-US"/>
          </a:p>
        </p:txBody>
      </p:sp>
    </p:spTree>
    <p:extLst>
      <p:ext uri="{BB962C8B-B14F-4D97-AF65-F5344CB8AC3E}">
        <p14:creationId xmlns:p14="http://schemas.microsoft.com/office/powerpoint/2010/main" val="432577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378464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102</a:t>
            </a:fld>
            <a:endParaRPr lang="en-US"/>
          </a:p>
        </p:txBody>
      </p:sp>
    </p:spTree>
    <p:extLst>
      <p:ext uri="{BB962C8B-B14F-4D97-AF65-F5344CB8AC3E}">
        <p14:creationId xmlns:p14="http://schemas.microsoft.com/office/powerpoint/2010/main" val="20716174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103</a:t>
            </a:fld>
            <a:endParaRPr lang="en-US"/>
          </a:p>
        </p:txBody>
      </p:sp>
    </p:spTree>
    <p:extLst>
      <p:ext uri="{BB962C8B-B14F-4D97-AF65-F5344CB8AC3E}">
        <p14:creationId xmlns:p14="http://schemas.microsoft.com/office/powerpoint/2010/main" val="401093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104</a:t>
            </a:fld>
            <a:endParaRPr lang="en-US"/>
          </a:p>
        </p:txBody>
      </p:sp>
    </p:spTree>
    <p:extLst>
      <p:ext uri="{BB962C8B-B14F-4D97-AF65-F5344CB8AC3E}">
        <p14:creationId xmlns:p14="http://schemas.microsoft.com/office/powerpoint/2010/main" val="18872559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105</a:t>
            </a:fld>
            <a:endParaRPr lang="en-US"/>
          </a:p>
        </p:txBody>
      </p:sp>
    </p:spTree>
    <p:extLst>
      <p:ext uri="{BB962C8B-B14F-4D97-AF65-F5344CB8AC3E}">
        <p14:creationId xmlns:p14="http://schemas.microsoft.com/office/powerpoint/2010/main" val="34860032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106</a:t>
            </a:fld>
            <a:endParaRPr lang="en-US"/>
          </a:p>
        </p:txBody>
      </p:sp>
    </p:spTree>
    <p:extLst>
      <p:ext uri="{BB962C8B-B14F-4D97-AF65-F5344CB8AC3E}">
        <p14:creationId xmlns:p14="http://schemas.microsoft.com/office/powerpoint/2010/main" val="25353842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107</a:t>
            </a:fld>
            <a:endParaRPr lang="en-US"/>
          </a:p>
        </p:txBody>
      </p:sp>
    </p:spTree>
    <p:extLst>
      <p:ext uri="{BB962C8B-B14F-4D97-AF65-F5344CB8AC3E}">
        <p14:creationId xmlns:p14="http://schemas.microsoft.com/office/powerpoint/2010/main" val="2192153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108</a:t>
            </a:fld>
            <a:endParaRPr lang="en-US"/>
          </a:p>
        </p:txBody>
      </p:sp>
    </p:spTree>
    <p:extLst>
      <p:ext uri="{BB962C8B-B14F-4D97-AF65-F5344CB8AC3E}">
        <p14:creationId xmlns:p14="http://schemas.microsoft.com/office/powerpoint/2010/main" val="21510514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a:p>
            <a:pPr marL="0" indent="0">
              <a:buFont typeface="Arial" panose="020B0604020202020204" pitchFamily="34" charset="0"/>
              <a:buNone/>
            </a:pPr>
            <a:r>
              <a:rPr lang="en-US" dirty="0" err="1"/>
              <a:t>Stop_when</a:t>
            </a:r>
            <a:r>
              <a:rPr lang="en-US" dirty="0"/>
              <a:t> defines a new cancellation scope (</a:t>
            </a:r>
            <a:r>
              <a:rPr lang="en-US" dirty="0" err="1"/>
              <a:t>stop_source</a:t>
            </a:r>
            <a:r>
              <a:rPr lang="en-US" dirty="0"/>
              <a:t>) for its child operation and all its children.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110</a:t>
            </a:fld>
            <a:endParaRPr lang="en-US"/>
          </a:p>
        </p:txBody>
      </p:sp>
    </p:spTree>
    <p:extLst>
      <p:ext uri="{BB962C8B-B14F-4D97-AF65-F5344CB8AC3E}">
        <p14:creationId xmlns:p14="http://schemas.microsoft.com/office/powerpoint/2010/main" val="4335942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111</a:t>
            </a:fld>
            <a:endParaRPr lang="en-US"/>
          </a:p>
        </p:txBody>
      </p:sp>
    </p:spTree>
    <p:extLst>
      <p:ext uri="{BB962C8B-B14F-4D97-AF65-F5344CB8AC3E}">
        <p14:creationId xmlns:p14="http://schemas.microsoft.com/office/powerpoint/2010/main" val="1085569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112</a:t>
            </a:fld>
            <a:endParaRPr lang="en-US"/>
          </a:p>
        </p:txBody>
      </p:sp>
    </p:spTree>
    <p:extLst>
      <p:ext uri="{BB962C8B-B14F-4D97-AF65-F5344CB8AC3E}">
        <p14:creationId xmlns:p14="http://schemas.microsoft.com/office/powerpoint/2010/main" val="3155583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composition of senders builds a tree.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7448730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113</a:t>
            </a:fld>
            <a:endParaRPr lang="en-US"/>
          </a:p>
        </p:txBody>
      </p:sp>
    </p:spTree>
    <p:extLst>
      <p:ext uri="{BB962C8B-B14F-4D97-AF65-F5344CB8AC3E}">
        <p14:creationId xmlns:p14="http://schemas.microsoft.com/office/powerpoint/2010/main" val="19215474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114</a:t>
            </a:fld>
            <a:endParaRPr lang="en-US"/>
          </a:p>
        </p:txBody>
      </p:sp>
    </p:spTree>
    <p:extLst>
      <p:ext uri="{BB962C8B-B14F-4D97-AF65-F5344CB8AC3E}">
        <p14:creationId xmlns:p14="http://schemas.microsoft.com/office/powerpoint/2010/main" val="30246908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115</a:t>
            </a:fld>
            <a:endParaRPr lang="en-US"/>
          </a:p>
        </p:txBody>
      </p:sp>
    </p:spTree>
    <p:extLst>
      <p:ext uri="{BB962C8B-B14F-4D97-AF65-F5344CB8AC3E}">
        <p14:creationId xmlns:p14="http://schemas.microsoft.com/office/powerpoint/2010/main" val="3096609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2000" dirty="0">
                <a:solidFill>
                  <a:schemeClr val="bg1"/>
                </a:solidFill>
                <a:latin typeface="DINPro-Regular" panose="02000503030000020004" pitchFamily="50" charset="0"/>
              </a:rPr>
              <a:t>This code isn’t quite right due to the racy nature of cancellation. Better would be to serialize all accesses to the </a:t>
            </a:r>
            <a:r>
              <a:rPr lang="en-US" sz="2000" dirty="0" err="1">
                <a:solidFill>
                  <a:schemeClr val="bg1"/>
                </a:solidFill>
                <a:latin typeface="DINPro-Regular" panose="02000503030000020004" pitchFamily="50" charset="0"/>
              </a:rPr>
              <a:t>pending_completion</a:t>
            </a:r>
            <a:r>
              <a:rPr lang="en-US" sz="2000" dirty="0">
                <a:solidFill>
                  <a:schemeClr val="bg1"/>
                </a:solidFill>
                <a:latin typeface="DINPro-Regular" panose="02000503030000020004" pitchFamily="50" charset="0"/>
              </a:rPr>
              <a:t>_ global and the construction of the stop callback by doing it all from a dedicated thread.</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2000" dirty="0">
              <a:solidFill>
                <a:schemeClr val="bg1"/>
              </a:solidFill>
              <a:latin typeface="DINPro-Regular" panose="02000503030000020004" pitchFamily="50" charset="0"/>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2000" dirty="0">
                <a:solidFill>
                  <a:schemeClr val="bg1"/>
                </a:solidFill>
                <a:latin typeface="DINPro-Regular" panose="02000503030000020004" pitchFamily="50" charset="0"/>
              </a:rPr>
              <a:t>Then, if the stop callback fires and there is no pending completion, record that fact in a bool so that the next time we have a completion pending, we can cancel it straight away.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116</a:t>
            </a:fld>
            <a:endParaRPr lang="en-US"/>
          </a:p>
        </p:txBody>
      </p:sp>
    </p:spTree>
    <p:extLst>
      <p:ext uri="{BB962C8B-B14F-4D97-AF65-F5344CB8AC3E}">
        <p14:creationId xmlns:p14="http://schemas.microsoft.com/office/powerpoint/2010/main" val="18607146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2000" dirty="0">
              <a:solidFill>
                <a:schemeClr val="bg1"/>
              </a:solidFill>
              <a:latin typeface="DINPro-Regular" panose="02000503030000020004" pitchFamily="50" charset="0"/>
            </a:endParaRPr>
          </a:p>
          <a:p>
            <a:pPr marL="342900" indent="-342900">
              <a:buFont typeface="Arial" panose="020B0604020202020204" pitchFamily="34" charset="0"/>
              <a:buChar char="•"/>
            </a:pPr>
            <a:r>
              <a:rPr lang="en-US" dirty="0"/>
              <a:t>Demo 4, if there’s 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117</a:t>
            </a:fld>
            <a:endParaRPr lang="en-US"/>
          </a:p>
        </p:txBody>
      </p:sp>
    </p:spTree>
    <p:extLst>
      <p:ext uri="{BB962C8B-B14F-4D97-AF65-F5344CB8AC3E}">
        <p14:creationId xmlns:p14="http://schemas.microsoft.com/office/powerpoint/2010/main" val="37071960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can be found online in Kirk Shoop’s fork of the </a:t>
            </a:r>
            <a:r>
              <a:rPr lang="en-US" dirty="0" err="1"/>
              <a:t>libunifex</a:t>
            </a:r>
            <a:r>
              <a:rPr lang="en-US" dirty="0"/>
              <a:t> repo.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118</a:t>
            </a:fld>
            <a:endParaRPr lang="en-US"/>
          </a:p>
        </p:txBody>
      </p:sp>
    </p:spTree>
    <p:extLst>
      <p:ext uri="{BB962C8B-B14F-4D97-AF65-F5344CB8AC3E}">
        <p14:creationId xmlns:p14="http://schemas.microsoft.com/office/powerpoint/2010/main" val="23412718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can be found online in Kirk Shoop’s fork of the </a:t>
            </a:r>
            <a:r>
              <a:rPr lang="en-US" dirty="0" err="1"/>
              <a:t>libunifex</a:t>
            </a:r>
            <a:r>
              <a:rPr lang="en-US" dirty="0"/>
              <a:t> repo.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119</a:t>
            </a:fld>
            <a:endParaRPr lang="en-US"/>
          </a:p>
        </p:txBody>
      </p:sp>
    </p:spTree>
    <p:extLst>
      <p:ext uri="{BB962C8B-B14F-4D97-AF65-F5344CB8AC3E}">
        <p14:creationId xmlns:p14="http://schemas.microsoft.com/office/powerpoint/2010/main" val="35194660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120</a:t>
            </a:fld>
            <a:endParaRPr lang="en-US"/>
          </a:p>
        </p:txBody>
      </p:sp>
    </p:spTree>
    <p:extLst>
      <p:ext uri="{BB962C8B-B14F-4D97-AF65-F5344CB8AC3E}">
        <p14:creationId xmlns:p14="http://schemas.microsoft.com/office/powerpoint/2010/main" val="9731291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121</a:t>
            </a:fld>
            <a:endParaRPr lang="en-US"/>
          </a:p>
        </p:txBody>
      </p:sp>
    </p:spTree>
    <p:extLst>
      <p:ext uri="{BB962C8B-B14F-4D97-AF65-F5344CB8AC3E}">
        <p14:creationId xmlns:p14="http://schemas.microsoft.com/office/powerpoint/2010/main" val="32986422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122</a:t>
            </a:fld>
            <a:endParaRPr lang="en-US"/>
          </a:p>
        </p:txBody>
      </p:sp>
    </p:spTree>
    <p:extLst>
      <p:ext uri="{BB962C8B-B14F-4D97-AF65-F5344CB8AC3E}">
        <p14:creationId xmlns:p14="http://schemas.microsoft.com/office/powerpoint/2010/main" val="191610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expression tree is built with no allocations by aggregating child nodes into parents.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7691883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123</a:t>
            </a:fld>
            <a:endParaRPr lang="en-US"/>
          </a:p>
        </p:txBody>
      </p:sp>
    </p:spTree>
    <p:extLst>
      <p:ext uri="{BB962C8B-B14F-4D97-AF65-F5344CB8AC3E}">
        <p14:creationId xmlns:p14="http://schemas.microsoft.com/office/powerpoint/2010/main" val="175127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640794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866680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solidFill>
                  <a:schemeClr val="tx1"/>
                </a:solidFill>
                <a:latin typeface="Consolas" panose="020B0609020204030204" pitchFamily="49" charset="0"/>
                <a:ea typeface="+mn-ea"/>
                <a:cs typeface="+mn-cs"/>
              </a:rPr>
              <a:t>This only fetches the next request after the previous has finished processing. That’s probably not ideal, but could make sense if you launch many concurrent instances of </a:t>
            </a:r>
            <a:r>
              <a:rPr lang="en-US" sz="2800" b="0" dirty="0" err="1">
                <a:solidFill>
                  <a:schemeClr val="tx1"/>
                </a:solidFill>
                <a:latin typeface="Consolas" panose="020B0609020204030204" pitchFamily="49" charset="0"/>
                <a:ea typeface="+mn-ea"/>
                <a:cs typeface="+mn-cs"/>
              </a:rPr>
              <a:t>accept_and_process_requests</a:t>
            </a:r>
            <a:r>
              <a:rPr lang="en-US" sz="2800" b="0" dirty="0">
                <a:solidFill>
                  <a:schemeClr val="tx1"/>
                </a:solidFill>
                <a:latin typeface="Consolas" panose="020B0609020204030204" pitchFamily="49" charset="0"/>
                <a:ea typeface="+mn-ea"/>
                <a:cs typeface="+mn-cs"/>
              </a:rPr>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1206428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looks like an infinite loop is in fact not. Stay tuned.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3572185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300032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algorithms are combinators: they accept and return senders, so complex algorithms can be easily composed from smaller reusable components.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271831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721661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2569782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321454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788037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96996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964954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815662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expression tree is built with no allocations by aggregating child nodes into parents.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1093319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expression tree is built with no allocations by aggregating child nodes into parents.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2999166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example, where this sender was passed to `</a:t>
            </a:r>
            <a:r>
              <a:rPr lang="en-US" err="1"/>
              <a:t>sync_wait</a:t>
            </a:r>
            <a:r>
              <a:rPr lang="en-US"/>
              <a:t>`, the receiver is an implementation detail of `</a:t>
            </a:r>
            <a:r>
              <a:rPr lang="en-US" err="1"/>
              <a:t>sync_wait</a:t>
            </a:r>
            <a:r>
              <a:rPr lang="en-US"/>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98144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82189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12264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of those algorithms are in the proposal, but they are part of the long-term vision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3223552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667670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74706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222790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054192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541255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layers of </a:t>
            </a:r>
            <a:r>
              <a:rPr lang="en-US" i="1"/>
              <a:t>behavior</a:t>
            </a:r>
            <a:r>
              <a:rPr lang="en-US"/>
              <a:t>, not necessarily of data. The resulting operation state may be quite small despite having many layers.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2890082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2412817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211301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1448265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388858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012499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36642215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3651150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1121409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apart from the necessary expense of starting a coroutine to await the </a:t>
            </a:r>
            <a:r>
              <a:rPr lang="en-US" dirty="0" err="1"/>
              <a:t>awaitable</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3640081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3440623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42458121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b="1" dirty="0"/>
              <a:t>It’s not an exception!</a:t>
            </a:r>
          </a:p>
          <a:p>
            <a:pPr marL="342900" indent="-342900">
              <a:buFont typeface="Arial" panose="020B0604020202020204" pitchFamily="34" charset="0"/>
              <a:buChar char="•"/>
            </a:pPr>
            <a:r>
              <a:rPr lang="en-US" b="0" dirty="0"/>
              <a:t>These are in P2300</a:t>
            </a:r>
          </a:p>
          <a:p>
            <a:pPr marL="342900" indent="-342900">
              <a:buFont typeface="Arial" panose="020B0604020202020204" pitchFamily="34" charset="0"/>
              <a:buChar char="•"/>
            </a:pPr>
            <a:r>
              <a:rPr lang="en-US" b="0" dirty="0"/>
              <a:t>This allows seamless propagation of </a:t>
            </a:r>
            <a:r>
              <a:rPr lang="en-US" b="0"/>
              <a:t>cancellation notification, </a:t>
            </a:r>
            <a:r>
              <a:rPr lang="en-US" b="0" dirty="0"/>
              <a:t>even when senders and coroutines have been freely intermixed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46</a:t>
            </a:fld>
            <a:endParaRPr lang="en-US"/>
          </a:p>
        </p:txBody>
      </p:sp>
    </p:spTree>
    <p:extLst>
      <p:ext uri="{BB962C8B-B14F-4D97-AF65-F5344CB8AC3E}">
        <p14:creationId xmlns:p14="http://schemas.microsoft.com/office/powerpoint/2010/main" val="2475202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“ex::on” is “start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47</a:t>
            </a:fld>
            <a:endParaRPr lang="en-US"/>
          </a:p>
        </p:txBody>
      </p:sp>
    </p:spTree>
    <p:extLst>
      <p:ext uri="{BB962C8B-B14F-4D97-AF65-F5344CB8AC3E}">
        <p14:creationId xmlns:p14="http://schemas.microsoft.com/office/powerpoint/2010/main" val="1235160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Recall our example…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48</a:t>
            </a:fld>
            <a:endParaRPr lang="en-US"/>
          </a:p>
        </p:txBody>
      </p:sp>
    </p:spTree>
    <p:extLst>
      <p:ext uri="{BB962C8B-B14F-4D97-AF65-F5344CB8AC3E}">
        <p14:creationId xmlns:p14="http://schemas.microsoft.com/office/powerpoint/2010/main" val="1605339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can be rewritten using coroutines as shown.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49</a:t>
            </a:fld>
            <a:endParaRPr lang="en-US"/>
          </a:p>
        </p:txBody>
      </p:sp>
    </p:spTree>
    <p:extLst>
      <p:ext uri="{BB962C8B-B14F-4D97-AF65-F5344CB8AC3E}">
        <p14:creationId xmlns:p14="http://schemas.microsoft.com/office/powerpoint/2010/main" val="1879809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242569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50</a:t>
            </a:fld>
            <a:endParaRPr lang="en-US"/>
          </a:p>
        </p:txBody>
      </p:sp>
    </p:spTree>
    <p:extLst>
      <p:ext uri="{BB962C8B-B14F-4D97-AF65-F5344CB8AC3E}">
        <p14:creationId xmlns:p14="http://schemas.microsoft.com/office/powerpoint/2010/main" val="2925032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51</a:t>
            </a:fld>
            <a:endParaRPr lang="en-US"/>
          </a:p>
        </p:txBody>
      </p:sp>
    </p:spTree>
    <p:extLst>
      <p:ext uri="{BB962C8B-B14F-4D97-AF65-F5344CB8AC3E}">
        <p14:creationId xmlns:p14="http://schemas.microsoft.com/office/powerpoint/2010/main" val="2534568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52</a:t>
            </a:fld>
            <a:endParaRPr lang="en-US"/>
          </a:p>
        </p:txBody>
      </p:sp>
    </p:spTree>
    <p:extLst>
      <p:ext uri="{BB962C8B-B14F-4D97-AF65-F5344CB8AC3E}">
        <p14:creationId xmlns:p14="http://schemas.microsoft.com/office/powerpoint/2010/main" val="3233969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53</a:t>
            </a:fld>
            <a:endParaRPr lang="en-US"/>
          </a:p>
        </p:txBody>
      </p:sp>
    </p:spTree>
    <p:extLst>
      <p:ext uri="{BB962C8B-B14F-4D97-AF65-F5344CB8AC3E}">
        <p14:creationId xmlns:p14="http://schemas.microsoft.com/office/powerpoint/2010/main" val="3406677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54</a:t>
            </a:fld>
            <a:endParaRPr lang="en-US"/>
          </a:p>
        </p:txBody>
      </p:sp>
    </p:spTree>
    <p:extLst>
      <p:ext uri="{BB962C8B-B14F-4D97-AF65-F5344CB8AC3E}">
        <p14:creationId xmlns:p14="http://schemas.microsoft.com/office/powerpoint/2010/main" val="3271304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55</a:t>
            </a:fld>
            <a:endParaRPr lang="en-US"/>
          </a:p>
        </p:txBody>
      </p:sp>
    </p:spTree>
    <p:extLst>
      <p:ext uri="{BB962C8B-B14F-4D97-AF65-F5344CB8AC3E}">
        <p14:creationId xmlns:p14="http://schemas.microsoft.com/office/powerpoint/2010/main" val="2316891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56</a:t>
            </a:fld>
            <a:endParaRPr lang="en-US"/>
          </a:p>
        </p:txBody>
      </p:sp>
    </p:spTree>
    <p:extLst>
      <p:ext uri="{BB962C8B-B14F-4D97-AF65-F5344CB8AC3E}">
        <p14:creationId xmlns:p14="http://schemas.microsoft.com/office/powerpoint/2010/main" val="10459317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57</a:t>
            </a:fld>
            <a:endParaRPr lang="en-US"/>
          </a:p>
        </p:txBody>
      </p:sp>
    </p:spTree>
    <p:extLst>
      <p:ext uri="{BB962C8B-B14F-4D97-AF65-F5344CB8AC3E}">
        <p14:creationId xmlns:p14="http://schemas.microsoft.com/office/powerpoint/2010/main" val="20000913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Encapsulating control flow constructs into black-boxes is key to their composability.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58</a:t>
            </a:fld>
            <a:endParaRPr lang="en-US"/>
          </a:p>
        </p:txBody>
      </p:sp>
    </p:spTree>
    <p:extLst>
      <p:ext uri="{BB962C8B-B14F-4D97-AF65-F5344CB8AC3E}">
        <p14:creationId xmlns:p14="http://schemas.microsoft.com/office/powerpoint/2010/main" val="1382466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accessed by both </a:t>
            </a:r>
            <a:r>
              <a:rPr lang="en-US" dirty="0" err="1"/>
              <a:t>compute_async</a:t>
            </a:r>
            <a:r>
              <a:rPr lang="en-US" dirty="0"/>
              <a:t> and its helper need to be one of: global, thread-local, or reference counted since the activations of these two operations do not nest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59</a:t>
            </a:fld>
            <a:endParaRPr lang="en-US"/>
          </a:p>
        </p:txBody>
      </p:sp>
    </p:spTree>
    <p:extLst>
      <p:ext uri="{BB962C8B-B14F-4D97-AF65-F5344CB8AC3E}">
        <p14:creationId xmlns:p14="http://schemas.microsoft.com/office/powerpoint/2010/main" val="375019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37631509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Structure enforced by collaboration between the syntactic constructs and the coroutine task type.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60</a:t>
            </a:fld>
            <a:endParaRPr lang="en-US"/>
          </a:p>
        </p:txBody>
      </p:sp>
    </p:spTree>
    <p:extLst>
      <p:ext uri="{BB962C8B-B14F-4D97-AF65-F5344CB8AC3E}">
        <p14:creationId xmlns:p14="http://schemas.microsoft.com/office/powerpoint/2010/main" val="2911449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 of a coroutine” == a single execution of the coroutine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61</a:t>
            </a:fld>
            <a:endParaRPr lang="en-US"/>
          </a:p>
        </p:txBody>
      </p:sp>
    </p:spTree>
    <p:extLst>
      <p:ext uri="{BB962C8B-B14F-4D97-AF65-F5344CB8AC3E}">
        <p14:creationId xmlns:p14="http://schemas.microsoft.com/office/powerpoint/2010/main" val="39675647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62</a:t>
            </a:fld>
            <a:endParaRPr lang="en-US"/>
          </a:p>
        </p:txBody>
      </p:sp>
    </p:spTree>
    <p:extLst>
      <p:ext uri="{BB962C8B-B14F-4D97-AF65-F5344CB8AC3E}">
        <p14:creationId xmlns:p14="http://schemas.microsoft.com/office/powerpoint/2010/main" val="2613108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only works if you immediately </a:t>
            </a:r>
            <a:r>
              <a:rPr lang="en-US" dirty="0" err="1"/>
              <a:t>co_await</a:t>
            </a:r>
            <a:r>
              <a:rPr lang="en-US" dirty="0"/>
              <a:t> the returned task. If </a:t>
            </a:r>
            <a:r>
              <a:rPr lang="en-US" dirty="0" err="1"/>
              <a:t>compute_async</a:t>
            </a:r>
            <a:r>
              <a:rPr lang="en-US" dirty="0"/>
              <a:t> were to return the task returned by </a:t>
            </a:r>
            <a:r>
              <a:rPr lang="en-US" dirty="0" err="1"/>
              <a:t>compute_helper_async</a:t>
            </a:r>
            <a:r>
              <a:rPr lang="en-US" dirty="0"/>
              <a:t>(), the reference would dangle.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63</a:t>
            </a:fld>
            <a:endParaRPr lang="en-US"/>
          </a:p>
        </p:txBody>
      </p:sp>
    </p:spTree>
    <p:extLst>
      <p:ext uri="{BB962C8B-B14F-4D97-AF65-F5344CB8AC3E}">
        <p14:creationId xmlns:p14="http://schemas.microsoft.com/office/powerpoint/2010/main" val="675034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a:t>It is the </a:t>
            </a:r>
            <a:r>
              <a:rPr lang="en-US" i="1"/>
              <a:t>algorithms</a:t>
            </a:r>
            <a:r>
              <a:rPr lang="en-US"/>
              <a:t> that are enforcing the structure by enforcing that all concurrent operations are joined on all code paths.</a:t>
            </a:r>
          </a:p>
          <a:p>
            <a:pPr marL="342900" indent="-342900">
              <a:buFont typeface="Arial" panose="020B0604020202020204" pitchFamily="34" charset="0"/>
              <a:buChar char="•"/>
            </a:pPr>
            <a:r>
              <a:rPr lang="en-US"/>
              <a:t>The structure of the computation is why it’s possible to schedule and execute work with </a:t>
            </a:r>
            <a:r>
              <a:rPr lang="en-US" b="1"/>
              <a:t>no allocations</a:t>
            </a:r>
            <a:r>
              <a:rPr lang="en-US"/>
              <a:t>. (E.g., </a:t>
            </a:r>
            <a:r>
              <a:rPr lang="en-US" err="1"/>
              <a:t>sync_wait</a:t>
            </a:r>
            <a:r>
              <a:rPr lang="en-US"/>
              <a:t> places the operation state on the stack.)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64</a:t>
            </a:fld>
            <a:endParaRPr lang="en-US"/>
          </a:p>
        </p:txBody>
      </p:sp>
    </p:spTree>
    <p:extLst>
      <p:ext uri="{BB962C8B-B14F-4D97-AF65-F5344CB8AC3E}">
        <p14:creationId xmlns:p14="http://schemas.microsoft.com/office/powerpoint/2010/main" val="13664922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err="1"/>
              <a:t>when_all</a:t>
            </a:r>
            <a:r>
              <a:rPr lang="en-US" dirty="0"/>
              <a:t> semantics: if any of the child operations complete with an error, the </a:t>
            </a:r>
            <a:r>
              <a:rPr lang="en-US" dirty="0" err="1"/>
              <a:t>when_all</a:t>
            </a:r>
            <a:r>
              <a:rPr lang="en-US" dirty="0"/>
              <a:t> completes with an error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65</a:t>
            </a:fld>
            <a:endParaRPr lang="en-US"/>
          </a:p>
        </p:txBody>
      </p:sp>
    </p:spTree>
    <p:extLst>
      <p:ext uri="{BB962C8B-B14F-4D97-AF65-F5344CB8AC3E}">
        <p14:creationId xmlns:p14="http://schemas.microsoft.com/office/powerpoint/2010/main" val="1873129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err="1"/>
              <a:t>when_all</a:t>
            </a:r>
            <a:r>
              <a:rPr lang="en-US" dirty="0"/>
              <a:t> semantics: if any of the child operations complete with an error, the </a:t>
            </a:r>
            <a:r>
              <a:rPr lang="en-US" dirty="0" err="1"/>
              <a:t>when_all</a:t>
            </a:r>
            <a:r>
              <a:rPr lang="en-US" dirty="0"/>
              <a:t> completes with an error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66</a:t>
            </a:fld>
            <a:endParaRPr lang="en-US"/>
          </a:p>
        </p:txBody>
      </p:sp>
    </p:spTree>
    <p:extLst>
      <p:ext uri="{BB962C8B-B14F-4D97-AF65-F5344CB8AC3E}">
        <p14:creationId xmlns:p14="http://schemas.microsoft.com/office/powerpoint/2010/main" val="23695732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67</a:t>
            </a:fld>
            <a:endParaRPr lang="en-US"/>
          </a:p>
        </p:txBody>
      </p:sp>
    </p:spTree>
    <p:extLst>
      <p:ext uri="{BB962C8B-B14F-4D97-AF65-F5344CB8AC3E}">
        <p14:creationId xmlns:p14="http://schemas.microsoft.com/office/powerpoint/2010/main" val="26494747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68</a:t>
            </a:fld>
            <a:endParaRPr lang="en-US"/>
          </a:p>
        </p:txBody>
      </p:sp>
    </p:spTree>
    <p:extLst>
      <p:ext uri="{BB962C8B-B14F-4D97-AF65-F5344CB8AC3E}">
        <p14:creationId xmlns:p14="http://schemas.microsoft.com/office/powerpoint/2010/main" val="12489246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000000"/>
                </a:solidFill>
                <a:effectLst/>
                <a:latin typeface="inherit"/>
              </a:rPr>
              <a:t>need for cancellation goes hand-in-hand with concurrency</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000000"/>
                </a:solidFill>
                <a:effectLst/>
                <a:latin typeface="inherit"/>
              </a:rPr>
              <a:t>if you have two things that are running concurrently often completion of one with certain results will mean that you no longer need the other result</a:t>
            </a: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69</a:t>
            </a:fld>
            <a:endParaRPr lang="en-US"/>
          </a:p>
        </p:txBody>
      </p:sp>
    </p:spTree>
    <p:extLst>
      <p:ext uri="{BB962C8B-B14F-4D97-AF65-F5344CB8AC3E}">
        <p14:creationId xmlns:p14="http://schemas.microsoft.com/office/powerpoint/2010/main" val="657794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0171248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000000"/>
                </a:solidFill>
                <a:effectLst/>
                <a:latin typeface="inherit"/>
              </a:rPr>
              <a:t>need for cancellation goes hand-in-hand with concurrency</a:t>
            </a:r>
          </a:p>
          <a:p>
            <a:pPr marL="342900" marR="0" lvl="0"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000000"/>
                </a:solidFill>
                <a:effectLst/>
                <a:latin typeface="inherit"/>
              </a:rPr>
              <a:t>if you have two things that are running concurrently often completion of one with certain results will mean that you no longer need the other result</a:t>
            </a: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70</a:t>
            </a:fld>
            <a:endParaRPr lang="en-US"/>
          </a:p>
        </p:txBody>
      </p:sp>
    </p:spTree>
    <p:extLst>
      <p:ext uri="{BB962C8B-B14F-4D97-AF65-F5344CB8AC3E}">
        <p14:creationId xmlns:p14="http://schemas.microsoft.com/office/powerpoint/2010/main" val="2123185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71</a:t>
            </a:fld>
            <a:endParaRPr lang="en-US"/>
          </a:p>
        </p:txBody>
      </p:sp>
    </p:spTree>
    <p:extLst>
      <p:ext uri="{BB962C8B-B14F-4D97-AF65-F5344CB8AC3E}">
        <p14:creationId xmlns:p14="http://schemas.microsoft.com/office/powerpoint/2010/main" val="41247924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72</a:t>
            </a:fld>
            <a:endParaRPr lang="en-US"/>
          </a:p>
        </p:txBody>
      </p:sp>
    </p:spTree>
    <p:extLst>
      <p:ext uri="{BB962C8B-B14F-4D97-AF65-F5344CB8AC3E}">
        <p14:creationId xmlns:p14="http://schemas.microsoft.com/office/powerpoint/2010/main" val="13034199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74</a:t>
            </a:fld>
            <a:endParaRPr lang="en-US"/>
          </a:p>
        </p:txBody>
      </p:sp>
    </p:spTree>
    <p:extLst>
      <p:ext uri="{BB962C8B-B14F-4D97-AF65-F5344CB8AC3E}">
        <p14:creationId xmlns:p14="http://schemas.microsoft.com/office/powerpoint/2010/main" val="27727559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Caller == initiator of the async operation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75</a:t>
            </a:fld>
            <a:endParaRPr lang="en-US"/>
          </a:p>
        </p:txBody>
      </p:sp>
    </p:spTree>
    <p:extLst>
      <p:ext uri="{BB962C8B-B14F-4D97-AF65-F5344CB8AC3E}">
        <p14:creationId xmlns:p14="http://schemas.microsoft.com/office/powerpoint/2010/main" val="28072717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342900" indent="-342900">
              <a:buFont typeface="Arial" panose="020B0604020202020204" pitchFamily="34" charset="0"/>
              <a:buChar char="•"/>
            </a:pPr>
            <a:r>
              <a:rPr lang="en-US" dirty="0" err="1"/>
              <a:t>When_all</a:t>
            </a:r>
            <a:r>
              <a:rPr lang="en-US" dirty="0"/>
              <a:t> defines a cancellation </a:t>
            </a:r>
            <a:r>
              <a:rPr lang="en-US" i="1" dirty="0"/>
              <a:t>scope</a:t>
            </a:r>
            <a:r>
              <a:rPr lang="en-US" dirty="0"/>
              <a:t>; it has a </a:t>
            </a:r>
            <a:r>
              <a:rPr lang="en-US" dirty="0" err="1"/>
              <a:t>stop_source</a:t>
            </a:r>
            <a:r>
              <a:rPr lang="en-US" dirty="0"/>
              <a:t> and it associates a </a:t>
            </a:r>
            <a:r>
              <a:rPr lang="en-US" dirty="0" err="1"/>
              <a:t>stop_token</a:t>
            </a:r>
            <a:r>
              <a:rPr lang="en-US" dirty="0"/>
              <a:t> with the receivers it passes to </a:t>
            </a:r>
            <a:r>
              <a:rPr lang="en-US" dirty="0" err="1"/>
              <a:t>then’s</a:t>
            </a:r>
            <a:r>
              <a:rPr lang="en-US" dirty="0"/>
              <a:t> connect(). Nested operations can request that stop token from the receiver and either poll it for a stop request or register a stop callback to interrupt the operation.</a:t>
            </a:r>
          </a:p>
          <a:p>
            <a:pPr marL="342900" indent="-342900">
              <a:buFont typeface="Arial" panose="020B0604020202020204" pitchFamily="34" charset="0"/>
              <a:buChar char="•"/>
            </a:pPr>
            <a:r>
              <a:rPr lang="en-US" dirty="0"/>
              <a:t>In general, ambient state of the running task graph is propagated from parents to children via the receivers, as shown here with the stop token. (E.g., current scheduler, allocator, etc.)</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0" i="0" dirty="0">
                <a:solidFill>
                  <a:srgbClr val="000000"/>
                </a:solidFill>
                <a:effectLst/>
                <a:latin typeface="FacebookEmoji"/>
              </a:rPr>
              <a:t>the problem with passing a stop-token as an argument to a sender algorithm is that it means that higher-order algorithms (like </a:t>
            </a:r>
            <a:r>
              <a:rPr lang="en-US" b="0" i="0" dirty="0" err="1">
                <a:solidFill>
                  <a:srgbClr val="000000"/>
                </a:solidFill>
                <a:effectLst/>
                <a:latin typeface="FacebookEmoji"/>
              </a:rPr>
              <a:t>when_all</a:t>
            </a:r>
            <a:r>
              <a:rPr lang="en-US" b="0" i="0" dirty="0">
                <a:solidFill>
                  <a:srgbClr val="000000"/>
                </a:solidFill>
                <a:effectLst/>
                <a:latin typeface="FacebookEmoji"/>
              </a:rPr>
              <a:t>) can't inject their own stop-tokens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76</a:t>
            </a:fld>
            <a:endParaRPr lang="en-US"/>
          </a:p>
        </p:txBody>
      </p:sp>
    </p:spTree>
    <p:extLst>
      <p:ext uri="{BB962C8B-B14F-4D97-AF65-F5344CB8AC3E}">
        <p14:creationId xmlns:p14="http://schemas.microsoft.com/office/powerpoint/2010/main" val="15130442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But many leaf nodes will need to be responsive to requests to cancel.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77</a:t>
            </a:fld>
            <a:endParaRPr lang="en-US"/>
          </a:p>
        </p:txBody>
      </p:sp>
    </p:spTree>
    <p:extLst>
      <p:ext uri="{BB962C8B-B14F-4D97-AF65-F5344CB8AC3E}">
        <p14:creationId xmlns:p14="http://schemas.microsoft.com/office/powerpoint/2010/main" val="1879643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stop_when</a:t>
            </a:r>
            <a:r>
              <a:rPr lang="en-US" dirty="0"/>
              <a:t> has an associated </a:t>
            </a:r>
            <a:r>
              <a:rPr lang="en-US" dirty="0" err="1"/>
              <a:t>stop_source</a:t>
            </a:r>
            <a:endParaRPr lang="en-US" dirty="0"/>
          </a:p>
          <a:p>
            <a:r>
              <a:rPr lang="en-US" dirty="0"/>
              <a:t>It associates a </a:t>
            </a:r>
            <a:r>
              <a:rPr lang="en-US" dirty="0" err="1"/>
              <a:t>stop_token</a:t>
            </a:r>
            <a:r>
              <a:rPr lang="en-US" dirty="0"/>
              <a:t> with the receiver it passes to </a:t>
            </a:r>
            <a:r>
              <a:rPr lang="en-US" dirty="0" err="1"/>
              <a:t>repeat_effect</a:t>
            </a:r>
            <a:r>
              <a:rPr lang="en-US" dirty="0"/>
              <a:t>( </a:t>
            </a:r>
            <a:r>
              <a:rPr lang="en-US" dirty="0" err="1"/>
              <a:t>processInput</a:t>
            </a:r>
            <a:r>
              <a:rPr lang="en-US" dirty="0"/>
              <a:t>()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78</a:t>
            </a:fld>
            <a:endParaRPr lang="en-US"/>
          </a:p>
        </p:txBody>
      </p:sp>
    </p:spTree>
    <p:extLst>
      <p:ext uri="{BB962C8B-B14F-4D97-AF65-F5344CB8AC3E}">
        <p14:creationId xmlns:p14="http://schemas.microsoft.com/office/powerpoint/2010/main" val="35134530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79</a:t>
            </a:fld>
            <a:endParaRPr lang="en-US"/>
          </a:p>
        </p:txBody>
      </p:sp>
    </p:spTree>
    <p:extLst>
      <p:ext uri="{BB962C8B-B14F-4D97-AF65-F5344CB8AC3E}">
        <p14:creationId xmlns:p14="http://schemas.microsoft.com/office/powerpoint/2010/main" val="4012500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80</a:t>
            </a:fld>
            <a:endParaRPr lang="en-US"/>
          </a:p>
        </p:txBody>
      </p:sp>
    </p:spTree>
    <p:extLst>
      <p:ext uri="{BB962C8B-B14F-4D97-AF65-F5344CB8AC3E}">
        <p14:creationId xmlns:p14="http://schemas.microsoft.com/office/powerpoint/2010/main" val="42375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6959214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81</a:t>
            </a:fld>
            <a:endParaRPr lang="en-US"/>
          </a:p>
        </p:txBody>
      </p:sp>
    </p:spTree>
    <p:extLst>
      <p:ext uri="{BB962C8B-B14F-4D97-AF65-F5344CB8AC3E}">
        <p14:creationId xmlns:p14="http://schemas.microsoft.com/office/powerpoint/2010/main" val="421524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Wife: Great! Then you can listen to your keyboard on your headphones and the rest of us don’t have to hear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82</a:t>
            </a:fld>
            <a:endParaRPr lang="en-US"/>
          </a:p>
        </p:txBody>
      </p:sp>
    </p:spTree>
    <p:extLst>
      <p:ext uri="{BB962C8B-B14F-4D97-AF65-F5344CB8AC3E}">
        <p14:creationId xmlns:p14="http://schemas.microsoft.com/office/powerpoint/2010/main" val="36669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84</a:t>
            </a:fld>
            <a:endParaRPr lang="en-US"/>
          </a:p>
        </p:txBody>
      </p:sp>
    </p:spTree>
    <p:extLst>
      <p:ext uri="{BB962C8B-B14F-4D97-AF65-F5344CB8AC3E}">
        <p14:creationId xmlns:p14="http://schemas.microsoft.com/office/powerpoint/2010/main" val="1066462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Yes,  global (or shared static) state sucks. Many times, low-level system APIs force our hand, as is the case with the Win32 API as we’ll see. When designing your APIs you can do better by registering a pointer to some context along with your callback.</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85</a:t>
            </a:fld>
            <a:endParaRPr lang="en-US"/>
          </a:p>
        </p:txBody>
      </p:sp>
    </p:spTree>
    <p:extLst>
      <p:ext uri="{BB962C8B-B14F-4D97-AF65-F5344CB8AC3E}">
        <p14:creationId xmlns:p14="http://schemas.microsoft.com/office/powerpoint/2010/main" val="13603680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we wanted to permit multiple completions to be registered at once, we would have an intrusive linked list of pending completions, and the global would be a pointer to the head of the list.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86</a:t>
            </a:fld>
            <a:endParaRPr lang="en-US"/>
          </a:p>
        </p:txBody>
      </p:sp>
    </p:spTree>
    <p:extLst>
      <p:ext uri="{BB962C8B-B14F-4D97-AF65-F5344CB8AC3E}">
        <p14:creationId xmlns:p14="http://schemas.microsoft.com/office/powerpoint/2010/main" val="3393063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i="1" dirty="0"/>
              <a:t>_</a:t>
            </a:r>
            <a:r>
              <a:rPr lang="en-US" i="1" dirty="0" err="1"/>
              <a:t>sender_of</a:t>
            </a:r>
            <a:r>
              <a:rPr lang="en-US" i="1" dirty="0"/>
              <a:t> </a:t>
            </a:r>
            <a:r>
              <a:rPr lang="en-US" dirty="0"/>
              <a:t>is an implementation detail of this example, details not important, the shape of it is likely to change in the future.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87</a:t>
            </a:fld>
            <a:endParaRPr lang="en-US"/>
          </a:p>
        </p:txBody>
      </p:sp>
    </p:spTree>
    <p:extLst>
      <p:ext uri="{BB962C8B-B14F-4D97-AF65-F5344CB8AC3E}">
        <p14:creationId xmlns:p14="http://schemas.microsoft.com/office/powerpoint/2010/main" val="6184129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Special handling for Ctrl-C will be replaced with something more general later.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88</a:t>
            </a:fld>
            <a:endParaRPr lang="en-US"/>
          </a:p>
        </p:txBody>
      </p:sp>
    </p:spTree>
    <p:extLst>
      <p:ext uri="{BB962C8B-B14F-4D97-AF65-F5344CB8AC3E}">
        <p14:creationId xmlns:p14="http://schemas.microsoft.com/office/powerpoint/2010/main" val="4639116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89</a:t>
            </a:fld>
            <a:endParaRPr lang="en-US"/>
          </a:p>
        </p:txBody>
      </p:sp>
    </p:spTree>
    <p:extLst>
      <p:ext uri="{BB962C8B-B14F-4D97-AF65-F5344CB8AC3E}">
        <p14:creationId xmlns:p14="http://schemas.microsoft.com/office/powerpoint/2010/main" val="12289088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create utility in </a:t>
            </a:r>
            <a:r>
              <a:rPr lang="en-US" dirty="0" err="1"/>
              <a:t>unifex’s</a:t>
            </a:r>
            <a:r>
              <a:rPr lang="en-US" dirty="0"/>
              <a:t> main branch can’t do this yet. PR forthcoming.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90</a:t>
            </a:fld>
            <a:endParaRPr lang="en-US"/>
          </a:p>
        </p:txBody>
      </p:sp>
    </p:spTree>
    <p:extLst>
      <p:ext uri="{BB962C8B-B14F-4D97-AF65-F5344CB8AC3E}">
        <p14:creationId xmlns:p14="http://schemas.microsoft.com/office/powerpoint/2010/main" val="27590776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HACK </a:t>
            </a:r>
            <a:r>
              <a:rPr lang="en-US" dirty="0" err="1"/>
              <a:t>HACK</a:t>
            </a:r>
            <a:r>
              <a:rPr lang="en-US" dirty="0"/>
              <a:t> </a:t>
            </a:r>
            <a:r>
              <a:rPr lang="en-US" dirty="0" err="1"/>
              <a:t>HACK</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91</a:t>
            </a:fld>
            <a:endParaRPr lang="en-US"/>
          </a:p>
        </p:txBody>
      </p:sp>
    </p:spTree>
    <p:extLst>
      <p:ext uri="{BB962C8B-B14F-4D97-AF65-F5344CB8AC3E}">
        <p14:creationId xmlns:p14="http://schemas.microsoft.com/office/powerpoint/2010/main" val="245964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37080799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92</a:t>
            </a:fld>
            <a:endParaRPr lang="en-US"/>
          </a:p>
        </p:txBody>
      </p:sp>
    </p:spTree>
    <p:extLst>
      <p:ext uri="{BB962C8B-B14F-4D97-AF65-F5344CB8AC3E}">
        <p14:creationId xmlns:p14="http://schemas.microsoft.com/office/powerpoint/2010/main" val="32068196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93</a:t>
            </a:fld>
            <a:endParaRPr lang="en-US"/>
          </a:p>
        </p:txBody>
      </p:sp>
    </p:spTree>
    <p:extLst>
      <p:ext uri="{BB962C8B-B14F-4D97-AF65-F5344CB8AC3E}">
        <p14:creationId xmlns:p14="http://schemas.microsoft.com/office/powerpoint/2010/main" val="37372445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94</a:t>
            </a:fld>
            <a:endParaRPr lang="en-US"/>
          </a:p>
        </p:txBody>
      </p:sp>
    </p:spTree>
    <p:extLst>
      <p:ext uri="{BB962C8B-B14F-4D97-AF65-F5344CB8AC3E}">
        <p14:creationId xmlns:p14="http://schemas.microsoft.com/office/powerpoint/2010/main" val="15446081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95</a:t>
            </a:fld>
            <a:endParaRPr lang="en-US"/>
          </a:p>
        </p:txBody>
      </p:sp>
    </p:spTree>
    <p:extLst>
      <p:ext uri="{BB962C8B-B14F-4D97-AF65-F5344CB8AC3E}">
        <p14:creationId xmlns:p14="http://schemas.microsoft.com/office/powerpoint/2010/main" val="2532343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96</a:t>
            </a:fld>
            <a:endParaRPr lang="en-US"/>
          </a:p>
        </p:txBody>
      </p:sp>
    </p:spTree>
    <p:extLst>
      <p:ext uri="{BB962C8B-B14F-4D97-AF65-F5344CB8AC3E}">
        <p14:creationId xmlns:p14="http://schemas.microsoft.com/office/powerpoint/2010/main" val="3369841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97</a:t>
            </a:fld>
            <a:endParaRPr lang="en-US"/>
          </a:p>
        </p:txBody>
      </p:sp>
    </p:spTree>
    <p:extLst>
      <p:ext uri="{BB962C8B-B14F-4D97-AF65-F5344CB8AC3E}">
        <p14:creationId xmlns:p14="http://schemas.microsoft.com/office/powerpoint/2010/main" val="5703845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Letting a cancellation “exception” propagate out of </a:t>
            </a:r>
            <a:r>
              <a:rPr lang="en-US" dirty="0" err="1"/>
              <a:t>echo_keyclicks</a:t>
            </a:r>
            <a:r>
              <a:rPr lang="en-US" dirty="0"/>
              <a:t>() is likely to surprise callers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98</a:t>
            </a:fld>
            <a:endParaRPr lang="en-US"/>
          </a:p>
        </p:txBody>
      </p:sp>
    </p:spTree>
    <p:extLst>
      <p:ext uri="{BB962C8B-B14F-4D97-AF65-F5344CB8AC3E}">
        <p14:creationId xmlns:p14="http://schemas.microsoft.com/office/powerpoint/2010/main" val="19539855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99</a:t>
            </a:fld>
            <a:endParaRPr lang="en-US"/>
          </a:p>
        </p:txBody>
      </p:sp>
    </p:spTree>
    <p:extLst>
      <p:ext uri="{BB962C8B-B14F-4D97-AF65-F5344CB8AC3E}">
        <p14:creationId xmlns:p14="http://schemas.microsoft.com/office/powerpoint/2010/main" val="42781382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Observation: It’s not hard to imagine that just as we may want to apply range adaptors to the senders themselves (as shown here), we might also want range adaptors that apply to the </a:t>
            </a:r>
            <a:r>
              <a:rPr lang="en-US" i="1" dirty="0"/>
              <a:t>results</a:t>
            </a:r>
            <a:r>
              <a:rPr lang="en-US" dirty="0"/>
              <a:t> of the senders. Asynchronous ranges beg asynchronous range adaptors.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100</a:t>
            </a:fld>
            <a:endParaRPr lang="en-US"/>
          </a:p>
        </p:txBody>
      </p:sp>
    </p:spTree>
    <p:extLst>
      <p:ext uri="{BB962C8B-B14F-4D97-AF65-F5344CB8AC3E}">
        <p14:creationId xmlns:p14="http://schemas.microsoft.com/office/powerpoint/2010/main" val="33031435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aka, Reactive Extensions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101</a:t>
            </a:fld>
            <a:endParaRPr lang="en-US"/>
          </a:p>
        </p:txBody>
      </p:sp>
    </p:spTree>
    <p:extLst>
      <p:ext uri="{BB962C8B-B14F-4D97-AF65-F5344CB8AC3E}">
        <p14:creationId xmlns:p14="http://schemas.microsoft.com/office/powerpoint/2010/main" val="3593895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3"/>
          <a:srcRect l="10305" t="3895" r="12403" b="26543"/>
          <a:stretch/>
        </p:blipFill>
        <p:spPr>
          <a:xfrm>
            <a:off x="0" y="0"/>
            <a:ext cx="18288000" cy="10287000"/>
          </a:xfrm>
          <a:prstGeom prst="rect">
            <a:avLst/>
          </a:prstGeom>
        </p:spPr>
      </p:pic>
      <p:pic>
        <p:nvPicPr>
          <p:cNvPr id="6" name="Picture 5" descr="Logo&#10;&#10;Description automatically generated">
            <a:extLst>
              <a:ext uri="{FF2B5EF4-FFF2-40B4-BE49-F238E27FC236}">
                <a16:creationId xmlns:a16="http://schemas.microsoft.com/office/drawing/2014/main" id="{FB2F2CB3-3730-40C7-B38F-176CCFEBE78D}"/>
              </a:ext>
            </a:extLst>
          </p:cNvPr>
          <p:cNvPicPr>
            <a:picLocks noChangeAspect="1"/>
          </p:cNvPicPr>
          <p:nvPr userDrawn="1"/>
        </p:nvPicPr>
        <p:blipFill>
          <a:blip r:embed="rId4"/>
          <a:stretch>
            <a:fillRect/>
          </a:stretch>
        </p:blipFill>
        <p:spPr>
          <a:xfrm>
            <a:off x="12264570" y="7577542"/>
            <a:ext cx="5899812" cy="2567028"/>
          </a:xfrm>
          <a:prstGeom prst="rect">
            <a:avLst/>
          </a:prstGeom>
        </p:spPr>
      </p:pic>
    </p:spTree>
    <p:custDataLst>
      <p:tags r:id="rId1"/>
    </p:custDataLst>
    <p:extLst>
      <p:ext uri="{BB962C8B-B14F-4D97-AF65-F5344CB8AC3E}">
        <p14:creationId xmlns:p14="http://schemas.microsoft.com/office/powerpoint/2010/main" val="1905077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50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400">
                <a:solidFill>
                  <a:schemeClr val="accent4"/>
                </a:solidFill>
                <a:latin typeface="Courier New" panose="02070309020205020404" pitchFamily="49" charset="0"/>
                <a:cs typeface="Courier New" panose="02070309020205020404" pitchFamily="49" charset="0"/>
              </a:defRPr>
            </a:lvl1pPr>
            <a:lvl2pPr marL="952519" indent="0">
              <a:spcBef>
                <a:spcPts val="833"/>
              </a:spcBef>
              <a:spcAft>
                <a:spcPts val="833"/>
              </a:spcAft>
              <a:buClr>
                <a:schemeClr val="bg2"/>
              </a:buClr>
              <a:buSzPct val="100000"/>
              <a:buFontTx/>
              <a:buNone/>
              <a:defRPr sz="2000">
                <a:solidFill>
                  <a:schemeClr val="accent4"/>
                </a:solidFill>
                <a:latin typeface="Courier New" panose="02070309020205020404" pitchFamily="49" charset="0"/>
                <a:cs typeface="Courier New" panose="02070309020205020404" pitchFamily="49" charset="0"/>
              </a:defRPr>
            </a:lvl2pPr>
            <a:lvl3pPr marL="1815078" indent="0">
              <a:spcBef>
                <a:spcPts val="833"/>
              </a:spcBef>
              <a:spcAft>
                <a:spcPts val="833"/>
              </a:spcAft>
              <a:buClr>
                <a:schemeClr val="bg2"/>
              </a:buClr>
              <a:buSzPct val="100000"/>
              <a:buFontTx/>
              <a:buNone/>
              <a:defRPr sz="1800">
                <a:solidFill>
                  <a:schemeClr val="accent4"/>
                </a:solidFill>
                <a:latin typeface="Courier New" panose="02070309020205020404" pitchFamily="49" charset="0"/>
                <a:cs typeface="Courier New" panose="02070309020205020404" pitchFamily="49" charset="0"/>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2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F0AA5D9-9C99-4952-817A-D6350ED6091F}"/>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28451815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400">
                <a:solidFill>
                  <a:schemeClr val="accent4"/>
                </a:solidFill>
              </a:defRPr>
            </a:lvl1pPr>
            <a:lvl2pPr marL="952519" indent="0">
              <a:spcBef>
                <a:spcPts val="833"/>
              </a:spcBef>
              <a:spcAft>
                <a:spcPts val="833"/>
              </a:spcAft>
              <a:buClr>
                <a:schemeClr val="bg2"/>
              </a:buClr>
              <a:buSzPct val="100000"/>
              <a:buFontTx/>
              <a:buNone/>
              <a:defRPr sz="2000">
                <a:solidFill>
                  <a:schemeClr val="accent4"/>
                </a:solidFill>
              </a:defRPr>
            </a:lvl2pPr>
            <a:lvl3pPr marL="1815078" indent="0">
              <a:spcBef>
                <a:spcPts val="833"/>
              </a:spcBef>
              <a:spcAft>
                <a:spcPts val="833"/>
              </a:spcAft>
              <a:buClr>
                <a:schemeClr val="bg2"/>
              </a:buClr>
              <a:buSzPct val="100000"/>
              <a:buFontTx/>
              <a:buNone/>
              <a:defRPr sz="1800">
                <a:solidFill>
                  <a:schemeClr val="accent4"/>
                </a:solidFill>
                <a:latin typeface="DINPro-Regular" panose="02000503030000020004" pitchFamily="50" charset="0"/>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10;&#10;Description automatically generated">
            <a:extLst>
              <a:ext uri="{FF2B5EF4-FFF2-40B4-BE49-F238E27FC236}">
                <a16:creationId xmlns:a16="http://schemas.microsoft.com/office/drawing/2014/main" id="{BB7F5ABC-4B53-40B6-82F9-B9CE03672AE9}"/>
              </a:ext>
            </a:extLst>
          </p:cNvPr>
          <p:cNvPicPr>
            <a:picLocks noChangeAspect="1"/>
          </p:cNvPicPr>
          <p:nvPr userDrawn="1"/>
        </p:nvPicPr>
        <p:blipFill>
          <a:blip r:embed="rId3"/>
          <a:stretch>
            <a:fillRect/>
          </a:stretch>
        </p:blipFill>
        <p:spPr>
          <a:xfrm>
            <a:off x="16339686" y="9365484"/>
            <a:ext cx="1840196" cy="800675"/>
          </a:xfrm>
          <a:prstGeom prst="rect">
            <a:avLst/>
          </a:prstGeom>
        </p:spPr>
      </p:pic>
      <p:sp>
        <p:nvSpPr>
          <p:cNvPr id="7" name="Slide Number Placeholder 6">
            <a:extLst>
              <a:ext uri="{FF2B5EF4-FFF2-40B4-BE49-F238E27FC236}">
                <a16:creationId xmlns:a16="http://schemas.microsoft.com/office/drawing/2014/main" id="{A5CA7427-6138-403C-8A6A-DDA3C7622C6A}"/>
              </a:ext>
            </a:extLst>
          </p:cNvPr>
          <p:cNvSpPr>
            <a:spLocks noGrp="1"/>
          </p:cNvSpPr>
          <p:nvPr>
            <p:ph type="sldNum" sz="quarter" idx="11"/>
          </p:nvPr>
        </p:nvSpPr>
        <p:spPr/>
        <p:txBody>
          <a:bodyPr/>
          <a:lstStyle/>
          <a:p>
            <a:fld id="{3F0CE7EA-D096-4FD3-87FA-FBB0B79F5140}" type="slidenum">
              <a:rPr lang="en-US" smtClean="0"/>
              <a:pPr/>
              <a:t>‹#›</a:t>
            </a:fld>
            <a:endParaRPr lang="en-US"/>
          </a:p>
        </p:txBody>
      </p:sp>
    </p:spTree>
    <p:custDataLst>
      <p:tags r:id="rId1"/>
    </p:custDataLst>
    <p:extLst>
      <p:ext uri="{BB962C8B-B14F-4D97-AF65-F5344CB8AC3E}">
        <p14:creationId xmlns:p14="http://schemas.microsoft.com/office/powerpoint/2010/main" val="23959074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6609E0-9E98-4B6B-88D9-08320A91AEEA}"/>
              </a:ext>
            </a:extLst>
          </p:cNvPr>
          <p:cNvSpPr>
            <a:spLocks noGrp="1"/>
          </p:cNvSpPr>
          <p:nvPr>
            <p:ph type="title"/>
          </p:nvPr>
        </p:nvSpPr>
        <p:spPr>
          <a:xfrm>
            <a:off x="5388612" y="1450204"/>
            <a:ext cx="10706355" cy="1031052"/>
          </a:xfrm>
        </p:spPr>
        <p:txBody>
          <a:bodyPr/>
          <a:lstStyle>
            <a:lvl1pPr algn="l">
              <a:defRPr sz="5400">
                <a:solidFill>
                  <a:schemeClr val="bg1"/>
                </a:solidFill>
              </a:defRPr>
            </a:lvl1pPr>
          </a:lstStyle>
          <a:p>
            <a:r>
              <a:rPr lang="en-US"/>
              <a:t>Click to edit Master title style</a:t>
            </a:r>
          </a:p>
        </p:txBody>
      </p:sp>
      <p:pic>
        <p:nvPicPr>
          <p:cNvPr id="7" name="Picture 6" descr="A close up of an object&#10;&#10;Description automatically generated">
            <a:extLst>
              <a:ext uri="{FF2B5EF4-FFF2-40B4-BE49-F238E27FC236}">
                <a16:creationId xmlns:a16="http://schemas.microsoft.com/office/drawing/2014/main" id="{D028BCF7-A69A-4312-A7CF-48032D2F2DBC}"/>
              </a:ext>
            </a:extLst>
          </p:cNvPr>
          <p:cNvPicPr>
            <a:picLocks noChangeAspect="1"/>
          </p:cNvPicPr>
          <p:nvPr userDrawn="1"/>
        </p:nvPicPr>
        <p:blipFill rotWithShape="1">
          <a:blip r:embed="rId3"/>
          <a:srcRect l="21972" t="57574" r="69350"/>
          <a:stretch/>
        </p:blipFill>
        <p:spPr>
          <a:xfrm>
            <a:off x="0" y="0"/>
            <a:ext cx="3740727" cy="10287000"/>
          </a:xfrm>
          <a:prstGeom prst="rect">
            <a:avLst/>
          </a:prstGeom>
        </p:spPr>
      </p:pic>
      <p:sp>
        <p:nvSpPr>
          <p:cNvPr id="2" name="Slide Number Placeholder 1">
            <a:extLst>
              <a:ext uri="{FF2B5EF4-FFF2-40B4-BE49-F238E27FC236}">
                <a16:creationId xmlns:a16="http://schemas.microsoft.com/office/drawing/2014/main" id="{43297D8B-23E7-4B93-8CBE-7C43802B1AA8}"/>
              </a:ext>
            </a:extLst>
          </p:cNvPr>
          <p:cNvSpPr>
            <a:spLocks noGrp="1"/>
          </p:cNvSpPr>
          <p:nvPr>
            <p:ph type="sldNum" sz="quarter" idx="10"/>
          </p:nvPr>
        </p:nvSpPr>
        <p:spPr/>
        <p:txBody>
          <a:bodyPr/>
          <a:lstStyle/>
          <a:p>
            <a:fld id="{3F0CE7EA-D096-4FD3-87FA-FBB0B79F5140}" type="slidenum">
              <a:rPr lang="en-US" smtClean="0"/>
              <a:pPr/>
              <a:t>‹#›</a:t>
            </a:fld>
            <a:endParaRPr lang="en-US"/>
          </a:p>
        </p:txBody>
      </p:sp>
    </p:spTree>
    <p:custDataLst>
      <p:tags r:id="rId1"/>
    </p:custDataLst>
    <p:extLst>
      <p:ext uri="{BB962C8B-B14F-4D97-AF65-F5344CB8AC3E}">
        <p14:creationId xmlns:p14="http://schemas.microsoft.com/office/powerpoint/2010/main" val="3049799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l">
              <a:defRPr sz="5000">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9566308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3"/>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7606147" y="6234545"/>
            <a:ext cx="9832571" cy="3096234"/>
          </a:xfrm>
        </p:spPr>
        <p:txBody>
          <a:bodyPr anchor="b"/>
          <a:lstStyle>
            <a:lvl1pPr algn="ctr">
              <a:defRPr sz="6600">
                <a:solidFill>
                  <a:schemeClr val="tx1"/>
                </a:solidFill>
                <a:latin typeface="DINPro-Medium" panose="02000503030000020004" pitchFamily="50"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175110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7410"/>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50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3600" b="0">
                <a:solidFill>
                  <a:schemeClr val="tx1"/>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646735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003580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098828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5000">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9807432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3"/>
          <a:srcRect l="21972" t="57574" r="35602"/>
          <a:stretch/>
        </p:blipFill>
        <p:spPr>
          <a:xfrm>
            <a:off x="0" y="0"/>
            <a:ext cx="18288000" cy="10287000"/>
          </a:xfrm>
          <a:prstGeom prst="rect">
            <a:avLst/>
          </a:prstGeom>
        </p:spPr>
      </p:pic>
    </p:spTree>
    <p:custDataLst>
      <p:tags r:id="rId1"/>
    </p:custDataLst>
    <p:extLst>
      <p:ext uri="{BB962C8B-B14F-4D97-AF65-F5344CB8AC3E}">
        <p14:creationId xmlns:p14="http://schemas.microsoft.com/office/powerpoint/2010/main" val="30899194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5763632"/>
          </a:xfrm>
        </p:spPr>
        <p:txBody>
          <a:bodyPr/>
          <a:lstStyle>
            <a:lvl1pPr marL="0" indent="0">
              <a:buClr>
                <a:schemeClr val="bg2"/>
              </a:buClr>
              <a:buSzPct val="100000"/>
              <a:buFontTx/>
              <a:buNone/>
              <a:defRPr sz="2800">
                <a:solidFill>
                  <a:schemeClr val="accent4"/>
                </a:solidFill>
              </a:defRPr>
            </a:lvl1pPr>
            <a:lvl2pPr marL="952519" indent="0">
              <a:buClr>
                <a:schemeClr val="bg2"/>
              </a:buClr>
              <a:buSzPct val="100000"/>
              <a:buFontTx/>
              <a:buNone/>
              <a:defRPr sz="24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B6317CF9-900F-4618-9D5A-25F3828723C2}"/>
              </a:ext>
            </a:extLst>
          </p:cNvPr>
          <p:cNvSpPr>
            <a:spLocks noGrp="1"/>
          </p:cNvSpPr>
          <p:nvPr>
            <p:ph type="sldNum" sz="quarter" idx="11"/>
          </p:nvPr>
        </p:nvSpPr>
        <p:spPr/>
        <p:txBody>
          <a:bodyPr/>
          <a:lstStyle/>
          <a:p>
            <a:fld id="{3F0CE7EA-D096-4FD3-87FA-FBB0B79F5140}" type="slidenum">
              <a:rPr lang="en-US" smtClean="0"/>
              <a:pPr/>
              <a:t>‹#›</a:t>
            </a:fld>
            <a:endParaRPr lang="en-US"/>
          </a:p>
        </p:txBody>
      </p:sp>
    </p:spTree>
    <p:custDataLst>
      <p:tags r:id="rId1"/>
    </p:custDataLst>
    <p:extLst>
      <p:ext uri="{BB962C8B-B14F-4D97-AF65-F5344CB8AC3E}">
        <p14:creationId xmlns:p14="http://schemas.microsoft.com/office/powerpoint/2010/main" val="22937016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D0F768-30F6-4BFB-A599-6128A8E82A7B}"/>
              </a:ext>
            </a:extLst>
          </p:cNvPr>
          <p:cNvSpPr>
            <a:spLocks noGrp="1"/>
          </p:cNvSpPr>
          <p:nvPr>
            <p:ph type="sldNum" sz="quarter" idx="10"/>
          </p:nvPr>
        </p:nvSpPr>
        <p:spPr/>
        <p:txBody>
          <a:bodyPr/>
          <a:lstStyle/>
          <a:p>
            <a:fld id="{3F0CE7EA-D096-4FD3-87FA-FBB0B79F5140}" type="slidenum">
              <a:rPr lang="en-US" smtClean="0"/>
              <a:pPr/>
              <a:t>‹#›</a:t>
            </a:fld>
            <a:endParaRPr lang="en-US"/>
          </a:p>
        </p:txBody>
      </p:sp>
      <p:sp>
        <p:nvSpPr>
          <p:cNvPr id="3" name="Footer Placeholder 2">
            <a:extLst>
              <a:ext uri="{FF2B5EF4-FFF2-40B4-BE49-F238E27FC236}">
                <a16:creationId xmlns:a16="http://schemas.microsoft.com/office/drawing/2014/main" id="{C43F1FC0-8082-4BD0-ABAE-ADC286EA8CA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831023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_ICON_2Column">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baseline="0">
                <a:solidFill>
                  <a:schemeClr val="tx1"/>
                </a:solidFill>
              </a:defRPr>
            </a:lvl1pPr>
          </a:lstStyle>
          <a:p>
            <a:r>
              <a:rPr lang="en-US"/>
              <a:t>Click to edit Master title style</a:t>
            </a:r>
          </a:p>
        </p:txBody>
      </p:sp>
      <p:sp>
        <p:nvSpPr>
          <p:cNvPr id="3" name="Content Placeholder 2"/>
          <p:cNvSpPr>
            <a:spLocks noGrp="1"/>
          </p:cNvSpPr>
          <p:nvPr>
            <p:ph idx="1"/>
          </p:nvPr>
        </p:nvSpPr>
        <p:spPr>
          <a:xfrm>
            <a:off x="861250" y="3276459"/>
            <a:ext cx="8004454" cy="6198208"/>
          </a:xfrm>
        </p:spPr>
        <p:txBody>
          <a:bodyPr/>
          <a:lstStyle>
            <a:lvl1pPr marL="383654" indent="-383654">
              <a:buClr>
                <a:schemeClr val="bg2"/>
              </a:buClr>
              <a:buSzPct val="70000"/>
              <a:buFontTx/>
              <a:buBlip>
                <a:blip r:embed="rId2"/>
              </a:buBlip>
              <a:defRPr sz="2800">
                <a:solidFill>
                  <a:schemeClr val="bg1"/>
                </a:solidFill>
              </a:defRPr>
            </a:lvl1pPr>
            <a:lvl2pPr marL="1333527" indent="-381008">
              <a:buClr>
                <a:schemeClr val="bg2"/>
              </a:buClr>
              <a:buSzPct val="60000"/>
              <a:buFontTx/>
              <a:buBlip>
                <a:blip r:embed="rId2"/>
              </a:buBlip>
              <a:defRPr sz="2400">
                <a:solidFill>
                  <a:schemeClr val="bg1"/>
                </a:solidFill>
              </a:defRPr>
            </a:lvl2pPr>
            <a:lvl3pPr marL="2098189" indent="-283111">
              <a:buClr>
                <a:schemeClr val="bg2"/>
              </a:buClr>
              <a:buSzPct val="60000"/>
              <a:buFontTx/>
              <a:buBlip>
                <a:blip r:embed="rId2"/>
              </a:buBlip>
              <a:defRPr sz="2000">
                <a:solidFill>
                  <a:schemeClr val="bg1"/>
                </a:solidFill>
              </a:defRPr>
            </a:lvl3pPr>
            <a:lvl4pPr marL="2958101" indent="-381008">
              <a:buClr>
                <a:schemeClr val="bg2"/>
              </a:buClr>
              <a:buSzPct val="57000"/>
              <a:buFontTx/>
              <a:buBlip>
                <a:blip r:embed="rId2"/>
              </a:buBlip>
              <a:defRPr sz="1800">
                <a:solidFill>
                  <a:schemeClr val="bg1"/>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6" name="Content Placeholder 2">
            <a:extLst>
              <a:ext uri="{FF2B5EF4-FFF2-40B4-BE49-F238E27FC236}">
                <a16:creationId xmlns:a16="http://schemas.microsoft.com/office/drawing/2014/main" id="{52ABC650-5C86-41F7-8275-7F764140F5A5}"/>
              </a:ext>
            </a:extLst>
          </p:cNvPr>
          <p:cNvSpPr>
            <a:spLocks noGrp="1"/>
          </p:cNvSpPr>
          <p:nvPr>
            <p:ph idx="11"/>
          </p:nvPr>
        </p:nvSpPr>
        <p:spPr>
          <a:xfrm>
            <a:off x="9452966" y="3276459"/>
            <a:ext cx="8004454" cy="6198208"/>
          </a:xfrm>
        </p:spPr>
        <p:txBody>
          <a:bodyPr/>
          <a:lstStyle>
            <a:lvl1pPr marL="383654" indent="-383654">
              <a:buClr>
                <a:schemeClr val="bg2"/>
              </a:buClr>
              <a:buSzPct val="80000"/>
              <a:buFontTx/>
              <a:buBlip>
                <a:blip r:embed="rId2"/>
              </a:buBlip>
              <a:defRPr lang="en-US" sz="2800" b="0" dirty="0">
                <a:solidFill>
                  <a:schemeClr val="bg1"/>
                </a:solidFill>
                <a:latin typeface="DINPro-Regular" panose="02000503030000020004" pitchFamily="50" charset="0"/>
                <a:ea typeface="+mn-ea"/>
                <a:cs typeface="+mn-cs"/>
              </a:defRPr>
            </a:lvl1pPr>
            <a:lvl2pPr marL="1333527" indent="-381008">
              <a:buClr>
                <a:schemeClr val="bg2"/>
              </a:buClr>
              <a:buSzPct val="80000"/>
              <a:buFontTx/>
              <a:buBlip>
                <a:blip r:embed="rId2"/>
              </a:buBlip>
              <a:defRPr lang="en-US" sz="2400" b="0" dirty="0">
                <a:solidFill>
                  <a:schemeClr val="bg1"/>
                </a:solidFill>
                <a:latin typeface="DINPro-Regular" panose="02000503030000020004" pitchFamily="50" charset="0"/>
              </a:defRPr>
            </a:lvl2pPr>
            <a:lvl3pPr marL="2098189" indent="-283111">
              <a:buClr>
                <a:schemeClr val="bg2"/>
              </a:buClr>
              <a:buSzPct val="80000"/>
              <a:buFontTx/>
              <a:buBlip>
                <a:blip r:embed="rId2"/>
              </a:buBlip>
              <a:defRPr lang="en-US" sz="2000" b="0" dirty="0">
                <a:solidFill>
                  <a:schemeClr val="bg1"/>
                </a:solidFill>
                <a:latin typeface="Trebuchet MS" pitchFamily="34" charset="0"/>
              </a:defRPr>
            </a:lvl3pPr>
            <a:lvl4pPr marL="2958101" indent="-381008">
              <a:buClr>
                <a:schemeClr val="bg2"/>
              </a:buClr>
              <a:buSzPct val="80000"/>
              <a:buFontTx/>
              <a:buBlip>
                <a:blip r:embed="rId2"/>
              </a:buBlip>
              <a:defRPr lang="en-US" sz="1800" dirty="0">
                <a:solidFill>
                  <a:schemeClr val="bg1"/>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marL="383654" lvl="0" indent="-383654" algn="l" rtl="0" fontAlgn="base">
              <a:lnSpc>
                <a:spcPct val="90000"/>
              </a:lnSpc>
              <a:spcBef>
                <a:spcPts val="1500"/>
              </a:spcBef>
              <a:spcAft>
                <a:spcPts val="1500"/>
              </a:spcAft>
              <a:buClr>
                <a:schemeClr val="bg2"/>
              </a:buClr>
              <a:buSzPct val="70000"/>
              <a:buFontTx/>
              <a:buBlip>
                <a:blip r:embed="rId2"/>
              </a:buBlip>
            </a:pPr>
            <a:r>
              <a:rPr lang="en-US"/>
              <a:t>Click to edit Master text styles</a:t>
            </a:r>
          </a:p>
          <a:p>
            <a:pPr marL="1333527" lvl="1" indent="-381008" algn="l" rtl="0" fontAlgn="base">
              <a:lnSpc>
                <a:spcPct val="90000"/>
              </a:lnSpc>
              <a:spcBef>
                <a:spcPts val="1500"/>
              </a:spcBef>
              <a:spcAft>
                <a:spcPts val="1500"/>
              </a:spcAft>
              <a:buClr>
                <a:schemeClr val="bg2"/>
              </a:buClr>
              <a:buSzPct val="60000"/>
              <a:buFontTx/>
              <a:buBlip>
                <a:blip r:embed="rId2"/>
              </a:buBlip>
            </a:pPr>
            <a:r>
              <a:rPr lang="en-US"/>
              <a:t>Second level</a:t>
            </a:r>
          </a:p>
          <a:p>
            <a:pPr marL="2098189" lvl="2" indent="-283111" algn="l" rtl="0" fontAlgn="base">
              <a:lnSpc>
                <a:spcPct val="90000"/>
              </a:lnSpc>
              <a:spcBef>
                <a:spcPts val="1500"/>
              </a:spcBef>
              <a:spcAft>
                <a:spcPts val="1500"/>
              </a:spcAft>
              <a:buClr>
                <a:schemeClr val="bg2"/>
              </a:buClr>
              <a:buSzPct val="60000"/>
              <a:buFontTx/>
              <a:buBlip>
                <a:blip r:embed="rId2"/>
              </a:buBlip>
            </a:pPr>
            <a:r>
              <a:rPr lang="en-US"/>
              <a:t>Third level</a:t>
            </a:r>
          </a:p>
          <a:p>
            <a:pPr marL="2958101" lvl="3" indent="-381008" algn="l" rtl="0" fontAlgn="base">
              <a:spcBef>
                <a:spcPct val="20000"/>
              </a:spcBef>
              <a:spcAft>
                <a:spcPct val="0"/>
              </a:spcAft>
              <a:buClr>
                <a:schemeClr val="bg2"/>
              </a:buClr>
              <a:buSzPct val="57000"/>
              <a:buFontTx/>
              <a:buBlip>
                <a:blip r:embed="rId2"/>
              </a:buBlip>
            </a:pPr>
            <a:r>
              <a:rPr lang="en-US"/>
              <a:t>Fourth level</a:t>
            </a:r>
          </a:p>
        </p:txBody>
      </p:sp>
      <p:sp>
        <p:nvSpPr>
          <p:cNvPr id="4" name="Slide Number Placeholder 3">
            <a:extLst>
              <a:ext uri="{FF2B5EF4-FFF2-40B4-BE49-F238E27FC236}">
                <a16:creationId xmlns:a16="http://schemas.microsoft.com/office/drawing/2014/main" id="{1F72C515-267D-4163-A731-65F8C97289BC}"/>
              </a:ext>
            </a:extLst>
          </p:cNvPr>
          <p:cNvSpPr>
            <a:spLocks noGrp="1"/>
          </p:cNvSpPr>
          <p:nvPr>
            <p:ph type="sldNum" sz="quarter" idx="12"/>
          </p:nvPr>
        </p:nvSpPr>
        <p:spPr/>
        <p:txBody>
          <a:bodyPr/>
          <a:lstStyle/>
          <a:p>
            <a:fld id="{3F0CE7EA-D096-4FD3-87FA-FBB0B79F5140}" type="slidenum">
              <a:rPr lang="en-US" smtClean="0"/>
              <a:t>‹#›</a:t>
            </a:fld>
            <a:endParaRPr lang="en-US"/>
          </a:p>
        </p:txBody>
      </p:sp>
    </p:spTree>
    <p:extLst>
      <p:ext uri="{BB962C8B-B14F-4D97-AF65-F5344CB8AC3E}">
        <p14:creationId xmlns:p14="http://schemas.microsoft.com/office/powerpoint/2010/main" val="30079185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5763632"/>
          </a:xfrm>
        </p:spPr>
        <p:txBody>
          <a:bodyPr/>
          <a:lstStyle>
            <a:lvl1pPr marL="383654" indent="-383654">
              <a:buClr>
                <a:schemeClr val="bg2"/>
              </a:buClr>
              <a:buSzPct val="70000"/>
              <a:buFontTx/>
              <a:buBlip>
                <a:blip r:embed="rId3"/>
              </a:buBlip>
              <a:defRPr sz="2800">
                <a:solidFill>
                  <a:schemeClr val="accent4"/>
                </a:solidFill>
              </a:defRPr>
            </a:lvl1pPr>
            <a:lvl2pPr marL="1333527" indent="-381008">
              <a:buClr>
                <a:schemeClr val="bg2"/>
              </a:buClr>
              <a:buSzPct val="65000"/>
              <a:buFontTx/>
              <a:buBlip>
                <a:blip r:embed="rId3"/>
              </a:buBlip>
              <a:defRPr sz="2400">
                <a:solidFill>
                  <a:schemeClr val="accent4"/>
                </a:solidFill>
              </a:defRPr>
            </a:lvl2pPr>
            <a:lvl3pPr marL="2098189" indent="-283111">
              <a:buClr>
                <a:schemeClr val="bg2"/>
              </a:buClr>
              <a:buSzPct val="65000"/>
              <a:buFontTx/>
              <a:buBlip>
                <a:blip r:embed="rId3"/>
              </a:buBlip>
              <a:defRPr sz="2000">
                <a:solidFill>
                  <a:schemeClr val="accent4"/>
                </a:solidFill>
              </a:defRPr>
            </a:lvl3pPr>
            <a:lvl4pPr marL="2958101" indent="-381008">
              <a:buClr>
                <a:schemeClr val="bg2"/>
              </a:buClr>
              <a:buSzPct val="70000"/>
              <a:buFontTx/>
              <a:buBlip>
                <a:blip r:embed="rId3"/>
              </a:buBlip>
              <a:defRPr sz="18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4D8D77C4-D6F0-404B-8FF5-DCF05B68631B}"/>
              </a:ext>
            </a:extLst>
          </p:cNvPr>
          <p:cNvSpPr>
            <a:spLocks noGrp="1"/>
          </p:cNvSpPr>
          <p:nvPr>
            <p:ph type="sldNum" sz="quarter" idx="11"/>
          </p:nvPr>
        </p:nvSpPr>
        <p:spPr/>
        <p:txBody>
          <a:bodyPr/>
          <a:lstStyle/>
          <a:p>
            <a:fld id="{3F0CE7EA-D096-4FD3-87FA-FBB0B79F5140}" type="slidenum">
              <a:rPr lang="en-US" smtClean="0"/>
              <a:pPr/>
              <a:t>‹#›</a:t>
            </a:fld>
            <a:endParaRPr lang="en-US"/>
          </a:p>
        </p:txBody>
      </p:sp>
    </p:spTree>
    <p:custDataLst>
      <p:tags r:id="rId1"/>
    </p:custDataLst>
    <p:extLst>
      <p:ext uri="{BB962C8B-B14F-4D97-AF65-F5344CB8AC3E}">
        <p14:creationId xmlns:p14="http://schemas.microsoft.com/office/powerpoint/2010/main" val="27205684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l">
              <a:defRPr sz="50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5735923"/>
          </a:xfrm>
        </p:spPr>
        <p:txBody>
          <a:bodyPr/>
          <a:lstStyle>
            <a:lvl1pPr marL="383654" indent="-383654">
              <a:buClr>
                <a:schemeClr val="bg2"/>
              </a:buClr>
              <a:buSzPct val="70000"/>
              <a:buFontTx/>
              <a:buBlip>
                <a:blip r:embed="rId2"/>
              </a:buBlip>
              <a:defRPr sz="2800">
                <a:solidFill>
                  <a:schemeClr val="accent4"/>
                </a:solidFill>
              </a:defRPr>
            </a:lvl1pPr>
            <a:lvl2pPr marL="1333527" indent="-381008">
              <a:buClr>
                <a:schemeClr val="bg2"/>
              </a:buClr>
              <a:buSzPct val="65000"/>
              <a:buFontTx/>
              <a:buBlip>
                <a:blip r:embed="rId2"/>
              </a:buBlip>
              <a:defRPr sz="2400">
                <a:solidFill>
                  <a:schemeClr val="accent4"/>
                </a:solidFill>
              </a:defRPr>
            </a:lvl2pPr>
            <a:lvl3pPr marL="2098189" indent="-283111">
              <a:buClr>
                <a:schemeClr val="bg2"/>
              </a:buClr>
              <a:buSzPct val="65000"/>
              <a:buFontTx/>
              <a:buBlip>
                <a:blip r:embed="rId2"/>
              </a:buBlip>
              <a:defRPr sz="2000">
                <a:solidFill>
                  <a:schemeClr val="accent4"/>
                </a:solidFill>
              </a:defRPr>
            </a:lvl3pPr>
            <a:lvl4pPr marL="2958101" indent="-381008">
              <a:buClr>
                <a:schemeClr val="bg2"/>
              </a:buClr>
              <a:buSzPct val="70000"/>
              <a:buFontTx/>
              <a:buBlip>
                <a:blip r:embed="rId2"/>
              </a:buBlip>
              <a:defRPr sz="18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Slide Number Placeholder 3">
            <a:extLst>
              <a:ext uri="{FF2B5EF4-FFF2-40B4-BE49-F238E27FC236}">
                <a16:creationId xmlns:a16="http://schemas.microsoft.com/office/drawing/2014/main" id="{FC0E80C6-00A6-4955-9F39-468BB9A0D028}"/>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5777486"/>
          </a:xfrm>
        </p:spPr>
        <p:txBody>
          <a:bodyPr/>
          <a:lstStyle>
            <a:lvl1pPr marL="0" indent="0">
              <a:buClr>
                <a:schemeClr val="bg2"/>
              </a:buClr>
              <a:buSzPct val="100000"/>
              <a:buFontTx/>
              <a:buNone/>
              <a:defRPr sz="2800">
                <a:solidFill>
                  <a:schemeClr val="accent4"/>
                </a:solidFill>
              </a:defRPr>
            </a:lvl1pPr>
            <a:lvl2pPr marL="952519" indent="0">
              <a:buClr>
                <a:schemeClr val="bg2"/>
              </a:buClr>
              <a:buSzPct val="100000"/>
              <a:buFontTx/>
              <a:buNone/>
              <a:defRPr sz="2400">
                <a:solidFill>
                  <a:schemeClr val="accent4"/>
                </a:solidFill>
              </a:defRPr>
            </a:lvl2pPr>
            <a:lvl3pPr marL="1815078" indent="0">
              <a:buClr>
                <a:schemeClr val="bg2"/>
              </a:buClr>
              <a:buSzPct val="100000"/>
              <a:buFontTx/>
              <a:buNone/>
              <a:defRPr sz="20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
        <p:nvSpPr>
          <p:cNvPr id="4" name="Slide Number Placeholder 3">
            <a:extLst>
              <a:ext uri="{FF2B5EF4-FFF2-40B4-BE49-F238E27FC236}">
                <a16:creationId xmlns:a16="http://schemas.microsoft.com/office/drawing/2014/main" id="{E248C0F7-B0CB-4AC9-BD99-B739CDEC5D60}"/>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l">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60"/>
            <a:ext cx="16581120" cy="5708214"/>
          </a:xfrm>
        </p:spPr>
        <p:txBody>
          <a:bodyPr/>
          <a:lstStyle>
            <a:lvl1pPr marL="0" indent="0">
              <a:buClr>
                <a:schemeClr val="bg2"/>
              </a:buClr>
              <a:buSzPct val="100000"/>
              <a:buFontTx/>
              <a:buNone/>
              <a:defRPr sz="2800">
                <a:solidFill>
                  <a:schemeClr val="accent4"/>
                </a:solidFill>
              </a:defRPr>
            </a:lvl1pPr>
            <a:lvl2pPr marL="952519" indent="0">
              <a:buClr>
                <a:schemeClr val="bg2"/>
              </a:buClr>
              <a:buSzPct val="100000"/>
              <a:buFontTx/>
              <a:buNone/>
              <a:defRPr sz="2400">
                <a:solidFill>
                  <a:schemeClr val="accent4"/>
                </a:solidFill>
              </a:defRPr>
            </a:lvl2pPr>
            <a:lvl3pPr marL="1815078" indent="0">
              <a:buClr>
                <a:schemeClr val="bg2"/>
              </a:buClr>
              <a:buSzPct val="100000"/>
              <a:buFontTx/>
              <a:buNone/>
              <a:defRPr sz="20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531927"/>
            <a:ext cx="1841178" cy="7550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7E5C9BC-9782-4B06-8DCD-C63D46AECCDD}"/>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400">
                <a:solidFill>
                  <a:schemeClr val="accent4"/>
                </a:solidFill>
              </a:defRPr>
            </a:lvl1pPr>
            <a:lvl2pPr marL="952519" indent="0">
              <a:spcBef>
                <a:spcPts val="833"/>
              </a:spcBef>
              <a:spcAft>
                <a:spcPts val="833"/>
              </a:spcAft>
              <a:buClr>
                <a:schemeClr val="bg2"/>
              </a:buClr>
              <a:buSzPct val="100000"/>
              <a:buFontTx/>
              <a:buNone/>
              <a:defRPr sz="2000">
                <a:solidFill>
                  <a:schemeClr val="accent4"/>
                </a:solidFill>
              </a:defRPr>
            </a:lvl2pPr>
            <a:lvl3pPr marL="1815078" indent="0">
              <a:spcBef>
                <a:spcPts val="833"/>
              </a:spcBef>
              <a:spcAft>
                <a:spcPts val="833"/>
              </a:spcAft>
              <a:buClr>
                <a:schemeClr val="bg2"/>
              </a:buClr>
              <a:buSzPct val="100000"/>
              <a:buFontTx/>
              <a:buNone/>
              <a:defRPr sz="1800">
                <a:solidFill>
                  <a:schemeClr val="accent4"/>
                </a:solidFill>
                <a:latin typeface="DINPro-Regular" panose="02000503030000020004" pitchFamily="50" charset="0"/>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8D910142-8B1E-4112-AAEC-652CFA19F52C}"/>
              </a:ext>
            </a:extLst>
          </p:cNvPr>
          <p:cNvPicPr>
            <a:picLocks noChangeAspect="1"/>
          </p:cNvPicPr>
          <p:nvPr userDrawn="1"/>
        </p:nvPicPr>
        <p:blipFill>
          <a:blip r:embed="rId2"/>
          <a:stretch>
            <a:fillRect/>
          </a:stretch>
        </p:blipFill>
        <p:spPr>
          <a:xfrm>
            <a:off x="16339686" y="9365484"/>
            <a:ext cx="1840196" cy="800675"/>
          </a:xfrm>
          <a:prstGeom prst="rect">
            <a:avLst/>
          </a:prstGeom>
        </p:spPr>
      </p:pic>
      <p:sp>
        <p:nvSpPr>
          <p:cNvPr id="6" name="Slide Number Placeholder 5">
            <a:extLst>
              <a:ext uri="{FF2B5EF4-FFF2-40B4-BE49-F238E27FC236}">
                <a16:creationId xmlns:a16="http://schemas.microsoft.com/office/drawing/2014/main" id="{642A0E35-FF40-4472-B895-E2890EC601F5}"/>
              </a:ext>
            </a:extLst>
          </p:cNvPr>
          <p:cNvSpPr>
            <a:spLocks noGrp="1"/>
          </p:cNvSpPr>
          <p:nvPr>
            <p:ph type="sldNum" sz="quarter" idx="11"/>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graph_Arrows">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C008C56-E101-4EDF-B023-0226BFA0D242}"/>
              </a:ext>
            </a:extLst>
          </p:cNvPr>
          <p:cNvSpPr>
            <a:spLocks noGrp="1"/>
          </p:cNvSpPr>
          <p:nvPr>
            <p:ph idx="11"/>
          </p:nvPr>
        </p:nvSpPr>
        <p:spPr>
          <a:xfrm>
            <a:off x="865387" y="5119299"/>
            <a:ext cx="7007337" cy="419514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latin typeface="DINPro-Regular" panose="02000503030000020004" pitchFamily="50" charset="0"/>
              </a:defRPr>
            </a:lvl3pPr>
            <a:lvl4pPr marL="2958101" indent="-381008">
              <a:buClr>
                <a:schemeClr val="bg2"/>
              </a:buClr>
              <a:buSzPct val="75000"/>
              <a:buFontTx/>
              <a:buBlip>
                <a:blip r:embed="rId2"/>
              </a:buBlip>
              <a:defRPr sz="1600">
                <a:solidFill>
                  <a:schemeClr val="accent4"/>
                </a:solidFill>
                <a:latin typeface="DINPro-Regular" panose="02000503030000020004" pitchFamily="50"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a:xfrm>
            <a:off x="865387" y="2997651"/>
            <a:ext cx="7007337" cy="1031052"/>
          </a:xfrm>
        </p:spPr>
        <p:txBody>
          <a:bodyPr/>
          <a:lstStyle>
            <a:lvl1pPr algn="l">
              <a:defRPr sz="500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200" b="0">
                <a:solidFill>
                  <a:schemeClr val="tx2"/>
                </a:solidFill>
                <a:latin typeface="DINPro-Medium" panose="02000503030000020004" pitchFamily="50"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3" name="Slide Number Placeholder 2">
            <a:extLst>
              <a:ext uri="{FF2B5EF4-FFF2-40B4-BE49-F238E27FC236}">
                <a16:creationId xmlns:a16="http://schemas.microsoft.com/office/drawing/2014/main" id="{E0EAAB5F-6790-42F3-860E-EFC83826458A}"/>
              </a:ext>
            </a:extLst>
          </p:cNvPr>
          <p:cNvSpPr>
            <a:spLocks noGrp="1"/>
          </p:cNvSpPr>
          <p:nvPr>
            <p:ph type="sldNum" sz="quarter" idx="12"/>
          </p:nvPr>
        </p:nvSpPr>
        <p:spPr/>
        <p:txBody>
          <a:bodyPr/>
          <a:lstStyle/>
          <a:p>
            <a:fld id="{3F0CE7EA-D096-4FD3-87FA-FBB0B79F5140}" type="slidenum">
              <a:rPr lang="en-US" smtClean="0"/>
              <a:pPr/>
              <a:t>‹#›</a:t>
            </a:fld>
            <a:endParaRPr lang="en-US"/>
          </a:p>
        </p:txBody>
      </p:sp>
    </p:spTree>
    <p:extLst>
      <p:ext uri="{BB962C8B-B14F-4D97-AF65-F5344CB8AC3E}">
        <p14:creationId xmlns:p14="http://schemas.microsoft.com/office/powerpoint/2010/main" val="28773136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58898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pic>
        <p:nvPicPr>
          <p:cNvPr id="7" name="Picture 6" descr="A picture containing text&#10;&#10;Description automatically generated">
            <a:extLst>
              <a:ext uri="{FF2B5EF4-FFF2-40B4-BE49-F238E27FC236}">
                <a16:creationId xmlns:a16="http://schemas.microsoft.com/office/drawing/2014/main" id="{82925D72-8264-41FF-9DA4-36C650EAEE42}"/>
              </a:ext>
            </a:extLst>
          </p:cNvPr>
          <p:cNvPicPr>
            <a:picLocks noChangeAspect="1"/>
          </p:cNvPicPr>
          <p:nvPr userDrawn="1"/>
        </p:nvPicPr>
        <p:blipFill>
          <a:blip r:embed="rId22"/>
          <a:stretch>
            <a:fillRect/>
          </a:stretch>
        </p:blipFill>
        <p:spPr>
          <a:xfrm>
            <a:off x="16339686" y="9365484"/>
            <a:ext cx="1840196" cy="800675"/>
          </a:xfrm>
          <a:prstGeom prst="rect">
            <a:avLst/>
          </a:prstGeom>
        </p:spPr>
      </p:pic>
      <p:sp>
        <p:nvSpPr>
          <p:cNvPr id="4" name="Slide Number Placeholder 3">
            <a:extLst>
              <a:ext uri="{FF2B5EF4-FFF2-40B4-BE49-F238E27FC236}">
                <a16:creationId xmlns:a16="http://schemas.microsoft.com/office/drawing/2014/main" id="{B1CF4AD0-A0C6-44C8-8B6F-45E2A9A59438}"/>
              </a:ext>
            </a:extLst>
          </p:cNvPr>
          <p:cNvSpPr>
            <a:spLocks noGrp="1"/>
          </p:cNvSpPr>
          <p:nvPr>
            <p:ph type="sldNum" sz="quarter" idx="4"/>
          </p:nvPr>
        </p:nvSpPr>
        <p:spPr>
          <a:xfrm>
            <a:off x="1433649" y="9491977"/>
            <a:ext cx="4114800" cy="547688"/>
          </a:xfrm>
          <a:prstGeom prst="rect">
            <a:avLst/>
          </a:prstGeom>
        </p:spPr>
        <p:txBody>
          <a:bodyPr vert="horz" lIns="91440" tIns="45720" rIns="91440" bIns="45720" rtlCol="0" anchor="ctr"/>
          <a:lstStyle>
            <a:lvl1pPr algn="l">
              <a:defRPr sz="1200">
                <a:solidFill>
                  <a:schemeClr val="tx1">
                    <a:tint val="75000"/>
                  </a:schemeClr>
                </a:solidFill>
              </a:defRPr>
            </a:lvl1pPr>
          </a:lstStyle>
          <a:p>
            <a:fld id="{3F0CE7EA-D096-4FD3-87FA-FBB0B79F5140}" type="slidenum">
              <a:rPr lang="en-US" smtClean="0"/>
              <a:pPr/>
              <a:t>‹#›</a:t>
            </a:fld>
            <a:endParaRPr lang="en-US"/>
          </a:p>
        </p:txBody>
      </p:sp>
      <p:sp>
        <p:nvSpPr>
          <p:cNvPr id="5" name="Footer Placeholder 4">
            <a:extLst>
              <a:ext uri="{FF2B5EF4-FFF2-40B4-BE49-F238E27FC236}">
                <a16:creationId xmlns:a16="http://schemas.microsoft.com/office/drawing/2014/main" id="{516078A1-880A-4772-8776-A13DCE81B491}"/>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25690729"/>
      </p:ext>
    </p:extLst>
  </p:cSld>
  <p:clrMap bg1="dk1" tx1="lt1" bg2="dk2" tx2="lt2" accent1="accent1" accent2="accent2" accent3="accent3" accent4="accent4" accent5="accent5" accent6="accent6" hlink="hlink" folHlink="folHlink"/>
  <p:sldLayoutIdLst>
    <p:sldLayoutId id="2147483985" r:id="rId1"/>
    <p:sldLayoutId id="2147483896" r:id="rId2"/>
    <p:sldLayoutId id="2147483993" r:id="rId3"/>
    <p:sldLayoutId id="2147483981" r:id="rId4"/>
    <p:sldLayoutId id="2147483991" r:id="rId5"/>
    <p:sldLayoutId id="2147483971" r:id="rId6"/>
    <p:sldLayoutId id="2147483988" r:id="rId7"/>
    <p:sldLayoutId id="2147483969" r:id="rId8"/>
    <p:sldLayoutId id="2147483994" r:id="rId9"/>
    <p:sldLayoutId id="2147483992" r:id="rId10"/>
    <p:sldLayoutId id="2147483990" r:id="rId11"/>
    <p:sldLayoutId id="2147483989" r:id="rId12"/>
    <p:sldLayoutId id="2147483919" r:id="rId13"/>
    <p:sldLayoutId id="2147483954" r:id="rId14"/>
    <p:sldLayoutId id="2147483984" r:id="rId15"/>
    <p:sldLayoutId id="2147483898" r:id="rId16"/>
    <p:sldLayoutId id="2147483926" r:id="rId17"/>
    <p:sldLayoutId id="2147483899" r:id="rId18"/>
    <p:sldLayoutId id="2147483901" r:id="rId19"/>
    <p:sldLayoutId id="2147483995" r:id="rId20"/>
  </p:sldLayoutIdLst>
  <mc:AlternateContent xmlns:mc="http://schemas.openxmlformats.org/markup-compatibility/2006">
    <mc:Choice xmlns:p14="http://schemas.microsoft.com/office/powerpoint/2010/main" Requires="p14">
      <p:transition p14:dur="10"/>
    </mc:Choice>
    <mc:Fallback>
      <p:transition/>
    </mc:Fallback>
  </mc:AlternateContent>
  <p:hf hdr="0" dt="0"/>
  <p:txStyles>
    <p:titleStyle>
      <a:lvl1pPr algn="l" rtl="0" fontAlgn="base">
        <a:lnSpc>
          <a:spcPct val="90000"/>
        </a:lnSpc>
        <a:spcBef>
          <a:spcPct val="0"/>
        </a:spcBef>
        <a:spcAft>
          <a:spcPct val="0"/>
        </a:spcAft>
        <a:defRPr sz="5000" b="0" cap="all" baseline="0">
          <a:solidFill>
            <a:schemeClr val="bg1"/>
          </a:solidFill>
          <a:latin typeface="DINPro-Light" panose="02000504040000020003" pitchFamily="50"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800" b="0">
          <a:solidFill>
            <a:schemeClr val="accent4"/>
          </a:solidFill>
          <a:latin typeface="DINPro-Regular" panose="02000503030000020004" pitchFamily="50"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400" b="0">
          <a:solidFill>
            <a:schemeClr val="accent4"/>
          </a:solidFill>
          <a:latin typeface="DINPro-Regular" panose="02000503030000020004" pitchFamily="50"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themeOverride" Target="../theme/themeOverride5.xml"/><Relationship Id="rId4" Type="http://schemas.openxmlformats.org/officeDocument/2006/relationships/hyperlink" Target="https://github.com/ericniebler/executors_demo_code_cppcon_2021.git" TargetMode="Externa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xml"/><Relationship Id="rId1" Type="http://schemas.openxmlformats.org/officeDocument/2006/relationships/themeOverride" Target="../theme/themeOverride7.xml"/><Relationship Id="rId6" Type="http://schemas.openxmlformats.org/officeDocument/2006/relationships/hyperlink" Target="https://github.com/ericniebler/executors_demo_code_cppcon_2021.git" TargetMode="External"/><Relationship Id="rId5" Type="http://schemas.openxmlformats.org/officeDocument/2006/relationships/hyperlink" Target="https://github.com/facebookexperimental/libunifex" TargetMode="External"/><Relationship Id="rId4" Type="http://schemas.openxmlformats.org/officeDocument/2006/relationships/hyperlink" Target="https://wg21.link/P2300R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g21.link/P2300R2"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github.com/facebookexperimental/libunifex"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hyperlink" Target="https://vorpus.org/blog/notes-on-structured-concurrency-or-go-statement-considered-harmful/" TargetMode="External"/><Relationship Id="rId4" Type="http://schemas.openxmlformats.org/officeDocument/2006/relationships/image" Target="../media/image9.jpe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facebookexperimental/libunifex"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svg"/></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sv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9.svg"/></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1.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en.cppreference.com/w/cpp/header/stop_token" TargetMode="External"/><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29.gif"/></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devblogs.microsoft.com/oldnewthing/20060809-18/?p=30183"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 website&#10;&#10;Description automatically generated with medium confidence">
            <a:extLst>
              <a:ext uri="{FF2B5EF4-FFF2-40B4-BE49-F238E27FC236}">
                <a16:creationId xmlns:a16="http://schemas.microsoft.com/office/drawing/2014/main" id="{54F16971-095B-49A4-B486-AAE3672088B0}"/>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1529998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7" name="Content Placeholder 2">
            <a:extLst>
              <a:ext uri="{FF2B5EF4-FFF2-40B4-BE49-F238E27FC236}">
                <a16:creationId xmlns:a16="http://schemas.microsoft.com/office/drawing/2014/main" id="{1C815804-A386-43A6-AC48-BA07C8A82C2D}"/>
              </a:ext>
            </a:extLst>
          </p:cNvPr>
          <p:cNvSpPr txBox="1">
            <a:spLocks/>
          </p:cNvSpPr>
          <p:nvPr/>
        </p:nvSpPr>
        <p:spPr bwMode="auto">
          <a:xfrm>
            <a:off x="865733" y="2129112"/>
            <a:ext cx="16596170" cy="73365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ex::sender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work =</a:t>
            </a: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a:t>
            </a:r>
            <a:r>
              <a:rPr lang="en-US" b="1" kern="0" dirty="0" err="1">
                <a:solidFill>
                  <a:schemeClr val="tx1"/>
                </a:solidFill>
                <a:latin typeface="Consolas" panose="020B0609020204030204" pitchFamily="49" charset="0"/>
              </a:rPr>
              <a:t>when_all</a:t>
            </a:r>
            <a:r>
              <a:rPr lang="en-US" kern="0" dirty="0">
                <a:latin typeface="Consolas" panose="020B0609020204030204" pitchFamily="49" charset="0"/>
              </a:rPr>
              <a:t>(</a:t>
            </a: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0</a:t>
            </a:r>
            <a:r>
              <a:rPr lang="en-US" kern="0" dirty="0">
                <a:latin typeface="Consolas" panose="020B0609020204030204" pitchFamily="49" charset="0"/>
              </a:rPr>
              <a:t>); }),</a:t>
            </a: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1</a:t>
            </a:r>
            <a:r>
              <a:rPr lang="en-US" kern="0" dirty="0">
                <a:latin typeface="Consolas" panose="020B0609020204030204" pitchFamily="49" charset="0"/>
              </a:rPr>
              <a:t>); }),</a:t>
            </a:r>
          </a:p>
          <a:p>
            <a:pPr marL="91440" indent="0" defTabSz="914400">
              <a:lnSpc>
                <a:spcPct val="100000"/>
              </a:lnSpc>
              <a:spcBef>
                <a:spcPts val="0"/>
              </a:spcBef>
              <a:spcAft>
                <a:spcPts val="0"/>
              </a:spcAft>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2</a:t>
            </a:r>
            <a:r>
              <a:rPr lang="en-US" kern="0" dirty="0">
                <a:latin typeface="Consolas" panose="020B0609020204030204" pitchFamily="49" charset="0"/>
              </a:rPr>
              <a:t>); })</a:t>
            </a:r>
          </a:p>
          <a:p>
            <a:pPr marL="91440" indent="0" defTabSz="914400">
              <a:lnSpc>
                <a:spcPct val="100000"/>
              </a:lnSpc>
              <a:spcBef>
                <a:spcPts val="0"/>
              </a:spcBef>
              <a:spcAft>
                <a:spcPts val="0"/>
              </a:spcAft>
              <a:buNone/>
            </a:pPr>
            <a:r>
              <a:rPr lang="en-US" kern="0" dirty="0">
                <a:latin typeface="Consolas" panose="020B0609020204030204" pitchFamily="49" charset="0"/>
              </a:rPr>
              <a:t>    );</a:t>
            </a:r>
          </a:p>
        </p:txBody>
      </p:sp>
      <p:sp>
        <p:nvSpPr>
          <p:cNvPr id="4" name="Slide Number Placeholder 3">
            <a:extLst>
              <a:ext uri="{FF2B5EF4-FFF2-40B4-BE49-F238E27FC236}">
                <a16:creationId xmlns:a16="http://schemas.microsoft.com/office/drawing/2014/main" id="{81561030-FEA4-40B2-8C8A-66B7CB7B34C0}"/>
              </a:ext>
            </a:extLst>
          </p:cNvPr>
          <p:cNvSpPr>
            <a:spLocks noGrp="1"/>
          </p:cNvSpPr>
          <p:nvPr>
            <p:ph type="sldNum" sz="quarter" idx="12"/>
          </p:nvPr>
        </p:nvSpPr>
        <p:spPr/>
        <p:txBody>
          <a:bodyPr/>
          <a:lstStyle/>
          <a:p>
            <a:fld id="{3F0CE7EA-D096-4FD3-87FA-FBB0B79F5140}" type="slidenum">
              <a:rPr lang="en-US" smtClean="0"/>
              <a:t>10</a:t>
            </a:fld>
            <a:endParaRPr lang="en-US"/>
          </a:p>
        </p:txBody>
      </p:sp>
    </p:spTree>
    <p:extLst>
      <p:ext uri="{BB962C8B-B14F-4D97-AF65-F5344CB8AC3E}">
        <p14:creationId xmlns:p14="http://schemas.microsoft.com/office/powerpoint/2010/main" val="873270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2.46914E-7 L -0.00104 0.12654 " pathEditMode="relative" rAng="0" ptsTypes="AA">
                                      <p:cBhvr>
                                        <p:cTn id="6" dur="1000" fill="hold"/>
                                        <p:tgtEl>
                                          <p:spTgt spid="7"/>
                                        </p:tgtEl>
                                        <p:attrNameLst>
                                          <p:attrName>ppt_x</p:attrName>
                                          <p:attrName>ppt_y</p:attrName>
                                        </p:attrNameLst>
                                      </p:cBhvr>
                                      <p:rCtr x="-52" y="63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100</a:t>
            </a:fld>
            <a:endParaRPr lang="en-US" dirty="0"/>
          </a:p>
        </p:txBody>
      </p:sp>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480720"/>
            <a:ext cx="15706113" cy="5035957"/>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 : keyclicks() </a:t>
            </a:r>
            <a:r>
              <a:rPr lang="en-US" sz="2400" b="1" kern="0" dirty="0">
                <a:solidFill>
                  <a:schemeClr val="tx1"/>
                </a:solidFill>
                <a:latin typeface="Consolas" panose="020B0609020204030204" pitchFamily="49" charset="0"/>
              </a:rPr>
              <a:t>| std::views::transform(</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done_as_optional</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std::optional&lt;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kern="0" dirty="0">
                <a:solidFill>
                  <a:srgbClr val="D4D4D4"/>
                </a:solidFill>
                <a:latin typeface="Consolas" panose="020B0609020204030204" pitchFamily="49" charset="0"/>
              </a:rPr>
              <a:t>std::move(keyclick);</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"Read a character! %c\n"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a:t>
            </a:r>
            <a:r>
              <a:rPr lang="en-US" sz="2400" kern="0" dirty="0">
                <a:solidFill>
                  <a:srgbClr val="569CD6"/>
                </a:solidFill>
                <a:latin typeface="Consolas" panose="020B0609020204030204" pitchFamily="49" charset="0"/>
              </a:rPr>
              <a:t>else</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"Interrupt!\n"</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break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10" name="TextBox 9">
            <a:extLst>
              <a:ext uri="{FF2B5EF4-FFF2-40B4-BE49-F238E27FC236}">
                <a16:creationId xmlns:a16="http://schemas.microsoft.com/office/drawing/2014/main" id="{8C720F56-4AE6-4EBC-B2EA-260068F276A9}"/>
              </a:ext>
            </a:extLst>
          </p:cNvPr>
          <p:cNvSpPr txBox="1"/>
          <p:nvPr/>
        </p:nvSpPr>
        <p:spPr bwMode="auto">
          <a:xfrm>
            <a:off x="4773478" y="7055012"/>
            <a:ext cx="8741044" cy="1200329"/>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3600" kern="0" dirty="0">
                <a:latin typeface="DINPro-Regular"/>
              </a:rPr>
              <a:t>Sender transformation could also be applied with a range transform.</a:t>
            </a:r>
          </a:p>
        </p:txBody>
      </p:sp>
    </p:spTree>
    <p:extLst>
      <p:ext uri="{BB962C8B-B14F-4D97-AF65-F5344CB8AC3E}">
        <p14:creationId xmlns:p14="http://schemas.microsoft.com/office/powerpoint/2010/main" val="338611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E25796-B07B-4FDB-B846-9E04F92A5CD8}"/>
              </a:ext>
            </a:extLst>
          </p:cNvPr>
          <p:cNvSpPr/>
          <p:nvPr/>
        </p:nvSpPr>
        <p:spPr>
          <a:xfrm>
            <a:off x="3502617" y="2665708"/>
            <a:ext cx="12507132" cy="836909"/>
          </a:xfrm>
          <a:prstGeom prst="rect">
            <a:avLst/>
          </a:prstGeom>
          <a:solidFill>
            <a:schemeClr val="bg2"/>
          </a:solidFill>
          <a:ln>
            <a:noFill/>
          </a:ln>
          <a:effectLst>
            <a:glow rad="469900">
              <a:schemeClr val="tx1">
                <a:alpha val="61000"/>
              </a:schemeClr>
            </a:glo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3D7A7DA-12DE-46DB-A12E-91E3893B3B3B}"/>
              </a:ext>
            </a:extLst>
          </p:cNvPr>
          <p:cNvSpPr txBox="1">
            <a:spLocks/>
          </p:cNvSpPr>
          <p:nvPr/>
        </p:nvSpPr>
        <p:spPr bwMode="auto">
          <a:xfrm>
            <a:off x="830579" y="2480720"/>
            <a:ext cx="15706113" cy="11458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chemeClr val="tx1"/>
                </a:solidFill>
                <a:latin typeface="Consolas" panose="020B0609020204030204" pitchFamily="49" charset="0"/>
              </a:rPr>
              <a:t>                       keyclicks() | std::views::transform(</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done_as_optional</a:t>
            </a:r>
            <a:r>
              <a:rPr lang="en-US" sz="2400" b="1" kern="0" dirty="0">
                <a:solidFill>
                  <a:schemeClr val="tx1"/>
                </a:solidFill>
                <a:latin typeface="Consolas" panose="020B0609020204030204" pitchFamily="49" charset="0"/>
              </a:rPr>
              <a:t>)</a:t>
            </a:r>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101</a:t>
            </a:fld>
            <a:endParaRPr lang="en-US" dirty="0"/>
          </a:p>
        </p:txBody>
      </p:sp>
      <p:sp>
        <p:nvSpPr>
          <p:cNvPr id="10" name="TextBox 9">
            <a:extLst>
              <a:ext uri="{FF2B5EF4-FFF2-40B4-BE49-F238E27FC236}">
                <a16:creationId xmlns:a16="http://schemas.microsoft.com/office/drawing/2014/main" id="{8C720F56-4AE6-4EBC-B2EA-260068F276A9}"/>
              </a:ext>
            </a:extLst>
          </p:cNvPr>
          <p:cNvSpPr txBox="1"/>
          <p:nvPr/>
        </p:nvSpPr>
        <p:spPr bwMode="auto">
          <a:xfrm>
            <a:off x="5509647" y="4091553"/>
            <a:ext cx="726870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a:latin typeface="DINPro-Regular"/>
              </a:rPr>
              <a:t>This is a synchronous range adaptor, which applies to the senders themselves.</a:t>
            </a:r>
          </a:p>
        </p:txBody>
      </p:sp>
      <p:sp>
        <p:nvSpPr>
          <p:cNvPr id="7" name="TextBox 6">
            <a:extLst>
              <a:ext uri="{FF2B5EF4-FFF2-40B4-BE49-F238E27FC236}">
                <a16:creationId xmlns:a16="http://schemas.microsoft.com/office/drawing/2014/main" id="{99A8C106-7C36-4451-90D7-1E96A9FA88D5}"/>
              </a:ext>
            </a:extLst>
          </p:cNvPr>
          <p:cNvSpPr txBox="1"/>
          <p:nvPr/>
        </p:nvSpPr>
        <p:spPr bwMode="auto">
          <a:xfrm>
            <a:off x="5509646" y="5458319"/>
            <a:ext cx="726870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a:latin typeface="DINPro-Regular"/>
              </a:rPr>
              <a:t>It’s not hard to imagine one might want to apply a range adaptor to the </a:t>
            </a:r>
            <a:r>
              <a:rPr lang="en-US" sz="2800" i="1" kern="0" dirty="0">
                <a:latin typeface="DINPro-Regular"/>
              </a:rPr>
              <a:t>results</a:t>
            </a:r>
            <a:r>
              <a:rPr lang="en-US" sz="2800" kern="0" dirty="0">
                <a:latin typeface="DINPro-Regular"/>
              </a:rPr>
              <a:t> of the senders.</a:t>
            </a:r>
          </a:p>
        </p:txBody>
      </p:sp>
      <p:sp>
        <p:nvSpPr>
          <p:cNvPr id="8" name="TextBox 7">
            <a:extLst>
              <a:ext uri="{FF2B5EF4-FFF2-40B4-BE49-F238E27FC236}">
                <a16:creationId xmlns:a16="http://schemas.microsoft.com/office/drawing/2014/main" id="{6B6DB21A-D754-4B83-ADAB-F593C4E39279}"/>
              </a:ext>
            </a:extLst>
          </p:cNvPr>
          <p:cNvSpPr txBox="1"/>
          <p:nvPr/>
        </p:nvSpPr>
        <p:spPr bwMode="auto">
          <a:xfrm>
            <a:off x="4825149" y="6821944"/>
            <a:ext cx="8823701" cy="1446550"/>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4400" kern="0" dirty="0">
                <a:latin typeface="DINPro-Regular"/>
              </a:rPr>
              <a:t>Asynchronous ranges beg asynchronous range adaptors.</a:t>
            </a:r>
          </a:p>
        </p:txBody>
      </p:sp>
    </p:spTree>
    <p:extLst>
      <p:ext uri="{BB962C8B-B14F-4D97-AF65-F5344CB8AC3E}">
        <p14:creationId xmlns:p14="http://schemas.microsoft.com/office/powerpoint/2010/main" val="1771088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xit" presetSubtype="0" fill="hold" grpId="1" nodeType="withEffect">
                                  <p:stCondLst>
                                    <p:cond delay="0"/>
                                  </p:stCondLst>
                                  <p:childTnLst>
                                    <p:animEffect transition="out" filter="fade">
                                      <p:cBhvr>
                                        <p:cTn id="14" dur="1000"/>
                                        <p:tgtEl>
                                          <p:spTgt spid="10"/>
                                        </p:tgtEl>
                                      </p:cBhvr>
                                    </p:animEffect>
                                    <p:set>
                                      <p:cBhvr>
                                        <p:cTn id="15" dur="1" fill="hold">
                                          <p:stCondLst>
                                            <p:cond delay="9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1000"/>
                                        <p:tgtEl>
                                          <p:spTgt spid="7"/>
                                        </p:tgtEl>
                                      </p:cBhvr>
                                    </p:animEffect>
                                    <p:set>
                                      <p:cBhvr>
                                        <p:cTn id="26" dur="1" fill="hold">
                                          <p:stCondLst>
                                            <p:cond delay="999"/>
                                          </p:stCondLst>
                                        </p:cTn>
                                        <p:tgtEl>
                                          <p:spTgt spid="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64" presetClass="path" presetSubtype="0" accel="50000" decel="50000" fill="hold" grpId="1" nodeType="withEffect">
                                  <p:stCondLst>
                                    <p:cond delay="0"/>
                                  </p:stCondLst>
                                  <p:childTnLst>
                                    <p:animMotion origin="layout" path="M 0 0 L 0 -0.25 E" pathEditMode="relative" ptsTypes="">
                                      <p:cBhvr>
                                        <p:cTn id="31"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0" grpId="0" animBg="1"/>
      <p:bldP spid="10" grpId="1" animBg="1"/>
      <p:bldP spid="7" grpId="0" animBg="1"/>
      <p:bldP spid="7" grpId="1" animBg="1"/>
      <p:bldP spid="8" grpId="0" animBg="1"/>
      <p:bldP spid="8"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4349438"/>
            <a:ext cx="9771306"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3</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Model Ctrl-C as a sender</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102</a:t>
            </a:fld>
            <a:endParaRPr lang="en-US"/>
          </a:p>
        </p:txBody>
      </p:sp>
    </p:spTree>
    <p:extLst>
      <p:ext uri="{BB962C8B-B14F-4D97-AF65-F5344CB8AC3E}">
        <p14:creationId xmlns:p14="http://schemas.microsoft.com/office/powerpoint/2010/main" val="106278300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80" y="2480720"/>
            <a:ext cx="15147358" cy="163429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pending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 = 0;</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solidFill>
                  <a:srgbClr val="D4D4D4"/>
                </a:solidFill>
                <a:latin typeface="Consolas" panose="020B0609020204030204" pitchFamily="49" charset="0"/>
              </a:rPr>
              <a:t> ~pending()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static</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inline</a:t>
            </a:r>
            <a:r>
              <a:rPr lang="en-US" sz="2400" kern="0" dirty="0">
                <a:solidFill>
                  <a:srgbClr val="D4D4D4"/>
                </a:solidFill>
                <a:latin typeface="Consolas" panose="020B0609020204030204" pitchFamily="49" charset="0"/>
              </a:rPr>
              <a:t> std::atomic&lt;pending*&gt; pending_{</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static</a:t>
            </a:r>
            <a:r>
              <a:rPr lang="en-US" sz="2400" kern="0" dirty="0">
                <a:solidFill>
                  <a:srgbClr val="D4D4D4"/>
                </a:solidFill>
                <a:latin typeface="Consolas" panose="020B0609020204030204" pitchFamily="49" charset="0"/>
              </a:rPr>
              <a:t> BOOL WINAPI </a:t>
            </a:r>
            <a:r>
              <a:rPr lang="en-US" sz="2400" b="1" kern="0" dirty="0" err="1">
                <a:solidFill>
                  <a:schemeClr val="tx1"/>
                </a:solidFill>
                <a:latin typeface="Consolas" panose="020B0609020204030204" pitchFamily="49" charset="0"/>
              </a:rPr>
              <a:t>consoleHandler</a:t>
            </a:r>
            <a:r>
              <a:rPr lang="en-US" sz="2400" kern="0" dirty="0">
                <a:solidFill>
                  <a:srgbClr val="D4D4D4"/>
                </a:solidFill>
                <a:latin typeface="Consolas" panose="020B0609020204030204" pitchFamily="49" charset="0"/>
              </a:rPr>
              <a:t>(DWORD signal)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(signal == CTRL_C_EVENT)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pending = </a:t>
            </a:r>
            <a:r>
              <a:rPr lang="en-US" sz="2400" kern="0" dirty="0" err="1">
                <a:solidFill>
                  <a:srgbClr val="D4D4D4"/>
                </a:solidFill>
                <a:latin typeface="Consolas" panose="020B0609020204030204" pitchFamily="49" charset="0"/>
              </a:rPr>
              <a:t>pending_.exchange</a:t>
            </a:r>
            <a:r>
              <a:rPr lang="en-US" sz="2400" kern="0" dirty="0">
                <a:solidFill>
                  <a:srgbClr val="D4D4D4"/>
                </a:solidFill>
                <a:latin typeface="Consolas" panose="020B0609020204030204" pitchFamily="49" charset="0"/>
              </a:rPr>
              <a:t>(</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pending-&gt;complete();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TRUE;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BOOL result = </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SetConsoleCtrlHandler</a:t>
            </a:r>
            <a:r>
              <a:rPr lang="en-US" sz="2400" b="1" kern="0" dirty="0">
                <a:solidFill>
                  <a:schemeClr val="tx1"/>
                </a:solidFill>
                <a:latin typeface="Consolas" panose="020B0609020204030204" pitchFamily="49" charset="0"/>
              </a:rPr>
              <a:t>(&amp;</a:t>
            </a:r>
            <a:r>
              <a:rPr lang="en-US" sz="2400" b="1" kern="0" dirty="0" err="1">
                <a:solidFill>
                  <a:schemeClr val="tx1"/>
                </a:solidFill>
                <a:latin typeface="Consolas" panose="020B0609020204030204" pitchFamily="49" charset="0"/>
              </a:rPr>
              <a:t>consoleHandler,TRUE</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assert(result);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BOOL result = </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SetConsoleCtrlHandler</a:t>
            </a:r>
            <a:r>
              <a:rPr lang="en-US" sz="2400" b="1" kern="0" dirty="0">
                <a:solidFill>
                  <a:schemeClr val="tx1"/>
                </a:solidFill>
                <a:latin typeface="Consolas" panose="020B0609020204030204" pitchFamily="49" charset="0"/>
              </a:rPr>
              <a:t>(&amp;</a:t>
            </a:r>
            <a:r>
              <a:rPr lang="en-US" sz="2400" b="1" kern="0" dirty="0" err="1">
                <a:solidFill>
                  <a:schemeClr val="tx1"/>
                </a:solidFill>
                <a:latin typeface="Consolas" panose="020B0609020204030204" pitchFamily="49" charset="0"/>
              </a:rPr>
              <a:t>consoleHandler,FALSE</a:t>
            </a:r>
            <a:r>
              <a:rPr lang="en-US" sz="2400" b="1" kern="0" dirty="0">
                <a:solidFill>
                  <a:schemeClr val="tx1"/>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assert(result);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&amp;&amp;) = </a:t>
            </a:r>
            <a:r>
              <a:rPr lang="en-US" sz="2400" kern="0" dirty="0">
                <a:solidFill>
                  <a:srgbClr val="569CD6"/>
                </a:solidFill>
                <a:latin typeface="Consolas" panose="020B0609020204030204" pitchFamily="49" charset="0"/>
              </a:rPr>
              <a:t>delete</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nodiscard</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event()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::event()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create_simple</a:t>
            </a:r>
            <a:r>
              <a:rPr lang="en-US" sz="2400" kern="0" dirty="0">
                <a:solidFill>
                  <a:srgbClr val="D4D4D4"/>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state : pending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state(state&amp;&amp;) = </a:t>
            </a:r>
            <a:r>
              <a:rPr lang="en-US" sz="2400" kern="0" dirty="0">
                <a:solidFill>
                  <a:srgbClr val="569CD6"/>
                </a:solidFill>
                <a:latin typeface="Consolas" panose="020B0609020204030204" pitchFamily="49" charset="0"/>
              </a:rPr>
              <a:t>delete</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state{rec};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8" name="TextBox 7">
            <a:extLst>
              <a:ext uri="{FF2B5EF4-FFF2-40B4-BE49-F238E27FC236}">
                <a16:creationId xmlns:a16="http://schemas.microsoft.com/office/drawing/2014/main" id="{11E95710-EA4E-4816-8A65-111E9259618F}"/>
              </a:ext>
            </a:extLst>
          </p:cNvPr>
          <p:cNvSpPr txBox="1"/>
          <p:nvPr/>
        </p:nvSpPr>
        <p:spPr bwMode="auto">
          <a:xfrm>
            <a:off x="6817834" y="2341431"/>
            <a:ext cx="6324729" cy="954107"/>
          </a:xfrm>
          <a:prstGeom prst="rect">
            <a:avLst/>
          </a:prstGeom>
          <a:noFill/>
          <a:ln w="9525">
            <a:noFill/>
            <a:miter lim="800000"/>
            <a:headEnd/>
            <a:tailEnd/>
          </a:ln>
          <a:effectLst>
            <a:outerShdw blurRad="254000" dist="88900" dir="4800000" sx="103000" sy="103000" algn="tl" rotWithShape="0">
              <a:schemeClr val="tx1">
                <a:alpha val="40000"/>
              </a:schemeClr>
            </a:outerShdw>
          </a:effectLst>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err="1">
                <a:latin typeface="Consolas" panose="020B0609020204030204" pitchFamily="49" charset="0"/>
              </a:rPr>
              <a:t>consoleHandler</a:t>
            </a:r>
            <a:r>
              <a:rPr lang="en-US" sz="2800" kern="0" dirty="0">
                <a:latin typeface="Consolas" panose="020B0609020204030204" pitchFamily="49" charset="0"/>
              </a:rPr>
              <a:t>()</a:t>
            </a:r>
            <a:r>
              <a:rPr lang="en-US" sz="2800" kern="0" dirty="0">
                <a:latin typeface="DINPro-Regular"/>
              </a:rPr>
              <a:t> checks if there is a pending completion. If so, it completes it.</a:t>
            </a:r>
          </a:p>
        </p:txBody>
      </p:sp>
      <p:sp>
        <p:nvSpPr>
          <p:cNvPr id="11" name="TextBox 10">
            <a:extLst>
              <a:ext uri="{FF2B5EF4-FFF2-40B4-BE49-F238E27FC236}">
                <a16:creationId xmlns:a16="http://schemas.microsoft.com/office/drawing/2014/main" id="{4886326D-795F-48AF-A9F9-20ADB074E137}"/>
              </a:ext>
            </a:extLst>
          </p:cNvPr>
          <p:cNvSpPr txBox="1"/>
          <p:nvPr/>
        </p:nvSpPr>
        <p:spPr bwMode="auto">
          <a:xfrm>
            <a:off x="10359197" y="3392194"/>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panose="02000503030000020004"/>
              </a:rPr>
              <a:t>The constructor registers the control handler, and the destructor unregisters it.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103</a:t>
            </a:fld>
            <a:endParaRPr lang="en-US" dirty="0"/>
          </a:p>
        </p:txBody>
      </p:sp>
      <p:sp>
        <p:nvSpPr>
          <p:cNvPr id="12" name="Rectangle 11">
            <a:extLst>
              <a:ext uri="{FF2B5EF4-FFF2-40B4-BE49-F238E27FC236}">
                <a16:creationId xmlns:a16="http://schemas.microsoft.com/office/drawing/2014/main" id="{06A9D331-468E-4603-BD24-9A078EEA6524}"/>
              </a:ext>
            </a:extLst>
          </p:cNvPr>
          <p:cNvSpPr/>
          <p:nvPr/>
        </p:nvSpPr>
        <p:spPr>
          <a:xfrm rot="10800000">
            <a:off x="123986" y="7144718"/>
            <a:ext cx="16009750" cy="3142280"/>
          </a:xfrm>
          <a:prstGeom prst="rect">
            <a:avLst/>
          </a:prstGeom>
          <a:gradFill flip="none" rotWithShape="1">
            <a:gsLst>
              <a:gs pos="55000">
                <a:srgbClr val="000000">
                  <a:alpha val="73000"/>
                </a:srgbClr>
              </a:gs>
              <a:gs pos="100000">
                <a:schemeClr val="bg2">
                  <a:lumMod val="0"/>
                  <a:alpha val="0"/>
                </a:schemeClr>
              </a:gs>
              <a:gs pos="0">
                <a:schemeClr val="bg1">
                  <a:lumMod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467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64" presetClass="path" presetSubtype="0" accel="50000" decel="50000" fill="hold" grpId="0" nodeType="withEffect">
                                  <p:stCondLst>
                                    <p:cond delay="0"/>
                                  </p:stCondLst>
                                  <p:childTnLst>
                                    <p:animMotion origin="layout" path="M 1.38889E-6 -3.82716E-6 L 0.00104 -0.37515 " pathEditMode="relative" rAng="0" ptsTypes="AA">
                                      <p:cBhvr>
                                        <p:cTn id="14" dur="2000" fill="hold"/>
                                        <p:tgtEl>
                                          <p:spTgt spid="9"/>
                                        </p:tgtEl>
                                        <p:attrNameLst>
                                          <p:attrName>ppt_x</p:attrName>
                                          <p:attrName>ppt_y</p:attrName>
                                        </p:attrNameLst>
                                      </p:cBhvr>
                                      <p:rCtr x="52" y="-18765"/>
                                    </p:animMotion>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64" presetClass="path" presetSubtype="0" accel="50000" decel="50000" fill="hold" grpId="1" nodeType="withEffect">
                                  <p:stCondLst>
                                    <p:cond delay="0"/>
                                  </p:stCondLst>
                                  <p:childTnLst>
                                    <p:animMotion origin="layout" path="M 0.00104 -0.37515 L 0.00017 -0.92963 " pathEditMode="relative" rAng="0" ptsTypes="AA">
                                      <p:cBhvr>
                                        <p:cTn id="25" dur="2000" fill="hold"/>
                                        <p:tgtEl>
                                          <p:spTgt spid="9"/>
                                        </p:tgtEl>
                                        <p:attrNameLst>
                                          <p:attrName>ppt_x</p:attrName>
                                          <p:attrName>ppt_y</p:attrName>
                                        </p:attrNameLst>
                                      </p:cBhvr>
                                      <p:rCtr x="-43" y="-27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8" grpId="0" animBg="1"/>
      <p:bldP spid="8" grpId="1" animBg="1"/>
      <p:bldP spid="11" grpId="0" animBg="1"/>
      <p:bldP spid="11"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045784"/>
            <a:ext cx="15147358" cy="7109639"/>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nodiscard</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event()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::event()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create_simple</a:t>
            </a:r>
            <a:r>
              <a:rPr lang="en-US" sz="2400" kern="0" dirty="0">
                <a:solidFill>
                  <a:srgbClr val="D4D4D4"/>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state : pending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state(state&amp;&amp;) = </a:t>
            </a:r>
            <a:r>
              <a:rPr lang="en-US" sz="2400" kern="0" dirty="0">
                <a:solidFill>
                  <a:srgbClr val="569CD6"/>
                </a:solidFill>
                <a:latin typeface="Consolas" panose="020B0609020204030204" pitchFamily="49" charset="0"/>
              </a:rPr>
              <a:t>delete</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state{rec};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4" name="Rectangle 3">
            <a:extLst>
              <a:ext uri="{FF2B5EF4-FFF2-40B4-BE49-F238E27FC236}">
                <a16:creationId xmlns:a16="http://schemas.microsoft.com/office/drawing/2014/main" id="{E5A78F8F-4D8B-40DC-8AE7-2EEA658A5D99}"/>
              </a:ext>
            </a:extLst>
          </p:cNvPr>
          <p:cNvSpPr/>
          <p:nvPr/>
        </p:nvSpPr>
        <p:spPr>
          <a:xfrm rot="10800000">
            <a:off x="-1" y="8700363"/>
            <a:ext cx="17009797" cy="3173271"/>
          </a:xfrm>
          <a:prstGeom prst="rect">
            <a:avLst/>
          </a:prstGeom>
          <a:solidFill>
            <a:schemeClr val="bg2"/>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E517218-3B44-468E-AD2B-FC62E6B1CF3D}"/>
              </a:ext>
            </a:extLst>
          </p:cNvPr>
          <p:cNvSpPr txBox="1">
            <a:spLocks/>
          </p:cNvSpPr>
          <p:nvPr/>
        </p:nvSpPr>
        <p:spPr bwMode="auto">
          <a:xfrm>
            <a:off x="830579" y="2045784"/>
            <a:ext cx="15147358" cy="7109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return</a:t>
            </a:r>
            <a:r>
              <a:rPr lang="en-US" sz="2400" b="1" kern="0" dirty="0">
                <a:solidFill>
                  <a:srgbClr val="D4D4D4"/>
                </a:solidFill>
                <a:latin typeface="Consolas" panose="020B0609020204030204" pitchFamily="49" charset="0"/>
              </a:rPr>
              <a:t> </a:t>
            </a:r>
            <a:r>
              <a:rPr lang="en-US" sz="2400" b="1" kern="0" dirty="0" err="1">
                <a:solidFill>
                  <a:srgbClr val="D4D4D4"/>
                </a:solidFill>
                <a:latin typeface="Consolas" panose="020B0609020204030204" pitchFamily="49" charset="0"/>
              </a:rPr>
              <a:t>unifex</a:t>
            </a:r>
            <a:r>
              <a:rPr lang="en-US" sz="2400" b="1" kern="0" dirty="0">
                <a:solidFill>
                  <a:srgbClr val="D4D4D4"/>
                </a:solidFill>
                <a:latin typeface="Consolas" panose="020B0609020204030204" pitchFamily="49" charset="0"/>
              </a:rPr>
              <a:t>::</a:t>
            </a:r>
            <a:r>
              <a:rPr lang="en-US" sz="2400" b="1" kern="0" dirty="0" err="1">
                <a:solidFill>
                  <a:srgbClr val="D4D4D4"/>
                </a:solidFill>
                <a:latin typeface="Consolas" panose="020B0609020204030204" pitchFamily="49" charset="0"/>
              </a:rPr>
              <a:t>create_simple</a:t>
            </a:r>
            <a:r>
              <a:rPr lang="en-US" sz="2400" b="1" kern="0" dirty="0">
                <a:solidFill>
                  <a:srgbClr val="D4D4D4"/>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6" name="TextBox 5">
            <a:extLst>
              <a:ext uri="{FF2B5EF4-FFF2-40B4-BE49-F238E27FC236}">
                <a16:creationId xmlns:a16="http://schemas.microsoft.com/office/drawing/2014/main" id="{1A19EEA6-837D-4D31-9FF8-7262255FE15D}"/>
              </a:ext>
            </a:extLst>
          </p:cNvPr>
          <p:cNvSpPr txBox="1"/>
          <p:nvPr/>
        </p:nvSpPr>
        <p:spPr bwMode="auto">
          <a:xfrm>
            <a:off x="9103835" y="2951062"/>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err="1">
                <a:latin typeface="Consolas" panose="020B0609020204030204" pitchFamily="49" charset="0"/>
              </a:rPr>
              <a:t>ctrl_c_handler</a:t>
            </a:r>
            <a:r>
              <a:rPr lang="en-US" sz="2800" kern="0" dirty="0">
                <a:latin typeface="Consolas" panose="020B0609020204030204" pitchFamily="49" charset="0"/>
              </a:rPr>
              <a:t>::event()</a:t>
            </a:r>
            <a:r>
              <a:rPr lang="en-US" sz="2800" kern="0" dirty="0">
                <a:latin typeface="DINPro-Regular"/>
              </a:rPr>
              <a:t> returns a sender…</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104</a:t>
            </a:fld>
            <a:endParaRPr lang="en-US" dirty="0"/>
          </a:p>
        </p:txBody>
      </p:sp>
    </p:spTree>
    <p:extLst>
      <p:ext uri="{BB962C8B-B14F-4D97-AF65-F5344CB8AC3E}">
        <p14:creationId xmlns:p14="http://schemas.microsoft.com/office/powerpoint/2010/main" val="2230234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after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045784"/>
            <a:ext cx="15147358" cy="7109639"/>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nodiscard</a:t>
            </a:r>
            <a:r>
              <a:rPr lang="en-US" sz="2400" kern="0" dirty="0">
                <a:solidFill>
                  <a:schemeClr val="bg1">
                    <a:lumMod val="90000"/>
                  </a:schemeClr>
                </a:solidFill>
                <a:latin typeface="Consolas" panose="020B0609020204030204" pitchFamily="49" charset="0"/>
              </a:rPr>
              <a:t>]] auto event() const;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auto </a:t>
            </a:r>
            <a:r>
              <a:rPr lang="en-US" sz="2400" kern="0" dirty="0" err="1">
                <a:solidFill>
                  <a:schemeClr val="bg1">
                    <a:lumMod val="90000"/>
                  </a:schemeClr>
                </a:solidFill>
                <a:latin typeface="Consolas" panose="020B0609020204030204" pitchFamily="49" charset="0"/>
              </a:rPr>
              <a:t>ctrl_c_handler</a:t>
            </a:r>
            <a:r>
              <a:rPr lang="en-US" sz="2400" kern="0" dirty="0">
                <a:solidFill>
                  <a:schemeClr val="bg1">
                    <a:lumMod val="90000"/>
                  </a:schemeClr>
                </a:solidFill>
                <a:latin typeface="Consolas" panose="020B0609020204030204" pitchFamily="49" charset="0"/>
              </a:rPr>
              <a:t>::event() const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create_simple</a:t>
            </a:r>
            <a:r>
              <a:rPr lang="en-US" sz="2400" kern="0" dirty="0">
                <a:solidFill>
                  <a:schemeClr val="bg1">
                    <a:lumMod val="90000"/>
                  </a:schemeClr>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[]&lt;</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receiver_of</a:t>
            </a:r>
            <a:r>
              <a:rPr lang="en-US" sz="2400" kern="0" dirty="0">
                <a:solidFill>
                  <a:schemeClr val="bg1">
                    <a:lumMod val="90000"/>
                  </a:schemeClr>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struct state : pending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auto* previous = </a:t>
            </a:r>
            <a:r>
              <a:rPr lang="en-US" sz="2400" kern="0" dirty="0" err="1">
                <a:solidFill>
                  <a:schemeClr val="bg1">
                    <a:lumMod val="90000"/>
                  </a:schemeClr>
                </a:solidFill>
                <a:latin typeface="Consolas" panose="020B0609020204030204" pitchFamily="49" charset="0"/>
              </a:rPr>
              <a:t>pending_.exchange</a:t>
            </a:r>
            <a:r>
              <a:rPr lang="en-US" sz="2400" kern="0" dirty="0">
                <a:solidFill>
                  <a:schemeClr val="bg1">
                    <a:lumMod val="90000"/>
                  </a:schemeClr>
                </a:solidFill>
                <a:latin typeface="Consolas" panose="020B0609020204030204" pitchFamily="49" charset="0"/>
              </a:rPr>
              <a:t>(this);</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assert(previous == </a:t>
            </a:r>
            <a:r>
              <a:rPr lang="en-US" sz="2400" kern="0" dirty="0" err="1">
                <a:solidFill>
                  <a:schemeClr val="bg1">
                    <a:lumMod val="90000"/>
                  </a:schemeClr>
                </a:solidFill>
                <a:latin typeface="Consolas" panose="020B0609020204030204" pitchFamily="49" charset="0"/>
              </a:rPr>
              <a:t>nullptr</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void complete() override final {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set_value</a:t>
            </a:r>
            <a:r>
              <a:rPr lang="en-US" sz="2400" kern="0" dirty="0">
                <a:solidFill>
                  <a:schemeClr val="bg1">
                    <a:lumMod val="90000"/>
                  </a:schemeClr>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state(state&amp;&amp;) = delete;</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state{rec};</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105</a:t>
            </a:fld>
            <a:endParaRPr lang="en-US" dirty="0"/>
          </a:p>
        </p:txBody>
      </p:sp>
      <p:sp>
        <p:nvSpPr>
          <p:cNvPr id="7" name="Content Placeholder 2">
            <a:extLst>
              <a:ext uri="{FF2B5EF4-FFF2-40B4-BE49-F238E27FC236}">
                <a16:creationId xmlns:a16="http://schemas.microsoft.com/office/drawing/2014/main" id="{5E517218-3B44-468E-AD2B-FC62E6B1CF3D}"/>
              </a:ext>
            </a:extLst>
          </p:cNvPr>
          <p:cNvSpPr txBox="1">
            <a:spLocks/>
          </p:cNvSpPr>
          <p:nvPr/>
        </p:nvSpPr>
        <p:spPr bwMode="auto">
          <a:xfrm>
            <a:off x="830579" y="2045784"/>
            <a:ext cx="15147358" cy="7109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[]&lt;</a:t>
            </a:r>
            <a:r>
              <a:rPr lang="en-US" sz="2400" b="1" kern="0" dirty="0" err="1">
                <a:solidFill>
                  <a:srgbClr val="D4D4D4"/>
                </a:solidFill>
                <a:latin typeface="Consolas" panose="020B0609020204030204" pitchFamily="49" charset="0"/>
              </a:rPr>
              <a:t>unifex</a:t>
            </a:r>
            <a:r>
              <a:rPr lang="en-US" sz="2400" b="1" kern="0" dirty="0">
                <a:solidFill>
                  <a:srgbClr val="D4D4D4"/>
                </a:solidFill>
                <a:latin typeface="Consolas" panose="020B0609020204030204" pitchFamily="49" charset="0"/>
              </a:rPr>
              <a:t>::</a:t>
            </a:r>
            <a:r>
              <a:rPr lang="en-US" sz="2400" b="1" kern="0" dirty="0" err="1">
                <a:solidFill>
                  <a:srgbClr val="D4D4D4"/>
                </a:solidFill>
                <a:latin typeface="Consolas" panose="020B0609020204030204" pitchFamily="49" charset="0"/>
              </a:rPr>
              <a:t>receiver_of</a:t>
            </a:r>
            <a:r>
              <a:rPr lang="en-US" sz="2400" b="1" kern="0" dirty="0">
                <a:solidFill>
                  <a:srgbClr val="D4D4D4"/>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b="1"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10" name="TextBox 9">
            <a:extLst>
              <a:ext uri="{FF2B5EF4-FFF2-40B4-BE49-F238E27FC236}">
                <a16:creationId xmlns:a16="http://schemas.microsoft.com/office/drawing/2014/main" id="{7520D4EF-50CC-460A-942E-166945BE3F6B}"/>
              </a:ext>
            </a:extLst>
          </p:cNvPr>
          <p:cNvSpPr txBox="1"/>
          <p:nvPr/>
        </p:nvSpPr>
        <p:spPr bwMode="auto">
          <a:xfrm>
            <a:off x="9878753" y="4119751"/>
            <a:ext cx="6307808"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whose operation state calls this lambda in its </a:t>
            </a:r>
            <a:r>
              <a:rPr lang="en-US" sz="2800" kern="0" dirty="0">
                <a:latin typeface="Consolas" panose="020B0609020204030204" pitchFamily="49" charset="0"/>
              </a:rPr>
              <a:t>start()</a:t>
            </a:r>
            <a:r>
              <a:rPr lang="en-US" sz="2800" kern="0" dirty="0">
                <a:latin typeface="DINPro-Regular"/>
              </a:rPr>
              <a:t> function …</a:t>
            </a:r>
          </a:p>
        </p:txBody>
      </p:sp>
      <p:sp>
        <p:nvSpPr>
          <p:cNvPr id="11" name="TextBox 10">
            <a:extLst>
              <a:ext uri="{FF2B5EF4-FFF2-40B4-BE49-F238E27FC236}">
                <a16:creationId xmlns:a16="http://schemas.microsoft.com/office/drawing/2014/main" id="{17AE410E-39AF-499D-9289-321E06577965}"/>
              </a:ext>
            </a:extLst>
          </p:cNvPr>
          <p:cNvSpPr txBox="1"/>
          <p:nvPr/>
        </p:nvSpPr>
        <p:spPr bwMode="auto">
          <a:xfrm>
            <a:off x="9103835" y="2951062"/>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err="1">
                <a:latin typeface="Consolas" panose="020B0609020204030204" pitchFamily="49" charset="0"/>
              </a:rPr>
              <a:t>ctrl_c_handler</a:t>
            </a:r>
            <a:r>
              <a:rPr lang="en-US" sz="2800" kern="0" dirty="0">
                <a:latin typeface="Consolas" panose="020B0609020204030204" pitchFamily="49" charset="0"/>
              </a:rPr>
              <a:t>::event()</a:t>
            </a:r>
            <a:r>
              <a:rPr lang="en-US" sz="2800" kern="0" dirty="0">
                <a:latin typeface="DINPro-Regular"/>
              </a:rPr>
              <a:t> returns a sender…</a:t>
            </a:r>
          </a:p>
        </p:txBody>
      </p:sp>
    </p:spTree>
    <p:extLst>
      <p:ext uri="{BB962C8B-B14F-4D97-AF65-F5344CB8AC3E}">
        <p14:creationId xmlns:p14="http://schemas.microsoft.com/office/powerpoint/2010/main" val="34691066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045784"/>
            <a:ext cx="15147358" cy="7109639"/>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nodiscard</a:t>
            </a:r>
            <a:r>
              <a:rPr lang="en-US" sz="2400" kern="0" dirty="0">
                <a:solidFill>
                  <a:schemeClr val="bg1">
                    <a:lumMod val="90000"/>
                  </a:schemeClr>
                </a:solidFill>
                <a:latin typeface="Consolas" panose="020B0609020204030204" pitchFamily="49" charset="0"/>
              </a:rPr>
              <a:t>]] auto event() const;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auto </a:t>
            </a:r>
            <a:r>
              <a:rPr lang="en-US" sz="2400" kern="0" dirty="0" err="1">
                <a:solidFill>
                  <a:schemeClr val="bg1">
                    <a:lumMod val="90000"/>
                  </a:schemeClr>
                </a:solidFill>
                <a:latin typeface="Consolas" panose="020B0609020204030204" pitchFamily="49" charset="0"/>
              </a:rPr>
              <a:t>ctrl_c_handler</a:t>
            </a:r>
            <a:r>
              <a:rPr lang="en-US" sz="2400" kern="0" dirty="0">
                <a:solidFill>
                  <a:schemeClr val="bg1">
                    <a:lumMod val="90000"/>
                  </a:schemeClr>
                </a:solidFill>
                <a:latin typeface="Consolas" panose="020B0609020204030204" pitchFamily="49" charset="0"/>
              </a:rPr>
              <a:t>::event() const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create_simple</a:t>
            </a:r>
            <a:r>
              <a:rPr lang="en-US" sz="2400" kern="0" dirty="0">
                <a:solidFill>
                  <a:schemeClr val="bg1">
                    <a:lumMod val="90000"/>
                  </a:schemeClr>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[]&lt;</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receiver_of</a:t>
            </a:r>
            <a:r>
              <a:rPr lang="en-US" sz="2400" kern="0" dirty="0">
                <a:solidFill>
                  <a:schemeClr val="bg1">
                    <a:lumMod val="90000"/>
                  </a:schemeClr>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struct state : pending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auto* previous = </a:t>
            </a:r>
            <a:r>
              <a:rPr lang="en-US" sz="2400" kern="0" dirty="0" err="1">
                <a:solidFill>
                  <a:schemeClr val="bg1">
                    <a:lumMod val="90000"/>
                  </a:schemeClr>
                </a:solidFill>
                <a:latin typeface="Consolas" panose="020B0609020204030204" pitchFamily="49" charset="0"/>
              </a:rPr>
              <a:t>pending_.exchange</a:t>
            </a:r>
            <a:r>
              <a:rPr lang="en-US" sz="2400" kern="0" dirty="0">
                <a:solidFill>
                  <a:schemeClr val="bg1">
                    <a:lumMod val="90000"/>
                  </a:schemeClr>
                </a:solidFill>
                <a:latin typeface="Consolas" panose="020B0609020204030204" pitchFamily="49" charset="0"/>
              </a:rPr>
              <a:t>(this);</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assert(previous == </a:t>
            </a:r>
            <a:r>
              <a:rPr lang="en-US" sz="2400" kern="0" dirty="0" err="1">
                <a:solidFill>
                  <a:schemeClr val="bg1">
                    <a:lumMod val="90000"/>
                  </a:schemeClr>
                </a:solidFill>
                <a:latin typeface="Consolas" panose="020B0609020204030204" pitchFamily="49" charset="0"/>
              </a:rPr>
              <a:t>nullptr</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void complete() override final {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set_value</a:t>
            </a:r>
            <a:r>
              <a:rPr lang="en-US" sz="2400" kern="0" dirty="0">
                <a:solidFill>
                  <a:schemeClr val="bg1">
                    <a:lumMod val="90000"/>
                  </a:schemeClr>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state(state&amp;&amp;) = delete;</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state{rec};</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106</a:t>
            </a:fld>
            <a:endParaRPr lang="en-US" dirty="0"/>
          </a:p>
        </p:txBody>
      </p:sp>
      <p:sp>
        <p:nvSpPr>
          <p:cNvPr id="7" name="Content Placeholder 2">
            <a:extLst>
              <a:ext uri="{FF2B5EF4-FFF2-40B4-BE49-F238E27FC236}">
                <a16:creationId xmlns:a16="http://schemas.microsoft.com/office/drawing/2014/main" id="{5E517218-3B44-468E-AD2B-FC62E6B1CF3D}"/>
              </a:ext>
            </a:extLst>
          </p:cNvPr>
          <p:cNvSpPr txBox="1">
            <a:spLocks/>
          </p:cNvSpPr>
          <p:nvPr/>
        </p:nvSpPr>
        <p:spPr bwMode="auto">
          <a:xfrm>
            <a:off x="830579" y="2045784"/>
            <a:ext cx="15147358" cy="71096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b="1"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struct</a:t>
            </a:r>
            <a:r>
              <a:rPr lang="en-US" sz="2400" b="1" kern="0" dirty="0">
                <a:solidFill>
                  <a:srgbClr val="D4D4D4"/>
                </a:solidFill>
                <a:latin typeface="Consolas" panose="020B0609020204030204" pitchFamily="49" charset="0"/>
              </a:rPr>
              <a:t> state : pending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auto</a:t>
            </a:r>
            <a:r>
              <a:rPr lang="en-US" sz="2400" b="1" kern="0" dirty="0">
                <a:solidFill>
                  <a:srgbClr val="D4D4D4"/>
                </a:solidFill>
                <a:latin typeface="Consolas" panose="020B0609020204030204" pitchFamily="49" charset="0"/>
              </a:rPr>
              <a:t>* previous = </a:t>
            </a:r>
            <a:r>
              <a:rPr lang="en-US" sz="2400" b="1" kern="0" dirty="0" err="1">
                <a:solidFill>
                  <a:srgbClr val="D4D4D4"/>
                </a:solidFill>
                <a:latin typeface="Consolas" panose="020B0609020204030204" pitchFamily="49" charset="0"/>
              </a:rPr>
              <a:t>pending_.exchange</a:t>
            </a:r>
            <a:r>
              <a:rPr lang="en-US" sz="2400" b="1" kern="0" dirty="0">
                <a:solidFill>
                  <a:srgbClr val="D4D4D4"/>
                </a:solidFill>
                <a:latin typeface="Consolas" panose="020B0609020204030204" pitchFamily="49" charset="0"/>
              </a:rPr>
              <a:t>(</a:t>
            </a:r>
            <a:r>
              <a:rPr lang="en-US" sz="2400" b="1" kern="0" dirty="0">
                <a:solidFill>
                  <a:srgbClr val="569CD6"/>
                </a:solidFill>
                <a:latin typeface="Consolas" panose="020B0609020204030204" pitchFamily="49" charset="0"/>
              </a:rPr>
              <a:t>this</a:t>
            </a:r>
            <a:r>
              <a:rPr lang="en-US" sz="2400" b="1"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assert(previous == </a:t>
            </a:r>
            <a:r>
              <a:rPr lang="en-US" sz="2400" b="1" kern="0" dirty="0" err="1">
                <a:solidFill>
                  <a:srgbClr val="569CD6"/>
                </a:solidFill>
                <a:latin typeface="Consolas" panose="020B0609020204030204" pitchFamily="49" charset="0"/>
              </a:rPr>
              <a:t>nullptr</a:t>
            </a:r>
            <a:r>
              <a:rPr lang="en-US" sz="2400" b="1"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void</a:t>
            </a:r>
            <a:r>
              <a:rPr lang="en-US" sz="2400" b="1" kern="0" dirty="0">
                <a:solidFill>
                  <a:srgbClr val="D4D4D4"/>
                </a:solidFill>
                <a:latin typeface="Consolas" panose="020B0609020204030204" pitchFamily="49" charset="0"/>
              </a:rPr>
              <a:t> complete() </a:t>
            </a:r>
            <a:r>
              <a:rPr lang="en-US" sz="2400" b="1" kern="0" dirty="0">
                <a:solidFill>
                  <a:srgbClr val="569CD6"/>
                </a:solidFill>
                <a:latin typeface="Consolas" panose="020B0609020204030204" pitchFamily="49" charset="0"/>
              </a:rPr>
              <a:t>override</a:t>
            </a: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final</a:t>
            </a:r>
            <a:r>
              <a:rPr lang="en-US" sz="2400" b="1" kern="0" dirty="0">
                <a:solidFill>
                  <a:srgbClr val="D4D4D4"/>
                </a:solidFill>
                <a:latin typeface="Consolas" panose="020B0609020204030204" pitchFamily="49" charset="0"/>
              </a:rPr>
              <a:t> { </a:t>
            </a:r>
            <a:r>
              <a:rPr lang="en-US" sz="2400" b="1" kern="0" dirty="0" err="1">
                <a:solidFill>
                  <a:srgbClr val="D4D4D4"/>
                </a:solidFill>
                <a:latin typeface="Consolas" panose="020B0609020204030204" pitchFamily="49" charset="0"/>
              </a:rPr>
              <a:t>unifex</a:t>
            </a:r>
            <a:r>
              <a:rPr lang="en-US" sz="2400" b="1" kern="0" dirty="0">
                <a:solidFill>
                  <a:srgbClr val="D4D4D4"/>
                </a:solidFill>
                <a:latin typeface="Consolas" panose="020B0609020204030204" pitchFamily="49" charset="0"/>
              </a:rPr>
              <a:t>::</a:t>
            </a:r>
            <a:r>
              <a:rPr lang="en-US" sz="2400" b="1" kern="0" dirty="0" err="1">
                <a:solidFill>
                  <a:srgbClr val="D4D4D4"/>
                </a:solidFill>
                <a:latin typeface="Consolas" panose="020B0609020204030204" pitchFamily="49" charset="0"/>
              </a:rPr>
              <a:t>set_value</a:t>
            </a:r>
            <a:r>
              <a:rPr lang="en-US" sz="2400" b="1" kern="0" dirty="0">
                <a:solidFill>
                  <a:srgbClr val="D4D4D4"/>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state(state&amp;&amp;) = </a:t>
            </a:r>
            <a:r>
              <a:rPr lang="en-US" sz="2400" b="1" kern="0" dirty="0">
                <a:solidFill>
                  <a:srgbClr val="569CD6"/>
                </a:solidFill>
                <a:latin typeface="Consolas" panose="020B0609020204030204" pitchFamily="49" charset="0"/>
              </a:rPr>
              <a:t>delete</a:t>
            </a:r>
            <a:r>
              <a:rPr lang="en-US" sz="2400" b="1"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return</a:t>
            </a:r>
            <a:r>
              <a:rPr lang="en-US" sz="2400" b="1" kern="0" dirty="0">
                <a:solidFill>
                  <a:srgbClr val="D4D4D4"/>
                </a:solidFill>
                <a:latin typeface="Consolas" panose="020B0609020204030204" pitchFamily="49" charset="0"/>
              </a:rPr>
              <a:t> state{rec};</a:t>
            </a:r>
          </a:p>
          <a:p>
            <a:pPr marL="0" lvl="0" indent="0" defTabSz="914400">
              <a:lnSpc>
                <a:spcPct val="100000"/>
              </a:lnSpc>
              <a:spcBef>
                <a:spcPts val="0"/>
              </a:spcBef>
              <a:spcAft>
                <a:spcPts val="0"/>
              </a:spcAft>
              <a:buClr>
                <a:srgbClr val="000000"/>
              </a:buClr>
              <a:buNone/>
            </a:pPr>
            <a:endParaRPr lang="en-US" sz="2400" b="1"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11" name="TextBox 10">
            <a:extLst>
              <a:ext uri="{FF2B5EF4-FFF2-40B4-BE49-F238E27FC236}">
                <a16:creationId xmlns:a16="http://schemas.microsoft.com/office/drawing/2014/main" id="{9B51D6EF-C76B-4054-A4B2-F6E0A4EB09DC}"/>
              </a:ext>
            </a:extLst>
          </p:cNvPr>
          <p:cNvSpPr txBox="1"/>
          <p:nvPr/>
        </p:nvSpPr>
        <p:spPr bwMode="auto">
          <a:xfrm>
            <a:off x="10374696" y="5288440"/>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that returns this object to be stored in the operation state.</a:t>
            </a:r>
          </a:p>
        </p:txBody>
      </p:sp>
      <p:sp>
        <p:nvSpPr>
          <p:cNvPr id="12" name="TextBox 11">
            <a:extLst>
              <a:ext uri="{FF2B5EF4-FFF2-40B4-BE49-F238E27FC236}">
                <a16:creationId xmlns:a16="http://schemas.microsoft.com/office/drawing/2014/main" id="{70486AC9-21D5-4CB0-BA22-0133C7E63929}"/>
              </a:ext>
            </a:extLst>
          </p:cNvPr>
          <p:cNvSpPr txBox="1"/>
          <p:nvPr/>
        </p:nvSpPr>
        <p:spPr bwMode="auto">
          <a:xfrm>
            <a:off x="9878753" y="4119751"/>
            <a:ext cx="6307808"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whose operation state calls this lambda in its </a:t>
            </a:r>
            <a:r>
              <a:rPr lang="en-US" sz="2800" kern="0" dirty="0">
                <a:latin typeface="Consolas" panose="020B0609020204030204" pitchFamily="49" charset="0"/>
              </a:rPr>
              <a:t>start()</a:t>
            </a:r>
            <a:r>
              <a:rPr lang="en-US" sz="2800" kern="0" dirty="0">
                <a:latin typeface="DINPro-Regular"/>
              </a:rPr>
              <a:t> function …</a:t>
            </a:r>
          </a:p>
        </p:txBody>
      </p:sp>
      <p:sp>
        <p:nvSpPr>
          <p:cNvPr id="13" name="TextBox 12">
            <a:extLst>
              <a:ext uri="{FF2B5EF4-FFF2-40B4-BE49-F238E27FC236}">
                <a16:creationId xmlns:a16="http://schemas.microsoft.com/office/drawing/2014/main" id="{3C66C4C3-4B04-4DC0-9C3D-DFF96BC20A7E}"/>
              </a:ext>
            </a:extLst>
          </p:cNvPr>
          <p:cNvSpPr txBox="1"/>
          <p:nvPr/>
        </p:nvSpPr>
        <p:spPr bwMode="auto">
          <a:xfrm>
            <a:off x="9103835" y="2951062"/>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err="1">
                <a:latin typeface="Consolas" panose="020B0609020204030204" pitchFamily="49" charset="0"/>
              </a:rPr>
              <a:t>ctrl_c_handler</a:t>
            </a:r>
            <a:r>
              <a:rPr lang="en-US" sz="2800" kern="0" dirty="0">
                <a:latin typeface="Consolas" panose="020B0609020204030204" pitchFamily="49" charset="0"/>
              </a:rPr>
              <a:t>::event()</a:t>
            </a:r>
            <a:r>
              <a:rPr lang="en-US" sz="2800" kern="0" dirty="0">
                <a:latin typeface="DINPro-Regular"/>
              </a:rPr>
              <a:t> returns a sender…</a:t>
            </a:r>
          </a:p>
        </p:txBody>
      </p:sp>
    </p:spTree>
    <p:extLst>
      <p:ext uri="{BB962C8B-B14F-4D97-AF65-F5344CB8AC3E}">
        <p14:creationId xmlns:p14="http://schemas.microsoft.com/office/powerpoint/2010/main" val="834537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045784"/>
            <a:ext cx="15147358" cy="111722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nodiscard</a:t>
            </a:r>
            <a:r>
              <a:rPr lang="en-US" sz="2400" kern="0" dirty="0">
                <a:solidFill>
                  <a:schemeClr val="bg1">
                    <a:lumMod val="90000"/>
                  </a:schemeClr>
                </a:solidFill>
                <a:latin typeface="Consolas" panose="020B0609020204030204" pitchFamily="49" charset="0"/>
              </a:rPr>
              <a:t>]] auto event() const;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auto </a:t>
            </a:r>
            <a:r>
              <a:rPr lang="en-US" sz="2400" kern="0" dirty="0" err="1">
                <a:solidFill>
                  <a:schemeClr val="bg1">
                    <a:lumMod val="90000"/>
                  </a:schemeClr>
                </a:solidFill>
                <a:latin typeface="Consolas" panose="020B0609020204030204" pitchFamily="49" charset="0"/>
              </a:rPr>
              <a:t>ctrl_c_handler</a:t>
            </a:r>
            <a:r>
              <a:rPr lang="en-US" sz="2400" kern="0" dirty="0">
                <a:solidFill>
                  <a:schemeClr val="bg1">
                    <a:lumMod val="90000"/>
                  </a:schemeClr>
                </a:solidFill>
                <a:latin typeface="Consolas" panose="020B0609020204030204" pitchFamily="49" charset="0"/>
              </a:rPr>
              <a:t>::event() const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create_simple</a:t>
            </a:r>
            <a:r>
              <a:rPr lang="en-US" sz="2400" kern="0" dirty="0">
                <a:solidFill>
                  <a:schemeClr val="bg1">
                    <a:lumMod val="90000"/>
                  </a:schemeClr>
                </a:solidFill>
                <a:latin typeface="Consolas" panose="020B0609020204030204" pitchFamily="49" charset="0"/>
              </a:rPr>
              <a:t>&lt;&gt;(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[]&lt;</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receiver_of</a:t>
            </a:r>
            <a:r>
              <a:rPr lang="en-US" sz="2400" kern="0" dirty="0">
                <a:solidFill>
                  <a:schemeClr val="bg1">
                    <a:lumMod val="90000"/>
                  </a:schemeClr>
                </a:solidFill>
                <a:latin typeface="Consolas" panose="020B0609020204030204" pitchFamily="49" charset="0"/>
              </a:rPr>
              <a:t> R&gt;(R&amp; 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struct state : pending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R&amp; rec_;</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state(R&amp; rec) : rec_(rec)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auto* previous = </a:t>
            </a:r>
            <a:r>
              <a:rPr lang="en-US" sz="2400" kern="0" dirty="0" err="1">
                <a:solidFill>
                  <a:schemeClr val="bg1">
                    <a:lumMod val="90000"/>
                  </a:schemeClr>
                </a:solidFill>
                <a:latin typeface="Consolas" panose="020B0609020204030204" pitchFamily="49" charset="0"/>
              </a:rPr>
              <a:t>pending_.exchange</a:t>
            </a:r>
            <a:r>
              <a:rPr lang="en-US" sz="2400" kern="0" dirty="0">
                <a:solidFill>
                  <a:schemeClr val="bg1">
                    <a:lumMod val="90000"/>
                  </a:schemeClr>
                </a:solidFill>
                <a:latin typeface="Consolas" panose="020B0609020204030204" pitchFamily="49" charset="0"/>
              </a:rPr>
              <a:t>(this);</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assert(previous == </a:t>
            </a:r>
            <a:r>
              <a:rPr lang="en-US" sz="2400" kern="0" dirty="0" err="1">
                <a:solidFill>
                  <a:schemeClr val="bg1">
                    <a:lumMod val="90000"/>
                  </a:schemeClr>
                </a:solidFill>
                <a:latin typeface="Consolas" panose="020B0609020204030204" pitchFamily="49" charset="0"/>
              </a:rPr>
              <a:t>nullptr</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void complete() override final {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set_value</a:t>
            </a:r>
            <a:r>
              <a:rPr lang="en-US" sz="2400" kern="0" dirty="0">
                <a:solidFill>
                  <a:schemeClr val="bg1">
                    <a:lumMod val="90000"/>
                  </a:schemeClr>
                </a:solidFill>
                <a:latin typeface="Consolas" panose="020B0609020204030204" pitchFamily="49" charset="0"/>
              </a:rPr>
              <a:t>(std::move(rec_));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state(state&amp;&amp;) = delete;</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return state{rec};</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chemeClr val="bg1">
                    <a:lumMod val="90000"/>
                  </a:schemeClr>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ctrl_c_handler</a:t>
            </a: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ctrl_c</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chemeClr val="bg1">
                    <a:lumMod val="90000"/>
                  </a:schemeClr>
                </a:solidFill>
                <a:latin typeface="Consolas" panose="020B0609020204030204" pitchFamily="49" charset="0"/>
              </a:rPr>
              <a:t>)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a:t>
            </a:r>
            <a:r>
              <a:rPr lang="en-US" sz="2400" kern="0" dirty="0" err="1">
                <a:solidFill>
                  <a:schemeClr val="bg1">
                    <a:lumMod val="90000"/>
                  </a:schemeClr>
                </a:solidFill>
                <a:latin typeface="Consolas" panose="020B0609020204030204" pitchFamily="49" charset="0"/>
              </a:rPr>
              <a:t>sync_wait</a:t>
            </a: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r>
              <a:rPr lang="en-US" sz="2400" b="1" kern="0" dirty="0" err="1">
                <a:solidFill>
                  <a:schemeClr val="tx1"/>
                </a:solidFill>
                <a:latin typeface="Consolas" panose="020B0609020204030204" pitchFamily="49" charset="0"/>
              </a:rPr>
              <a:t>ctrl_c.event</a:t>
            </a:r>
            <a:r>
              <a:rPr lang="en-US" sz="2400" b="1" kern="0" dirty="0">
                <a:solidFill>
                  <a:schemeClr val="tx1"/>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 </a:t>
            </a:r>
            <a:r>
              <a:rPr lang="en-US" sz="2400" kern="0" dirty="0" err="1">
                <a:solidFill>
                  <a:schemeClr val="bg1">
                    <a:lumMod val="90000"/>
                  </a:schemeClr>
                </a:solidFill>
                <a:latin typeface="Consolas" panose="020B0609020204030204" pitchFamily="49" charset="0"/>
              </a:rPr>
              <a:t>unifex</a:t>
            </a:r>
            <a:r>
              <a:rPr lang="en-US" sz="2400" kern="0" dirty="0">
                <a:solidFill>
                  <a:schemeClr val="bg1">
                    <a:lumMod val="90000"/>
                  </a:schemeClr>
                </a:solidFill>
                <a:latin typeface="Consolas" panose="020B0609020204030204" pitchFamily="49" charset="0"/>
              </a:rPr>
              <a:t>::then([]{ </a:t>
            </a:r>
            <a:r>
              <a:rPr lang="en-US" sz="2400" kern="0" dirty="0" err="1">
                <a:solidFill>
                  <a:schemeClr val="bg1">
                    <a:lumMod val="90000"/>
                  </a:schemeClr>
                </a:solidFill>
                <a:latin typeface="Consolas" panose="020B0609020204030204" pitchFamily="49" charset="0"/>
              </a:rPr>
              <a:t>printf</a:t>
            </a:r>
            <a:r>
              <a:rPr lang="en-US" sz="2400" kern="0" dirty="0">
                <a:solidFill>
                  <a:schemeClr val="bg1">
                    <a:lumMod val="90000"/>
                  </a:schemeClr>
                </a:solidFill>
                <a:latin typeface="Consolas" panose="020B0609020204030204" pitchFamily="49" charset="0"/>
              </a:rPr>
              <a:t>(</a:t>
            </a:r>
            <a:r>
              <a:rPr lang="en-US" sz="2400" kern="0" dirty="0">
                <a:solidFill>
                  <a:srgbClr val="F3B7B7"/>
                </a:solidFill>
                <a:latin typeface="Consolas" panose="020B0609020204030204" pitchFamily="49" charset="0"/>
              </a:rPr>
              <a:t>"Got Ctrl-C\n"</a:t>
            </a: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90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chemeClr val="bg1">
                  <a:lumMod val="90000"/>
                </a:schemeClr>
              </a:solidFill>
              <a:latin typeface="Consolas" panose="020B0609020204030204" pitchFamily="49" charset="0"/>
            </a:endParaRPr>
          </a:p>
        </p:txBody>
      </p:sp>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Ctrl-C sender (windows-specific)</a:t>
            </a:r>
          </a:p>
        </p:txBody>
      </p:sp>
      <p:sp>
        <p:nvSpPr>
          <p:cNvPr id="13" name="Rectangle 12">
            <a:extLst>
              <a:ext uri="{FF2B5EF4-FFF2-40B4-BE49-F238E27FC236}">
                <a16:creationId xmlns:a16="http://schemas.microsoft.com/office/drawing/2014/main" id="{D113F816-FC5B-439F-8878-88AA200FC05B}"/>
              </a:ext>
            </a:extLst>
          </p:cNvPr>
          <p:cNvSpPr/>
          <p:nvPr/>
        </p:nvSpPr>
        <p:spPr>
          <a:xfrm rot="10800000">
            <a:off x="123986" y="7113728"/>
            <a:ext cx="16009750" cy="3173271"/>
          </a:xfrm>
          <a:prstGeom prst="rect">
            <a:avLst/>
          </a:prstGeom>
          <a:gradFill flip="none" rotWithShape="1">
            <a:gsLst>
              <a:gs pos="100000">
                <a:schemeClr val="bg2">
                  <a:lumMod val="0"/>
                  <a:alpha val="0"/>
                </a:schemeClr>
              </a:gs>
              <a:gs pos="0">
                <a:schemeClr val="bg1">
                  <a:lumMod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107</a:t>
            </a:fld>
            <a:endParaRPr lang="en-US" dirty="0"/>
          </a:p>
        </p:txBody>
      </p:sp>
    </p:spTree>
    <p:extLst>
      <p:ext uri="{BB962C8B-B14F-4D97-AF65-F5344CB8AC3E}">
        <p14:creationId xmlns:p14="http://schemas.microsoft.com/office/powerpoint/2010/main" val="2810894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1.38889E-6 -9.87654E-7 L 0.00061 -0.52037 " pathEditMode="relative" rAng="0" ptsTypes="AA">
                                      <p:cBhvr>
                                        <p:cTn id="6" dur="2000" fill="hold"/>
                                        <p:tgtEl>
                                          <p:spTgt spid="9"/>
                                        </p:tgtEl>
                                        <p:attrNameLst>
                                          <p:attrName>ppt_x</p:attrName>
                                          <p:attrName>ppt_y</p:attrName>
                                        </p:attrNameLst>
                                      </p:cBhvr>
                                      <p:rCtr x="26" y="-26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3601541"/>
            <a:ext cx="9771306" cy="30839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4</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Asynchronously transform range of senders into </a:t>
            </a:r>
            <a:r>
              <a:rPr lang="en-US" sz="5400" dirty="0" err="1">
                <a:solidFill>
                  <a:schemeClr val="bg1"/>
                </a:solidFill>
                <a:latin typeface="DINPro-Regular" panose="02000503030000020004" pitchFamily="50" charset="0"/>
              </a:rPr>
              <a:t>clicky</a:t>
            </a:r>
            <a:r>
              <a:rPr lang="en-US" sz="5400" dirty="0">
                <a:solidFill>
                  <a:schemeClr val="bg1"/>
                </a:solidFill>
                <a:latin typeface="DINPro-Regular" panose="02000503030000020004" pitchFamily="50" charset="0"/>
              </a:rPr>
              <a:t> noises until interrupt sender completes.</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108</a:t>
            </a:fld>
            <a:endParaRPr lang="en-US"/>
          </a:p>
        </p:txBody>
      </p:sp>
      <p:sp>
        <p:nvSpPr>
          <p:cNvPr id="4" name="TextBox 3">
            <a:extLst>
              <a:ext uri="{FF2B5EF4-FFF2-40B4-BE49-F238E27FC236}">
                <a16:creationId xmlns:a16="http://schemas.microsoft.com/office/drawing/2014/main" id="{C7646102-2486-47B3-A6B0-CA6D7A1C4BDA}"/>
              </a:ext>
            </a:extLst>
          </p:cNvPr>
          <p:cNvSpPr txBox="1"/>
          <p:nvPr/>
        </p:nvSpPr>
        <p:spPr>
          <a:xfrm>
            <a:off x="4258347" y="3601541"/>
            <a:ext cx="9771306" cy="3083921"/>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4</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Asynchronously transform range of senders into </a:t>
            </a:r>
            <a:r>
              <a:rPr lang="en-US" sz="5400" dirty="0" err="1">
                <a:solidFill>
                  <a:schemeClr val="bg1"/>
                </a:solidFill>
                <a:latin typeface="DINPro-Regular" panose="02000503030000020004" pitchFamily="50" charset="0"/>
              </a:rPr>
              <a:t>clicky</a:t>
            </a:r>
            <a:r>
              <a:rPr lang="en-US" sz="5400" dirty="0">
                <a:solidFill>
                  <a:schemeClr val="bg1"/>
                </a:solidFill>
                <a:latin typeface="DINPro-Regular" panose="02000503030000020004" pitchFamily="50" charset="0"/>
              </a:rPr>
              <a:t> noises </a:t>
            </a:r>
            <a:r>
              <a:rPr lang="en-US" sz="5400" u="sng" dirty="0">
                <a:solidFill>
                  <a:schemeClr val="bg1"/>
                </a:solidFill>
                <a:uFill>
                  <a:solidFill>
                    <a:srgbClr val="FF0000"/>
                  </a:solidFill>
                </a:uFill>
                <a:latin typeface="DINPro-Regular" panose="02000503030000020004" pitchFamily="50" charset="0"/>
              </a:rPr>
              <a:t>until interrupt sender completes</a:t>
            </a:r>
            <a:r>
              <a:rPr lang="en-US" sz="5400" dirty="0">
                <a:solidFill>
                  <a:schemeClr val="bg1"/>
                </a:solidFill>
                <a:latin typeface="DINPro-Regular" panose="02000503030000020004" pitchFamily="50" charset="0"/>
              </a:rPr>
              <a:t>.</a:t>
            </a:r>
          </a:p>
        </p:txBody>
      </p:sp>
    </p:spTree>
    <p:extLst>
      <p:ext uri="{BB962C8B-B14F-4D97-AF65-F5344CB8AC3E}">
        <p14:creationId xmlns:p14="http://schemas.microsoft.com/office/powerpoint/2010/main" val="331290548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3C03-16E0-4A7E-858A-0C5B5E47726B}"/>
              </a:ext>
            </a:extLst>
          </p:cNvPr>
          <p:cNvSpPr>
            <a:spLocks noGrp="1"/>
          </p:cNvSpPr>
          <p:nvPr>
            <p:ph type="sldNum" sz="quarter" idx="10"/>
          </p:nvPr>
        </p:nvSpPr>
        <p:spPr/>
        <p:txBody>
          <a:bodyPr/>
          <a:lstStyle/>
          <a:p>
            <a:fld id="{3F0CE7EA-D096-4FD3-87FA-FBB0B79F5140}" type="slidenum">
              <a:rPr lang="en-US" smtClean="0"/>
              <a:pPr/>
              <a:t>109</a:t>
            </a:fld>
            <a:endParaRPr lang="en-US"/>
          </a:p>
        </p:txBody>
      </p:sp>
      <p:sp>
        <p:nvSpPr>
          <p:cNvPr id="7" name="TextBox 6">
            <a:extLst>
              <a:ext uri="{FF2B5EF4-FFF2-40B4-BE49-F238E27FC236}">
                <a16:creationId xmlns:a16="http://schemas.microsoft.com/office/drawing/2014/main" id="{DCBDFC91-0DE8-43C9-85CD-9267D2C8B61E}"/>
              </a:ext>
            </a:extLst>
          </p:cNvPr>
          <p:cNvSpPr txBox="1"/>
          <p:nvPr/>
        </p:nvSpPr>
        <p:spPr>
          <a:xfrm>
            <a:off x="2138765" y="3224827"/>
            <a:ext cx="13142563" cy="29546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914400" indent="-914400">
              <a:spcAft>
                <a:spcPts val="1200"/>
              </a:spcAft>
              <a:buFont typeface="+mj-lt"/>
              <a:buAutoNum type="arabicPeriod"/>
            </a:pPr>
            <a:r>
              <a:rPr lang="en-US" sz="4400" dirty="0">
                <a:solidFill>
                  <a:schemeClr val="bg1"/>
                </a:solidFill>
                <a:latin typeface="DINPro-Regular" panose="02000503030000020004" pitchFamily="50" charset="0"/>
              </a:rPr>
              <a:t>Use </a:t>
            </a:r>
            <a:r>
              <a:rPr lang="en-US" sz="4400" b="1" dirty="0" err="1">
                <a:solidFill>
                  <a:schemeClr val="tx1"/>
                </a:solidFill>
                <a:latin typeface="Consolas" panose="020B0609020204030204" pitchFamily="49" charset="0"/>
              </a:rPr>
              <a:t>unifex</a:t>
            </a:r>
            <a:r>
              <a:rPr lang="en-US" sz="4400" b="1" dirty="0">
                <a:solidFill>
                  <a:schemeClr val="tx1"/>
                </a:solidFill>
                <a:latin typeface="Consolas" panose="020B0609020204030204" pitchFamily="49" charset="0"/>
              </a:rPr>
              <a:t>::</a:t>
            </a:r>
            <a:r>
              <a:rPr lang="en-US" sz="4400" b="1" dirty="0" err="1">
                <a:solidFill>
                  <a:schemeClr val="tx1"/>
                </a:solidFill>
                <a:latin typeface="Consolas" panose="020B0609020204030204" pitchFamily="49" charset="0"/>
              </a:rPr>
              <a:t>stop_when</a:t>
            </a:r>
            <a:r>
              <a:rPr lang="en-US" sz="4400" b="1" dirty="0">
                <a:solidFill>
                  <a:schemeClr val="tx1"/>
                </a:solidFill>
                <a:latin typeface="Consolas" panose="020B0609020204030204" pitchFamily="49" charset="0"/>
              </a:rPr>
              <a:t>()</a:t>
            </a:r>
            <a:r>
              <a:rPr lang="en-US" sz="4400" dirty="0">
                <a:solidFill>
                  <a:schemeClr val="bg1"/>
                </a:solidFill>
                <a:latin typeface="DINPro-Regular" panose="02000503030000020004" pitchFamily="50" charset="0"/>
              </a:rPr>
              <a:t> sender adaptor to send stop request when Ctrl-C sender completes.</a:t>
            </a:r>
          </a:p>
          <a:p>
            <a:pPr marL="914400" indent="-914400">
              <a:spcAft>
                <a:spcPts val="1200"/>
              </a:spcAft>
              <a:buFont typeface="+mj-lt"/>
              <a:buAutoNum type="arabicPeriod"/>
            </a:pPr>
            <a:r>
              <a:rPr lang="en-US" sz="4400" dirty="0">
                <a:solidFill>
                  <a:schemeClr val="bg1"/>
                </a:solidFill>
                <a:latin typeface="DINPro-Regular" panose="02000503030000020004" pitchFamily="50" charset="0"/>
              </a:rPr>
              <a:t>Remove no-longer-necessary special handling for Ctrl-C from the </a:t>
            </a:r>
            <a:r>
              <a:rPr lang="en-US" sz="4400" b="1" dirty="0" err="1">
                <a:solidFill>
                  <a:schemeClr val="tx1"/>
                </a:solidFill>
                <a:latin typeface="Consolas" panose="020B0609020204030204" pitchFamily="49" charset="0"/>
              </a:rPr>
              <a:t>keyclick_operation</a:t>
            </a:r>
            <a:r>
              <a:rPr lang="en-US" sz="4400" dirty="0">
                <a:solidFill>
                  <a:schemeClr val="bg1"/>
                </a:solidFill>
                <a:latin typeface="DINPro-Regular" panose="02000503030000020004" pitchFamily="50" charset="0"/>
              </a:rPr>
              <a:t>.</a:t>
            </a:r>
          </a:p>
        </p:txBody>
      </p:sp>
      <p:sp>
        <p:nvSpPr>
          <p:cNvPr id="9" name="Title 1">
            <a:extLst>
              <a:ext uri="{FF2B5EF4-FFF2-40B4-BE49-F238E27FC236}">
                <a16:creationId xmlns:a16="http://schemas.microsoft.com/office/drawing/2014/main" id="{4AEAA157-FA43-4437-8F4D-47EAED895B8D}"/>
              </a:ext>
            </a:extLst>
          </p:cNvPr>
          <p:cNvSpPr txBox="1">
            <a:spLocks/>
          </p:cNvSpPr>
          <p:nvPr/>
        </p:nvSpPr>
        <p:spPr>
          <a:xfrm>
            <a:off x="830579" y="868681"/>
            <a:ext cx="16812843" cy="984885"/>
          </a:xfrm>
          <a:prstGeom prst="rect">
            <a:avLst/>
          </a:prstGeom>
        </p:spPr>
        <p:txBody>
          <a:bodyPr anchor="ctr"/>
          <a:lstStyle>
            <a:lvl1pPr algn="l" rtl="0" fontAlgn="base">
              <a:lnSpc>
                <a:spcPct val="90000"/>
              </a:lnSpc>
              <a:spcBef>
                <a:spcPct val="0"/>
              </a:spcBef>
              <a:spcAft>
                <a:spcPct val="0"/>
              </a:spcAft>
              <a:defRPr sz="5000" b="0" cap="all" baseline="0">
                <a:solidFill>
                  <a:schemeClr val="bg1"/>
                </a:solidFill>
                <a:latin typeface="DINPro-Light" panose="02000504040000020003" pitchFamily="50"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US" kern="0" dirty="0">
                <a:solidFill>
                  <a:schemeClr val="tx1"/>
                </a:solidFill>
              </a:rPr>
              <a:t>… until interrupt sender completes</a:t>
            </a:r>
          </a:p>
        </p:txBody>
      </p:sp>
    </p:spTree>
    <p:extLst>
      <p:ext uri="{BB962C8B-B14F-4D97-AF65-F5344CB8AC3E}">
        <p14:creationId xmlns:p14="http://schemas.microsoft.com/office/powerpoint/2010/main" val="1550700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24" presetClass="emph" presetSubtype="0" fill="hold" nodeType="withEffect">
                                  <p:stCondLst>
                                    <p:cond delay="0"/>
                                  </p:stCondLst>
                                  <p:childTnLst>
                                    <p:animClr clrSpc="hsl" dir="cw">
                                      <p:cBhvr override="childStyle">
                                        <p:cTn id="14" dur="500" fill="hold"/>
                                        <p:tgtEl>
                                          <p:spTgt spid="7">
                                            <p:txEl>
                                              <p:pRg st="0" end="0"/>
                                            </p:txEl>
                                          </p:spTgt>
                                        </p:tgtEl>
                                        <p:attrNameLst>
                                          <p:attrName>style.color</p:attrName>
                                        </p:attrNameLst>
                                      </p:cBhvr>
                                      <p:by>
                                        <p:hsl h="0" s="-12549" l="-25098"/>
                                      </p:by>
                                    </p:animClr>
                                    <p:animClr clrSpc="hsl" dir="cw">
                                      <p:cBhvr>
                                        <p:cTn id="15" dur="500" fill="hold"/>
                                        <p:tgtEl>
                                          <p:spTgt spid="7">
                                            <p:txEl>
                                              <p:pRg st="0" end="0"/>
                                            </p:txEl>
                                          </p:spTgt>
                                        </p:tgtEl>
                                        <p:attrNameLst>
                                          <p:attrName>fillcolor</p:attrName>
                                        </p:attrNameLst>
                                      </p:cBhvr>
                                      <p:by>
                                        <p:hsl h="0" s="-12549" l="-25098"/>
                                      </p:by>
                                    </p:animClr>
                                    <p:animClr clrSpc="hsl" dir="cw">
                                      <p:cBhvr>
                                        <p:cTn id="16" dur="500" fill="hold"/>
                                        <p:tgtEl>
                                          <p:spTgt spid="7">
                                            <p:txEl>
                                              <p:pRg st="0" end="0"/>
                                            </p:txEl>
                                          </p:spTgt>
                                        </p:tgtEl>
                                        <p:attrNameLst>
                                          <p:attrName>stroke.color</p:attrName>
                                        </p:attrNameLst>
                                      </p:cBhvr>
                                      <p:by>
                                        <p:hsl h="0" s="-12549" l="-25098"/>
                                      </p:by>
                                    </p:animClr>
                                    <p:set>
                                      <p:cBhvr>
                                        <p:cTn id="17"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Senders are expression templates</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dirty="0"/>
              <a:t>  ex::sender auto work =</a:t>
            </a:r>
          </a:p>
          <a:p>
            <a:r>
              <a:rPr lang="en-US" dirty="0"/>
              <a:t>    </a:t>
            </a:r>
            <a:r>
              <a:rPr lang="en-US" dirty="0">
                <a:solidFill>
                  <a:schemeClr val="accent6"/>
                </a:solidFill>
              </a:rPr>
              <a:t>ex::</a:t>
            </a:r>
            <a:r>
              <a:rPr lang="en-US" dirty="0" err="1">
                <a:solidFill>
                  <a:schemeClr val="accent6"/>
                </a:solidFill>
              </a:rPr>
              <a:t>when_all</a:t>
            </a:r>
            <a:r>
              <a:rPr lang="en-US" dirty="0"/>
              <a:t>(</a:t>
            </a:r>
          </a:p>
          <a:p>
            <a:r>
              <a:rPr lang="en-US" dirty="0"/>
              <a:t>	  </a:t>
            </a:r>
            <a:r>
              <a:rPr lang="en-US" dirty="0">
                <a:solidFill>
                  <a:srgbClr val="7030A0"/>
                </a:solidFill>
              </a:rPr>
              <a:t>ex::schedule</a:t>
            </a:r>
            <a:r>
              <a:rPr lang="en-US" dirty="0"/>
              <a:t>(sched) | </a:t>
            </a:r>
            <a:r>
              <a:rPr lang="en-US" dirty="0">
                <a:solidFill>
                  <a:schemeClr val="accent3">
                    <a:lumMod val="60000"/>
                    <a:lumOff val="40000"/>
                  </a:schemeClr>
                </a:solidFill>
              </a:rPr>
              <a:t>ex::then</a:t>
            </a:r>
            <a:r>
              <a:rPr lang="en-US" dirty="0"/>
              <a:t>([] { return </a:t>
            </a:r>
            <a:r>
              <a:rPr lang="en-US" dirty="0" err="1"/>
              <a:t>compute_intensive</a:t>
            </a:r>
            <a:r>
              <a:rPr lang="en-US" dirty="0"/>
              <a:t>(0); }),</a:t>
            </a:r>
          </a:p>
          <a:p>
            <a:r>
              <a:rPr lang="en-US" dirty="0"/>
              <a:t>	  </a:t>
            </a:r>
            <a:r>
              <a:rPr lang="en-US" dirty="0">
                <a:solidFill>
                  <a:srgbClr val="7030A0"/>
                </a:solidFill>
              </a:rPr>
              <a:t>ex::schedule</a:t>
            </a:r>
            <a:r>
              <a:rPr lang="en-US" dirty="0"/>
              <a:t>(sched) | </a:t>
            </a:r>
            <a:r>
              <a:rPr lang="en-US" dirty="0">
                <a:solidFill>
                  <a:schemeClr val="accent3">
                    <a:lumMod val="60000"/>
                    <a:lumOff val="40000"/>
                  </a:schemeClr>
                </a:solidFill>
              </a:rPr>
              <a:t>ex::then</a:t>
            </a:r>
            <a:r>
              <a:rPr lang="en-US" dirty="0"/>
              <a:t>([] { return </a:t>
            </a:r>
            <a:r>
              <a:rPr lang="en-US" dirty="0" err="1"/>
              <a:t>compute_intensive</a:t>
            </a:r>
            <a:r>
              <a:rPr lang="en-US" dirty="0"/>
              <a:t>(1); }),</a:t>
            </a:r>
          </a:p>
          <a:p>
            <a:r>
              <a:rPr lang="en-US" dirty="0"/>
              <a:t>	  </a:t>
            </a:r>
            <a:r>
              <a:rPr lang="en-US" dirty="0">
                <a:solidFill>
                  <a:srgbClr val="7030A0"/>
                </a:solidFill>
              </a:rPr>
              <a:t>ex::schedule</a:t>
            </a:r>
            <a:r>
              <a:rPr lang="en-US" dirty="0"/>
              <a:t>(sched) | </a:t>
            </a:r>
            <a:r>
              <a:rPr lang="en-US" dirty="0">
                <a:solidFill>
                  <a:schemeClr val="accent3">
                    <a:lumMod val="60000"/>
                    <a:lumOff val="40000"/>
                  </a:schemeClr>
                </a:solidFill>
              </a:rPr>
              <a:t>ex::then</a:t>
            </a:r>
            <a:r>
              <a:rPr lang="en-US" dirty="0"/>
              <a:t>([] { return </a:t>
            </a:r>
            <a:r>
              <a:rPr lang="en-US" dirty="0" err="1"/>
              <a:t>compute_intensive</a:t>
            </a:r>
            <a:r>
              <a:rPr lang="en-US" dirty="0"/>
              <a:t>(2); })</a:t>
            </a:r>
          </a:p>
          <a:p>
            <a:r>
              <a:rPr lang="en-US" dirty="0"/>
              <a:t>    );</a:t>
            </a:r>
          </a:p>
          <a:p>
            <a:endParaRPr lang="en-US" dirty="0"/>
          </a:p>
        </p:txBody>
      </p:sp>
      <p:grpSp>
        <p:nvGrpSpPr>
          <p:cNvPr id="28" name="Group 27">
            <a:extLst>
              <a:ext uri="{FF2B5EF4-FFF2-40B4-BE49-F238E27FC236}">
                <a16:creationId xmlns:a16="http://schemas.microsoft.com/office/drawing/2014/main" id="{FBAD5ABB-334E-4FA1-9DA8-C55BF3103BE9}"/>
              </a:ext>
            </a:extLst>
          </p:cNvPr>
          <p:cNvGrpSpPr/>
          <p:nvPr/>
        </p:nvGrpSpPr>
        <p:grpSpPr>
          <a:xfrm>
            <a:off x="3992481" y="2259107"/>
            <a:ext cx="10303038" cy="4303061"/>
            <a:chOff x="3992481" y="2366683"/>
            <a:chExt cx="10303038" cy="4303061"/>
          </a:xfrm>
        </p:grpSpPr>
        <p:sp>
          <p:nvSpPr>
            <p:cNvPr id="6" name="Rectangle 5">
              <a:extLst>
                <a:ext uri="{FF2B5EF4-FFF2-40B4-BE49-F238E27FC236}">
                  <a16:creationId xmlns:a16="http://schemas.microsoft.com/office/drawing/2014/main" id="{9DE152F7-8562-4E0A-AE1F-26459529654A}"/>
                </a:ext>
              </a:extLst>
            </p:cNvPr>
            <p:cNvSpPr/>
            <p:nvPr/>
          </p:nvSpPr>
          <p:spPr>
            <a:xfrm>
              <a:off x="7829374" y="2366683"/>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4063256"/>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4049809"/>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405877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746382"/>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741901"/>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759829"/>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cxnSp>
          <p:nvCxnSpPr>
            <p:cNvPr id="16" name="Connector: Elbow 15">
              <a:extLst>
                <a:ext uri="{FF2B5EF4-FFF2-40B4-BE49-F238E27FC236}">
                  <a16:creationId xmlns:a16="http://schemas.microsoft.com/office/drawing/2014/main" id="{139F8924-386E-4627-83D7-58D561CA622B}"/>
                </a:ext>
              </a:extLst>
            </p:cNvPr>
            <p:cNvCxnSpPr>
              <a:cxnSpLocks/>
              <a:stCxn id="6" idx="2"/>
              <a:endCxn id="9" idx="0"/>
            </p:cNvCxnSpPr>
            <p:nvPr/>
          </p:nvCxnSpPr>
          <p:spPr>
            <a:xfrm>
              <a:off x="9144000" y="3276598"/>
              <a:ext cx="0" cy="786658"/>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Connector: Elbow 15">
              <a:extLst>
                <a:ext uri="{FF2B5EF4-FFF2-40B4-BE49-F238E27FC236}">
                  <a16:creationId xmlns:a16="http://schemas.microsoft.com/office/drawing/2014/main" id="{4FB087C2-60DE-4F42-A2F1-F773C3C2AFCF}"/>
                </a:ext>
              </a:extLst>
            </p:cNvPr>
            <p:cNvCxnSpPr>
              <a:cxnSpLocks/>
              <a:stCxn id="9" idx="2"/>
              <a:endCxn id="12" idx="0"/>
            </p:cNvCxnSpPr>
            <p:nvPr/>
          </p:nvCxnSpPr>
          <p:spPr>
            <a:xfrm>
              <a:off x="9144000" y="4973171"/>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Connector: Elbow 15">
              <a:extLst>
                <a:ext uri="{FF2B5EF4-FFF2-40B4-BE49-F238E27FC236}">
                  <a16:creationId xmlns:a16="http://schemas.microsoft.com/office/drawing/2014/main" id="{01FCA74D-5A2F-4CA4-B448-D999028FA7C9}"/>
                </a:ext>
              </a:extLst>
            </p:cNvPr>
            <p:cNvCxnSpPr>
              <a:cxnSpLocks/>
            </p:cNvCxnSpPr>
            <p:nvPr/>
          </p:nvCxnSpPr>
          <p:spPr>
            <a:xfrm>
              <a:off x="12987264" y="4970074"/>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15">
              <a:extLst>
                <a:ext uri="{FF2B5EF4-FFF2-40B4-BE49-F238E27FC236}">
                  <a16:creationId xmlns:a16="http://schemas.microsoft.com/office/drawing/2014/main" id="{16B50AD5-39A3-4AA0-9233-C9D3E6B374D5}"/>
                </a:ext>
              </a:extLst>
            </p:cNvPr>
            <p:cNvCxnSpPr>
              <a:cxnSpLocks/>
            </p:cNvCxnSpPr>
            <p:nvPr/>
          </p:nvCxnSpPr>
          <p:spPr>
            <a:xfrm>
              <a:off x="5300736" y="4984376"/>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96276D7-88A0-49E9-9AAA-1E55306D9265}"/>
                </a:ext>
              </a:extLst>
            </p:cNvPr>
            <p:cNvCxnSpPr>
              <a:stCxn id="6" idx="2"/>
              <a:endCxn id="11" idx="0"/>
            </p:cNvCxnSpPr>
            <p:nvPr/>
          </p:nvCxnSpPr>
          <p:spPr>
            <a:xfrm rot="5400000">
              <a:off x="6834467" y="1749239"/>
              <a:ext cx="782175" cy="3836893"/>
            </a:xfrm>
            <a:prstGeom prst="bentConnector3">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07F341A-8359-4529-84F9-EFCA6DF568F2}"/>
                </a:ext>
              </a:extLst>
            </p:cNvPr>
            <p:cNvCxnSpPr>
              <a:cxnSpLocks/>
              <a:stCxn id="6" idx="2"/>
              <a:endCxn id="10" idx="0"/>
            </p:cNvCxnSpPr>
            <p:nvPr/>
          </p:nvCxnSpPr>
          <p:spPr>
            <a:xfrm rot="16200000" flipH="1">
              <a:off x="10675841" y="1744756"/>
              <a:ext cx="773211" cy="3836893"/>
            </a:xfrm>
            <a:prstGeom prst="bentConnector3">
              <a:avLst>
                <a:gd name="adj1" fmla="val 50000"/>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A7CC0ED1-C257-496D-B152-7D441B3F5E7E}"/>
              </a:ext>
            </a:extLst>
          </p:cNvPr>
          <p:cNvSpPr>
            <a:spLocks noGrp="1"/>
          </p:cNvSpPr>
          <p:nvPr>
            <p:ph type="sldNum" sz="quarter" idx="12"/>
          </p:nvPr>
        </p:nvSpPr>
        <p:spPr/>
        <p:txBody>
          <a:bodyPr/>
          <a:lstStyle/>
          <a:p>
            <a:fld id="{3F0CE7EA-D096-4FD3-87FA-FBB0B79F5140}" type="slidenum">
              <a:rPr lang="en-US" smtClean="0"/>
              <a:t>11</a:t>
            </a:fld>
            <a:endParaRPr lang="en-US"/>
          </a:p>
        </p:txBody>
      </p:sp>
    </p:spTree>
    <p:extLst>
      <p:ext uri="{BB962C8B-B14F-4D97-AF65-F5344CB8AC3E}">
        <p14:creationId xmlns:p14="http://schemas.microsoft.com/office/powerpoint/2010/main" val="167300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110</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3140642" y="3317413"/>
            <a:ext cx="8049134" cy="19389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A5FDC314-BA2C-4ED1-B2E8-86F38B4C7BB7}"/>
              </a:ext>
            </a:extLst>
          </p:cNvPr>
          <p:cNvSpPr txBox="1">
            <a:spLocks/>
          </p:cNvSpPr>
          <p:nvPr/>
        </p:nvSpPr>
        <p:spPr bwMode="auto">
          <a:xfrm>
            <a:off x="3140642" y="3317413"/>
            <a:ext cx="8049134" cy="304698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stop_when</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ctrl_c.event</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653BF510-2C6D-4BD2-B1DA-6FD4C90C55AE}"/>
              </a:ext>
            </a:extLst>
          </p:cNvPr>
          <p:cNvSpPr txBox="1"/>
          <p:nvPr/>
        </p:nvSpPr>
        <p:spPr bwMode="auto">
          <a:xfrm>
            <a:off x="7894967" y="6756028"/>
            <a:ext cx="7082725" cy="181588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err="1">
                <a:latin typeface="Consolas" panose="020B0609020204030204" pitchFamily="49" charset="0"/>
              </a:rPr>
              <a:t>stop_when</a:t>
            </a:r>
            <a:r>
              <a:rPr lang="en-US" sz="2800" kern="0" dirty="0">
                <a:latin typeface="Consolas" panose="020B0609020204030204" pitchFamily="49" charset="0"/>
              </a:rPr>
              <a:t>()</a:t>
            </a:r>
            <a:r>
              <a:rPr lang="en-US" sz="2800" kern="0" dirty="0">
                <a:latin typeface="DINPro-Regular"/>
              </a:rPr>
              <a:t> sends a stop request to its</a:t>
            </a:r>
          </a:p>
          <a:p>
            <a:pPr marL="0" indent="0" algn="ctr" defTabSz="914400">
              <a:lnSpc>
                <a:spcPct val="100000"/>
              </a:lnSpc>
              <a:spcBef>
                <a:spcPts val="0"/>
              </a:spcBef>
              <a:spcAft>
                <a:spcPts val="0"/>
              </a:spcAft>
              <a:buClr>
                <a:srgbClr val="000000"/>
              </a:buClr>
              <a:buNone/>
            </a:pPr>
            <a:r>
              <a:rPr lang="en-US" sz="2800" kern="0" dirty="0">
                <a:latin typeface="DINPro-Regular"/>
              </a:rPr>
              <a:t>child operation (</a:t>
            </a:r>
            <a:r>
              <a:rPr lang="en-US" sz="2400" kern="0" dirty="0" err="1">
                <a:latin typeface="Consolas" panose="020B0609020204030204" pitchFamily="49" charset="0"/>
              </a:rPr>
              <a:t>echo_keyclicks</a:t>
            </a:r>
            <a:r>
              <a:rPr lang="en-US" sz="2800" kern="0" dirty="0">
                <a:latin typeface="DINPro-Regular"/>
              </a:rPr>
              <a:t>) </a:t>
            </a:r>
          </a:p>
          <a:p>
            <a:pPr marL="0" indent="0" algn="ctr" defTabSz="914400">
              <a:lnSpc>
                <a:spcPct val="100000"/>
              </a:lnSpc>
              <a:spcBef>
                <a:spcPts val="0"/>
              </a:spcBef>
              <a:spcAft>
                <a:spcPts val="0"/>
              </a:spcAft>
              <a:buClr>
                <a:srgbClr val="000000"/>
              </a:buClr>
              <a:buNone/>
            </a:pPr>
            <a:r>
              <a:rPr lang="en-US" sz="2800" kern="0" dirty="0">
                <a:latin typeface="DINPro-Regular"/>
              </a:rPr>
              <a:t>when its trigger (</a:t>
            </a:r>
            <a:r>
              <a:rPr lang="en-US" sz="2400" kern="0" dirty="0" err="1">
                <a:latin typeface="Consolas" panose="020B0609020204030204" pitchFamily="49" charset="0"/>
              </a:rPr>
              <a:t>ctrl_c.event</a:t>
            </a:r>
            <a:r>
              <a:rPr lang="en-US" sz="2800" kern="0" dirty="0">
                <a:latin typeface="DINPro-Regular"/>
              </a:rPr>
              <a:t>)</a:t>
            </a:r>
          </a:p>
          <a:p>
            <a:pPr marL="0" indent="0" algn="ctr" defTabSz="914400">
              <a:lnSpc>
                <a:spcPct val="100000"/>
              </a:lnSpc>
              <a:spcBef>
                <a:spcPts val="0"/>
              </a:spcBef>
              <a:spcAft>
                <a:spcPts val="0"/>
              </a:spcAft>
              <a:buClr>
                <a:srgbClr val="000000"/>
              </a:buClr>
              <a:buNone/>
            </a:pPr>
            <a:r>
              <a:rPr lang="en-US" sz="2800" kern="0" dirty="0">
                <a:latin typeface="DINPro-Regular"/>
              </a:rPr>
              <a:t>completes…</a:t>
            </a:r>
          </a:p>
        </p:txBody>
      </p:sp>
    </p:spTree>
    <p:extLst>
      <p:ext uri="{BB962C8B-B14F-4D97-AF65-F5344CB8AC3E}">
        <p14:creationId xmlns:p14="http://schemas.microsoft.com/office/powerpoint/2010/main" val="2571867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p:txBody>
          <a:bodyPr/>
          <a:lstStyle/>
          <a:p>
            <a:fld id="{3F0CE7EA-D096-4FD3-87FA-FBB0B79F5140}" type="slidenum">
              <a:rPr lang="en-US" smtClean="0"/>
              <a:t>111</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2195246" y="2145977"/>
            <a:ext cx="11846218" cy="74789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(CTRL_C ==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set_done</a:t>
            </a:r>
            <a:r>
              <a:rPr lang="en-US" sz="2400" kern="0" dirty="0">
                <a:solidFill>
                  <a:srgbClr val="D4D4D4"/>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else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1" name="TextBox 10">
            <a:extLst>
              <a:ext uri="{FF2B5EF4-FFF2-40B4-BE49-F238E27FC236}">
                <a16:creationId xmlns:a16="http://schemas.microsoft.com/office/drawing/2014/main" id="{51A4DB52-74D0-4918-8E7A-56C6D865915F}"/>
              </a:ext>
            </a:extLst>
          </p:cNvPr>
          <p:cNvSpPr txBox="1"/>
          <p:nvPr/>
        </p:nvSpPr>
        <p:spPr bwMode="auto">
          <a:xfrm>
            <a:off x="11862917" y="3327618"/>
            <a:ext cx="4669899" cy="181588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Since we are externalizing the stop condition, we can remove the special handling for Ctrl-C from </a:t>
            </a:r>
            <a:r>
              <a:rPr lang="en-US" sz="2600" kern="0" dirty="0" err="1">
                <a:latin typeface="Consolas" panose="020B0609020204030204" pitchFamily="49" charset="0"/>
              </a:rPr>
              <a:t>keyclick_operation</a:t>
            </a:r>
            <a:r>
              <a:rPr lang="en-US" sz="2800" kern="0" dirty="0">
                <a:latin typeface="DINPro-Regular"/>
              </a:rPr>
              <a:t>.</a:t>
            </a:r>
          </a:p>
        </p:txBody>
      </p:sp>
    </p:spTree>
    <p:extLst>
      <p:ext uri="{BB962C8B-B14F-4D97-AF65-F5344CB8AC3E}">
        <p14:creationId xmlns:p14="http://schemas.microsoft.com/office/powerpoint/2010/main" val="1207904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p:txBody>
          <a:bodyPr/>
          <a:lstStyle/>
          <a:p>
            <a:fld id="{3F0CE7EA-D096-4FD3-87FA-FBB0B79F5140}" type="slidenum">
              <a:rPr lang="en-US" smtClean="0"/>
              <a:t>112</a:t>
            </a:fld>
            <a:endParaRPr lang="en-US" dirty="0"/>
          </a:p>
        </p:txBody>
      </p:sp>
      <p:sp>
        <p:nvSpPr>
          <p:cNvPr id="9" name="Content Placeholder 2">
            <a:extLst>
              <a:ext uri="{FF2B5EF4-FFF2-40B4-BE49-F238E27FC236}">
                <a16:creationId xmlns:a16="http://schemas.microsoft.com/office/drawing/2014/main" id="{6317ADB8-67A9-44E1-954F-29184AD9F6CB}"/>
              </a:ext>
            </a:extLst>
          </p:cNvPr>
          <p:cNvSpPr txBox="1">
            <a:spLocks/>
          </p:cNvSpPr>
          <p:nvPr/>
        </p:nvSpPr>
        <p:spPr bwMode="auto">
          <a:xfrm>
            <a:off x="2195246" y="2145977"/>
            <a:ext cx="11846218" cy="74789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8" name="Content Placeholder 2">
            <a:extLst>
              <a:ext uri="{FF2B5EF4-FFF2-40B4-BE49-F238E27FC236}">
                <a16:creationId xmlns:a16="http://schemas.microsoft.com/office/drawing/2014/main" id="{A5FDC314-BA2C-4ED1-B2E8-86F38B4C7BB7}"/>
              </a:ext>
            </a:extLst>
          </p:cNvPr>
          <p:cNvSpPr txBox="1">
            <a:spLocks/>
          </p:cNvSpPr>
          <p:nvPr/>
        </p:nvSpPr>
        <p:spPr bwMode="auto">
          <a:xfrm>
            <a:off x="2195246" y="2145977"/>
            <a:ext cx="11533413" cy="74789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569CD6"/>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653BF510-2C6D-4BD2-B1DA-6FD4C90C55AE}"/>
              </a:ext>
            </a:extLst>
          </p:cNvPr>
          <p:cNvSpPr txBox="1"/>
          <p:nvPr/>
        </p:nvSpPr>
        <p:spPr bwMode="auto">
          <a:xfrm>
            <a:off x="11862917" y="3327618"/>
            <a:ext cx="4669899" cy="181588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Since we are externalizing the stop condition, we can remove the special handling for Ctrl-C from </a:t>
            </a:r>
            <a:r>
              <a:rPr lang="en-US" sz="2600" kern="0" dirty="0" err="1">
                <a:latin typeface="Consolas" panose="020B0609020204030204" pitchFamily="49" charset="0"/>
              </a:rPr>
              <a:t>keyclick_operation</a:t>
            </a:r>
            <a:r>
              <a:rPr lang="en-US" sz="2800" kern="0" dirty="0">
                <a:latin typeface="DINPro-Regular"/>
              </a:rPr>
              <a:t>.</a:t>
            </a:r>
          </a:p>
        </p:txBody>
      </p:sp>
      <p:sp>
        <p:nvSpPr>
          <p:cNvPr id="4" name="TextBox 3">
            <a:extLst>
              <a:ext uri="{FF2B5EF4-FFF2-40B4-BE49-F238E27FC236}">
                <a16:creationId xmlns:a16="http://schemas.microsoft.com/office/drawing/2014/main" id="{88E4652E-5B90-4316-9756-ECE20CC7CABC}"/>
              </a:ext>
            </a:extLst>
          </p:cNvPr>
          <p:cNvSpPr txBox="1"/>
          <p:nvPr/>
        </p:nvSpPr>
        <p:spPr bwMode="auto">
          <a:xfrm>
            <a:off x="7873149" y="9286612"/>
            <a:ext cx="2727702"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kern="0" dirty="0">
                <a:solidFill>
                  <a:schemeClr val="bg1"/>
                </a:solidFill>
                <a:latin typeface="Consolas" panose="020B0609020204030204" pitchFamily="49" charset="0"/>
              </a:rPr>
              <a:t>(demo 3)</a:t>
            </a:r>
          </a:p>
        </p:txBody>
      </p:sp>
    </p:spTree>
    <p:extLst>
      <p:ext uri="{BB962C8B-B14F-4D97-AF65-F5344CB8AC3E}">
        <p14:creationId xmlns:p14="http://schemas.microsoft.com/office/powerpoint/2010/main" val="3402514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1" nodeType="afterEffect">
                                  <p:stCondLst>
                                    <p:cond delay="0"/>
                                  </p:stCondLst>
                                  <p:childTnLst>
                                    <p:animMotion origin="layout" path="M 1.38889E-7 2.09877E-6 L 0.002 -0.10509 " pathEditMode="relative" rAng="0" ptsTypes="AA">
                                      <p:cBhvr>
                                        <p:cTn id="6" dur="1000" fill="hold"/>
                                        <p:tgtEl>
                                          <p:spTgt spid="8"/>
                                        </p:tgtEl>
                                        <p:attrNameLst>
                                          <p:attrName>ppt_x</p:attrName>
                                          <p:attrName>ppt_y</p:attrName>
                                        </p:attrNameLst>
                                      </p:cBhvr>
                                      <p:rCtr x="95" y="-52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2836152"/>
            <a:ext cx="9771306" cy="53276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Q</a:t>
            </a:r>
            <a:r>
              <a:rPr lang="en-US" sz="5400" dirty="0">
                <a:solidFill>
                  <a:schemeClr val="tx2"/>
                </a:solidFill>
                <a:latin typeface="DINPro-Regular" panose="02000503030000020004" pitchFamily="50" charset="0"/>
              </a:rPr>
              <a:t>:</a:t>
            </a:r>
            <a:r>
              <a:rPr lang="en-US" sz="5400" dirty="0">
                <a:solidFill>
                  <a:schemeClr val="bg1"/>
                </a:solidFill>
                <a:latin typeface="DINPro-Regular" panose="02000503030000020004" pitchFamily="50" charset="0"/>
              </a:rPr>
              <a:t> Why doesn’t this work?</a:t>
            </a:r>
          </a:p>
          <a:p>
            <a:pPr algn="ctr">
              <a:lnSpc>
                <a:spcPct val="90000"/>
              </a:lnSpc>
            </a:pPr>
            <a:endParaRPr lang="en-US" sz="5400" dirty="0">
              <a:solidFill>
                <a:schemeClr val="bg1"/>
              </a:solidFill>
              <a:latin typeface="DINPro-Regular" panose="02000503030000020004" pitchFamily="50" charset="0"/>
            </a:endParaRPr>
          </a:p>
          <a:p>
            <a:pPr algn="ctr">
              <a:lnSpc>
                <a:spcPct val="90000"/>
              </a:lnSpc>
            </a:pPr>
            <a:r>
              <a:rPr lang="en-US" sz="5400" b="1" dirty="0">
                <a:solidFill>
                  <a:schemeClr val="tx2"/>
                </a:solidFill>
                <a:latin typeface="DINPro-Regular" panose="02000503030000020004" pitchFamily="50" charset="0"/>
              </a:rPr>
              <a:t>A:</a:t>
            </a:r>
            <a:r>
              <a:rPr lang="en-US" sz="5400" dirty="0">
                <a:solidFill>
                  <a:schemeClr val="bg1"/>
                </a:solidFill>
                <a:latin typeface="DINPro-Regular" panose="02000503030000020004" pitchFamily="50" charset="0"/>
              </a:rPr>
              <a:t> Although </a:t>
            </a:r>
            <a:r>
              <a:rPr lang="en-US" sz="5200" dirty="0" err="1">
                <a:solidFill>
                  <a:schemeClr val="bg1"/>
                </a:solidFill>
                <a:latin typeface="Consolas" panose="020B0609020204030204" pitchFamily="49" charset="0"/>
              </a:rPr>
              <a:t>stop_when</a:t>
            </a:r>
            <a:r>
              <a:rPr lang="en-US" sz="5200" dirty="0">
                <a:solidFill>
                  <a:schemeClr val="bg1"/>
                </a:solidFill>
                <a:latin typeface="Consolas" panose="020B0609020204030204" pitchFamily="49" charset="0"/>
              </a:rPr>
              <a:t>()</a:t>
            </a:r>
            <a:r>
              <a:rPr lang="en-US" sz="5400" dirty="0">
                <a:solidFill>
                  <a:schemeClr val="bg1"/>
                </a:solidFill>
                <a:latin typeface="DINPro-Regular" panose="02000503030000020004" pitchFamily="50" charset="0"/>
              </a:rPr>
              <a:t> sends a stop request, the keyclick operation isn’t listening for one!</a:t>
            </a:r>
          </a:p>
          <a:p>
            <a:pPr algn="ctr">
              <a:lnSpc>
                <a:spcPct val="90000"/>
              </a:lnSpc>
            </a:pPr>
            <a:endParaRPr lang="en-US" sz="5400" dirty="0">
              <a:solidFill>
                <a:schemeClr val="bg1"/>
              </a:solidFill>
              <a:latin typeface="DINPro-Regular" panose="02000503030000020004" pitchFamily="50" charset="0"/>
            </a:endParaRPr>
          </a:p>
          <a:p>
            <a:pPr algn="ctr">
              <a:lnSpc>
                <a:spcPct val="90000"/>
              </a:lnSpc>
            </a:pPr>
            <a:r>
              <a:rPr lang="en-US" sz="5400" dirty="0">
                <a:solidFill>
                  <a:schemeClr val="bg1"/>
                </a:solidFill>
                <a:latin typeface="DINPro-Regular" panose="02000503030000020004" pitchFamily="50" charset="0"/>
              </a:rPr>
              <a:t>It should register a stop callback.</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113</a:t>
            </a:fld>
            <a:endParaRPr lang="en-US"/>
          </a:p>
        </p:txBody>
      </p:sp>
    </p:spTree>
    <p:extLst>
      <p:ext uri="{BB962C8B-B14F-4D97-AF65-F5344CB8AC3E}">
        <p14:creationId xmlns:p14="http://schemas.microsoft.com/office/powerpoint/2010/main" val="203366680"/>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Make keyclick operations </a:t>
            </a:r>
            <a:r>
              <a:rPr lang="en-US" dirty="0" err="1"/>
              <a:t>interruptable</a:t>
            </a:r>
            <a:endParaRPr lang="en-US" dirty="0"/>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p:txBody>
          <a:bodyPr/>
          <a:lstStyle/>
          <a:p>
            <a:fld id="{3F0CE7EA-D096-4FD3-87FA-FBB0B79F5140}" type="slidenum">
              <a:rPr lang="en-US" smtClean="0"/>
              <a:t>114</a:t>
            </a:fld>
            <a:endParaRPr lang="en-US" dirty="0"/>
          </a:p>
        </p:txBody>
      </p:sp>
      <p:sp>
        <p:nvSpPr>
          <p:cNvPr id="7" name="Content Placeholder 2">
            <a:extLst>
              <a:ext uri="{FF2B5EF4-FFF2-40B4-BE49-F238E27FC236}">
                <a16:creationId xmlns:a16="http://schemas.microsoft.com/office/drawing/2014/main" id="{1D9F8219-DD10-45CD-86D1-F2917AF11A57}"/>
              </a:ext>
            </a:extLst>
          </p:cNvPr>
          <p:cNvSpPr txBox="1">
            <a:spLocks/>
          </p:cNvSpPr>
          <p:nvPr/>
        </p:nvSpPr>
        <p:spPr bwMode="auto">
          <a:xfrm>
            <a:off x="2905589" y="2454395"/>
            <a:ext cx="10081991" cy="15696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 </a:t>
            </a:r>
            <a:r>
              <a:rPr lang="en-US" sz="2400" kern="0" dirty="0" err="1">
                <a:latin typeface="Consolas" panose="020B0609020204030204" pitchFamily="49" charset="0"/>
              </a:rPr>
              <a:t>pending_completion</a:t>
            </a:r>
            <a:r>
              <a:rPr lang="en-US" sz="2400" kern="0" dirty="0">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latin typeface="Consolas" panose="020B0609020204030204" pitchFamily="49" charset="0"/>
              </a:rPr>
              <a:t>) = </a:t>
            </a:r>
            <a:r>
              <a:rPr lang="en-US" sz="2400" kern="0" dirty="0">
                <a:solidFill>
                  <a:schemeClr val="accent6">
                    <a:lumMod val="40000"/>
                    <a:lumOff val="60000"/>
                  </a:schemeClr>
                </a:solidFill>
                <a:latin typeface="Consolas" panose="020B0609020204030204" pitchFamily="49" charset="0"/>
              </a:rPr>
              <a:t>0</a:t>
            </a:r>
            <a:r>
              <a:rPr lang="en-US" sz="2400" kern="0" dirty="0">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  virtual</a:t>
            </a:r>
            <a:r>
              <a:rPr lang="en-US" sz="2400" kern="0" dirty="0">
                <a:latin typeface="Consolas" panose="020B0609020204030204" pitchFamily="49" charset="0"/>
              </a:rPr>
              <a:t> ~</a:t>
            </a:r>
            <a:r>
              <a:rPr lang="en-US" sz="2400" kern="0" dirty="0" err="1">
                <a:latin typeface="Consolas" panose="020B0609020204030204" pitchFamily="49" charset="0"/>
              </a:rPr>
              <a:t>pending_completion</a:t>
            </a:r>
            <a:r>
              <a:rPr lang="en-US" sz="2400" kern="0" dirty="0">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a:t>
            </a:r>
          </a:p>
        </p:txBody>
      </p:sp>
      <p:sp>
        <p:nvSpPr>
          <p:cNvPr id="9" name="Content Placeholder 2">
            <a:extLst>
              <a:ext uri="{FF2B5EF4-FFF2-40B4-BE49-F238E27FC236}">
                <a16:creationId xmlns:a16="http://schemas.microsoft.com/office/drawing/2014/main" id="{6317ADB8-67A9-44E1-954F-29184AD9F6CB}"/>
              </a:ext>
            </a:extLst>
          </p:cNvPr>
          <p:cNvSpPr txBox="1">
            <a:spLocks/>
          </p:cNvSpPr>
          <p:nvPr/>
        </p:nvSpPr>
        <p:spPr bwMode="auto">
          <a:xfrm>
            <a:off x="2905589" y="2454395"/>
            <a:ext cx="11846218" cy="6370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 </a:t>
            </a:r>
            <a:r>
              <a:rPr lang="en-US" sz="2400" kern="0" dirty="0" err="1">
                <a:latin typeface="Consolas" panose="020B0609020204030204" pitchFamily="49" charset="0"/>
              </a:rPr>
              <a:t>pending_completion</a:t>
            </a:r>
            <a:r>
              <a:rPr lang="en-US" sz="2400" kern="0" dirty="0">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latin typeface="Consolas" panose="020B0609020204030204" pitchFamily="49" charset="0"/>
              </a:rPr>
              <a:t>) = </a:t>
            </a:r>
            <a:r>
              <a:rPr lang="en-US" sz="2400" kern="0" dirty="0">
                <a:solidFill>
                  <a:schemeClr val="accent6">
                    <a:lumMod val="40000"/>
                    <a:lumOff val="60000"/>
                  </a:schemeClr>
                </a:solidFill>
                <a:latin typeface="Consolas" panose="020B0609020204030204" pitchFamily="49" charset="0"/>
              </a:rPr>
              <a:t>0</a:t>
            </a:r>
            <a:r>
              <a:rPr lang="en-US" sz="2400" kern="0" dirty="0">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latin typeface="Consolas" panose="020B0609020204030204" pitchFamily="49" charset="0"/>
              </a:rPr>
              <a:t> cancel() = </a:t>
            </a:r>
            <a:r>
              <a:rPr lang="en-US" sz="2400" kern="0" dirty="0">
                <a:solidFill>
                  <a:schemeClr val="accent6">
                    <a:lumMod val="40000"/>
                    <a:lumOff val="60000"/>
                  </a:schemeClr>
                </a:solidFill>
                <a:latin typeface="Consolas" panose="020B0609020204030204" pitchFamily="49" charset="0"/>
              </a:rPr>
              <a:t>0</a:t>
            </a:r>
            <a:r>
              <a:rPr lang="en-US" sz="2400" kern="0" dirty="0">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  </a:t>
            </a:r>
            <a:r>
              <a:rPr lang="en-US" sz="2400" kern="0" dirty="0">
                <a:solidFill>
                  <a:srgbClr val="569CD6"/>
                </a:solidFill>
                <a:latin typeface="Consolas" panose="020B0609020204030204" pitchFamily="49" charset="0"/>
              </a:rPr>
              <a:t>virtual</a:t>
            </a:r>
            <a:r>
              <a:rPr lang="en-US" sz="2400" kern="0" dirty="0">
                <a:latin typeface="Consolas" panose="020B0609020204030204" pitchFamily="49" charset="0"/>
              </a:rPr>
              <a:t> ~</a:t>
            </a:r>
            <a:r>
              <a:rPr lang="en-US" sz="2400" kern="0" dirty="0" err="1">
                <a:latin typeface="Consolas" panose="020B0609020204030204" pitchFamily="49" charset="0"/>
              </a:rPr>
              <a:t>pending_completion</a:t>
            </a:r>
            <a:r>
              <a:rPr lang="en-US" sz="2400" kern="0" dirty="0">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Function to execute (synchronously) when the</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stop_when</a:t>
            </a:r>
            <a:r>
              <a:rPr lang="en-US" sz="2400" dirty="0">
                <a:solidFill>
                  <a:srgbClr val="6A9955"/>
                </a:solidFill>
                <a:latin typeface="Consolas" panose="020B0609020204030204" pitchFamily="49" charset="0"/>
              </a:rPr>
              <a:t>() algorithm requests stop of its stop</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source.</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cancel_keyclick</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operator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const</a:t>
            </a: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current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(current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current-&gt;cancel();</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653BF510-2C6D-4BD2-B1DA-6FD4C90C55AE}"/>
              </a:ext>
            </a:extLst>
          </p:cNvPr>
          <p:cNvSpPr txBox="1"/>
          <p:nvPr/>
        </p:nvSpPr>
        <p:spPr bwMode="auto">
          <a:xfrm>
            <a:off x="9593451" y="2977615"/>
            <a:ext cx="7082725" cy="523220"/>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Add a way to cancel a pending completion.</a:t>
            </a:r>
          </a:p>
        </p:txBody>
      </p:sp>
      <p:sp>
        <p:nvSpPr>
          <p:cNvPr id="11" name="TextBox 10">
            <a:extLst>
              <a:ext uri="{FF2B5EF4-FFF2-40B4-BE49-F238E27FC236}">
                <a16:creationId xmlns:a16="http://schemas.microsoft.com/office/drawing/2014/main" id="{E384DF94-CA2C-4A4C-A8DB-4A8A3F4262EE}"/>
              </a:ext>
            </a:extLst>
          </p:cNvPr>
          <p:cNvSpPr txBox="1"/>
          <p:nvPr/>
        </p:nvSpPr>
        <p:spPr bwMode="auto">
          <a:xfrm>
            <a:off x="9593451" y="7570995"/>
            <a:ext cx="7082725" cy="95410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defTabSz="914400">
              <a:lnSpc>
                <a:spcPct val="100000"/>
              </a:lnSpc>
              <a:spcBef>
                <a:spcPts val="0"/>
              </a:spcBef>
              <a:spcAft>
                <a:spcPts val="0"/>
              </a:spcAft>
              <a:buClr>
                <a:srgbClr val="000000"/>
              </a:buClr>
              <a:buNone/>
            </a:pPr>
            <a:r>
              <a:rPr lang="en-US" sz="2800" kern="0" dirty="0">
                <a:latin typeface="DINPro-Regular"/>
              </a:rPr>
              <a:t>Write a function that cancels the pending completion.</a:t>
            </a:r>
          </a:p>
        </p:txBody>
      </p:sp>
    </p:spTree>
    <p:extLst>
      <p:ext uri="{BB962C8B-B14F-4D97-AF65-F5344CB8AC3E}">
        <p14:creationId xmlns:p14="http://schemas.microsoft.com/office/powerpoint/2010/main" val="218646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500"/>
                                        <p:tgtEl>
                                          <p:spTgt spid="9">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500"/>
                                        <p:tgtEl>
                                          <p:spTgt spid="9">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Effect transition="in" filter="fade">
                                      <p:cBhvr>
                                        <p:cTn id="43" dur="500"/>
                                        <p:tgtEl>
                                          <p:spTgt spid="9">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9">
                                            <p:txEl>
                                              <p:pRg st="11" end="11"/>
                                            </p:txEl>
                                          </p:spTgt>
                                        </p:tgtEl>
                                        <p:attrNameLst>
                                          <p:attrName>style.visibility</p:attrName>
                                        </p:attrNameLst>
                                      </p:cBhvr>
                                      <p:to>
                                        <p:strVal val="visible"/>
                                      </p:to>
                                    </p:set>
                                    <p:animEffect transition="in" filter="fade">
                                      <p:cBhvr>
                                        <p:cTn id="46" dur="500"/>
                                        <p:tgtEl>
                                          <p:spTgt spid="9">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xEl>
                                              <p:pRg st="13" end="13"/>
                                            </p:txEl>
                                          </p:spTgt>
                                        </p:tgtEl>
                                        <p:attrNameLst>
                                          <p:attrName>style.visibility</p:attrName>
                                        </p:attrNameLst>
                                      </p:cBhvr>
                                      <p:to>
                                        <p:strVal val="visible"/>
                                      </p:to>
                                    </p:set>
                                    <p:animEffect transition="in" filter="fade">
                                      <p:cBhvr>
                                        <p:cTn id="52" dur="500"/>
                                        <p:tgtEl>
                                          <p:spTgt spid="9">
                                            <p:txEl>
                                              <p:pRg st="13" end="1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9">
                                            <p:txEl>
                                              <p:pRg st="14" end="14"/>
                                            </p:txEl>
                                          </p:spTgt>
                                        </p:tgtEl>
                                        <p:attrNameLst>
                                          <p:attrName>style.visibility</p:attrName>
                                        </p:attrNameLst>
                                      </p:cBhvr>
                                      <p:to>
                                        <p:strVal val="visible"/>
                                      </p:to>
                                    </p:set>
                                    <p:animEffect transition="in" filter="fade">
                                      <p:cBhvr>
                                        <p:cTn id="55" dur="500"/>
                                        <p:tgtEl>
                                          <p:spTgt spid="9">
                                            <p:txEl>
                                              <p:pRg st="14" end="1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15" end="15"/>
                                            </p:txEl>
                                          </p:spTgt>
                                        </p:tgtEl>
                                        <p:attrNameLst>
                                          <p:attrName>style.visibility</p:attrName>
                                        </p:attrNameLst>
                                      </p:cBhvr>
                                      <p:to>
                                        <p:strVal val="visible"/>
                                      </p:to>
                                    </p:set>
                                    <p:animEffect transition="in" filter="fade">
                                      <p:cBhvr>
                                        <p:cTn id="58" dur="500"/>
                                        <p:tgtEl>
                                          <p:spTgt spid="9">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9">
                                            <p:txEl>
                                              <p:pRg st="16" end="16"/>
                                            </p:txEl>
                                          </p:spTgt>
                                        </p:tgtEl>
                                        <p:attrNameLst>
                                          <p:attrName>style.visibility</p:attrName>
                                        </p:attrNameLst>
                                      </p:cBhvr>
                                      <p:to>
                                        <p:strVal val="visible"/>
                                      </p:to>
                                    </p:set>
                                    <p:animEffect transition="in" filter="fade">
                                      <p:cBhvr>
                                        <p:cTn id="61" dur="500"/>
                                        <p:tgtEl>
                                          <p:spTgt spid="9">
                                            <p:txEl>
                                              <p:pRg st="16" end="16"/>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115</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2195246" y="2145977"/>
            <a:ext cx="11846218" cy="6370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5" name="Content Placeholder 2">
            <a:extLst>
              <a:ext uri="{FF2B5EF4-FFF2-40B4-BE49-F238E27FC236}">
                <a16:creationId xmlns:a16="http://schemas.microsoft.com/office/drawing/2014/main" id="{619A21C7-8C51-471B-9BC4-0F5F3EE9554C}"/>
              </a:ext>
            </a:extLst>
          </p:cNvPr>
          <p:cNvSpPr txBox="1">
            <a:spLocks/>
          </p:cNvSpPr>
          <p:nvPr/>
        </p:nvSpPr>
        <p:spPr bwMode="auto">
          <a:xfrm>
            <a:off x="2195245" y="2145977"/>
            <a:ext cx="13504537" cy="784830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b="1" kern="0" dirty="0">
                <a:solidFill>
                  <a:schemeClr val="tx1"/>
                </a:solidFill>
                <a:latin typeface="Consolas" panose="020B0609020204030204" pitchFamily="49" charset="0"/>
              </a:rPr>
              <a:t>std::optional&lt;</a:t>
            </a:r>
            <a:r>
              <a:rPr lang="en-US" sz="2400" b="1" kern="0" dirty="0" err="1">
                <a:solidFill>
                  <a:schemeClr val="tx1"/>
                </a:solidFill>
                <a:latin typeface="Consolas" panose="020B0609020204030204" pitchFamily="49" charset="0"/>
              </a:rPr>
              <a:t>stop_callback_for_t</a:t>
            </a:r>
            <a:r>
              <a:rPr lang="en-US" sz="2400" b="1" kern="0" dirty="0">
                <a:solidFill>
                  <a:schemeClr val="tx1"/>
                </a:solidFill>
                <a:latin typeface="Consolas" panose="020B0609020204030204" pitchFamily="49" charset="0"/>
              </a:rPr>
              <a:t>&lt;Rec, </a:t>
            </a:r>
            <a:r>
              <a:rPr lang="en-US" sz="2400" b="1" kern="0" dirty="0" err="1">
                <a:solidFill>
                  <a:schemeClr val="tx1"/>
                </a:solidFill>
                <a:latin typeface="Consolas" panose="020B0609020204030204" pitchFamily="49" charset="0"/>
              </a:rPr>
              <a:t>cancel_keyclick</a:t>
            </a:r>
            <a:r>
              <a:rPr lang="en-US" sz="2400" b="1" kern="0" dirty="0">
                <a:solidFill>
                  <a:schemeClr val="tx1"/>
                </a:solidFill>
                <a:latin typeface="Consolas" panose="020B0609020204030204" pitchFamily="49" charset="0"/>
              </a:rPr>
              <a:t>&gt;&gt; </a:t>
            </a:r>
            <a:r>
              <a:rPr lang="en-US" sz="2400" b="1" kern="0" dirty="0" err="1">
                <a:solidFill>
                  <a:schemeClr val="tx1"/>
                </a:solidFill>
                <a:latin typeface="Consolas" panose="020B0609020204030204" pitchFamily="49" charset="0"/>
              </a:rPr>
              <a:t>on_stop</a:t>
            </a:r>
            <a:r>
              <a:rPr lang="en-US" sz="2400" b="1" kern="0" dirty="0">
                <a:solidFill>
                  <a:schemeClr val="tx1"/>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void</a:t>
            </a:r>
            <a:r>
              <a:rPr lang="en-US" sz="2400" b="1" kern="0" dirty="0">
                <a:solidFill>
                  <a:srgbClr val="D4D4D4"/>
                </a:solidFill>
                <a:latin typeface="Consolas" panose="020B0609020204030204" pitchFamily="49" charset="0"/>
              </a:rPr>
              <a:t> </a:t>
            </a:r>
            <a:r>
              <a:rPr lang="en-US" sz="2400" b="1" kern="0" dirty="0">
                <a:solidFill>
                  <a:schemeClr val="tx1"/>
                </a:solidFill>
                <a:latin typeface="Consolas" panose="020B0609020204030204" pitchFamily="49" charset="0"/>
              </a:rPr>
              <a:t>cancel()</a:t>
            </a: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override</a:t>
            </a:r>
            <a:r>
              <a:rPr lang="en-US" sz="2400" b="1"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final</a:t>
            </a:r>
            <a:r>
              <a:rPr lang="en-US" sz="2400" b="1" kern="0" dirty="0">
                <a:solidFill>
                  <a:srgbClr val="D4D4D4"/>
                </a:solidFill>
                <a:latin typeface="Consolas" panose="020B0609020204030204" pitchFamily="49" charset="0"/>
              </a:rPr>
              <a:t> </a:t>
            </a:r>
            <a:r>
              <a:rPr lang="en-US" sz="2400" b="1" kern="0" dirty="0">
                <a:solidFill>
                  <a:schemeClr val="tx1"/>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b="1" kern="0" dirty="0">
                <a:solidFill>
                  <a:schemeClr val="tx1"/>
                </a:solidFill>
                <a:latin typeface="Consolas" panose="020B0609020204030204" pitchFamily="49" charset="0"/>
              </a:rPr>
              <a:t>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set_done</a:t>
            </a:r>
            <a:r>
              <a:rPr lang="en-US" sz="2400" b="1" kern="0" dirty="0">
                <a:solidFill>
                  <a:schemeClr val="tx1"/>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b="1" kern="0" dirty="0">
                <a:solidFill>
                  <a:schemeClr val="tx1"/>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b="1" kern="0" dirty="0" err="1">
                <a:solidFill>
                  <a:schemeClr val="tx1"/>
                </a:solidFill>
                <a:latin typeface="Consolas" panose="020B0609020204030204" pitchFamily="49" charset="0"/>
              </a:rPr>
              <a:t>on_stop_.emplace</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get_stop_token</a:t>
            </a:r>
            <a:r>
              <a:rPr lang="en-US" sz="2400" b="1" kern="0" dirty="0">
                <a:solidFill>
                  <a:schemeClr val="tx1"/>
                </a:solidFill>
                <a:latin typeface="Consolas" panose="020B0609020204030204" pitchFamily="49" charset="0"/>
              </a:rPr>
              <a:t>(rec_), </a:t>
            </a:r>
            <a:r>
              <a:rPr lang="en-US" sz="2400" b="1" kern="0" dirty="0" err="1">
                <a:solidFill>
                  <a:schemeClr val="tx1"/>
                </a:solidFill>
                <a:latin typeface="Consolas" panose="020B0609020204030204" pitchFamily="49" charset="0"/>
              </a:rPr>
              <a:t>cancel_keyclick</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    </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6" name="TextBox 5">
            <a:extLst>
              <a:ext uri="{FF2B5EF4-FFF2-40B4-BE49-F238E27FC236}">
                <a16:creationId xmlns:a16="http://schemas.microsoft.com/office/drawing/2014/main" id="{70FB33D1-CA0B-40CF-85CD-EE05404E6EAE}"/>
              </a:ext>
            </a:extLst>
          </p:cNvPr>
          <p:cNvSpPr txBox="1"/>
          <p:nvPr/>
        </p:nvSpPr>
        <p:spPr bwMode="auto">
          <a:xfrm>
            <a:off x="11050292" y="4740546"/>
            <a:ext cx="5928099" cy="1384995"/>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a:latin typeface="DINPro-Regular"/>
              </a:rPr>
              <a:t>Register a stop callback with the receiver’s associated stop token that will cancel the outstanding completion.</a:t>
            </a:r>
          </a:p>
        </p:txBody>
      </p:sp>
      <p:sp>
        <p:nvSpPr>
          <p:cNvPr id="3" name="Callout: Line with Accent Bar 2">
            <a:extLst>
              <a:ext uri="{FF2B5EF4-FFF2-40B4-BE49-F238E27FC236}">
                <a16:creationId xmlns:a16="http://schemas.microsoft.com/office/drawing/2014/main" id="{07DE0F1F-9374-4EDD-8EEC-B5A518FB42B3}"/>
              </a:ext>
            </a:extLst>
          </p:cNvPr>
          <p:cNvSpPr/>
          <p:nvPr/>
        </p:nvSpPr>
        <p:spPr>
          <a:xfrm>
            <a:off x="10042902" y="6504109"/>
            <a:ext cx="4448013" cy="1200329"/>
          </a:xfrm>
          <a:prstGeom prst="accentCallout1">
            <a:avLst>
              <a:gd name="adj1" fmla="val 70397"/>
              <a:gd name="adj2" fmla="val 2120"/>
              <a:gd name="adj3" fmla="val 126703"/>
              <a:gd name="adj4" fmla="val -10110"/>
            </a:avLst>
          </a:prstGeom>
          <a:noFill/>
          <a:ln>
            <a:solidFill>
              <a:schemeClr val="tx2"/>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400" dirty="0">
                <a:latin typeface="DINPro-Regular" panose="02000503030000020004"/>
              </a:rPr>
              <a:t>This stop token receives stop requests from the stop source in the </a:t>
            </a:r>
            <a:r>
              <a:rPr lang="en-US" sz="2200" dirty="0" err="1">
                <a:latin typeface="Consolas" panose="020B0609020204030204" pitchFamily="49" charset="0"/>
              </a:rPr>
              <a:t>stop_when</a:t>
            </a:r>
            <a:r>
              <a:rPr lang="en-US" sz="2200" dirty="0">
                <a:latin typeface="Consolas" panose="020B0609020204030204" pitchFamily="49" charset="0"/>
              </a:rPr>
              <a:t>()</a:t>
            </a:r>
            <a:r>
              <a:rPr lang="en-US" sz="2400" dirty="0"/>
              <a:t> </a:t>
            </a:r>
            <a:r>
              <a:rPr lang="en-US" sz="2400" dirty="0">
                <a:latin typeface="DINPro-Regular" panose="02000503030000020004"/>
              </a:rPr>
              <a:t>algorithm.</a:t>
            </a:r>
          </a:p>
        </p:txBody>
      </p:sp>
      <p:cxnSp>
        <p:nvCxnSpPr>
          <p:cNvPr id="13" name="Straight Connector 12">
            <a:extLst>
              <a:ext uri="{FF2B5EF4-FFF2-40B4-BE49-F238E27FC236}">
                <a16:creationId xmlns:a16="http://schemas.microsoft.com/office/drawing/2014/main" id="{D4DF5FA8-CA2D-4057-AB27-F169A984C788}"/>
              </a:ext>
            </a:extLst>
          </p:cNvPr>
          <p:cNvCxnSpPr/>
          <p:nvPr/>
        </p:nvCxnSpPr>
        <p:spPr>
          <a:xfrm>
            <a:off x="1983782" y="3301138"/>
            <a:ext cx="0" cy="309966"/>
          </a:xfrm>
          <a:prstGeom prst="line">
            <a:avLst/>
          </a:prstGeom>
          <a:ln w="1047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92F643-0A68-4BF6-A3EF-9E1A7D2D1015}"/>
              </a:ext>
            </a:extLst>
          </p:cNvPr>
          <p:cNvCxnSpPr>
            <a:cxnSpLocks/>
          </p:cNvCxnSpPr>
          <p:nvPr/>
        </p:nvCxnSpPr>
        <p:spPr>
          <a:xfrm>
            <a:off x="1983782" y="6369803"/>
            <a:ext cx="0" cy="929899"/>
          </a:xfrm>
          <a:prstGeom prst="line">
            <a:avLst/>
          </a:prstGeom>
          <a:ln w="1047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AD55C56-5228-4C90-A0AD-275F8AC3C344}"/>
              </a:ext>
            </a:extLst>
          </p:cNvPr>
          <p:cNvCxnSpPr>
            <a:cxnSpLocks/>
          </p:cNvCxnSpPr>
          <p:nvPr/>
        </p:nvCxnSpPr>
        <p:spPr>
          <a:xfrm>
            <a:off x="1983782" y="8043620"/>
            <a:ext cx="0" cy="325465"/>
          </a:xfrm>
          <a:prstGeom prst="line">
            <a:avLst/>
          </a:prstGeom>
          <a:ln w="1047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447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until interrupt sender completes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116</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2195246" y="2145977"/>
            <a:ext cx="11846218" cy="6370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5" name="Content Placeholder 2">
            <a:extLst>
              <a:ext uri="{FF2B5EF4-FFF2-40B4-BE49-F238E27FC236}">
                <a16:creationId xmlns:a16="http://schemas.microsoft.com/office/drawing/2014/main" id="{619A21C7-8C51-471B-9BC4-0F5F3EE9554C}"/>
              </a:ext>
            </a:extLst>
          </p:cNvPr>
          <p:cNvSpPr txBox="1">
            <a:spLocks/>
          </p:cNvSpPr>
          <p:nvPr/>
        </p:nvSpPr>
        <p:spPr bwMode="auto">
          <a:xfrm>
            <a:off x="2195245" y="2145977"/>
            <a:ext cx="13504537" cy="784830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template &lt;</a:t>
            </a:r>
            <a:r>
              <a:rPr lang="en-US" sz="2400" kern="0" dirty="0" err="1">
                <a:solidFill>
                  <a:schemeClr val="bg1">
                    <a:lumMod val="75000"/>
                  </a:schemeClr>
                </a:solidFill>
                <a:latin typeface="Consolas" panose="020B0609020204030204" pitchFamily="49" charset="0"/>
              </a:rPr>
              <a:t>unifex</a:t>
            </a:r>
            <a:r>
              <a:rPr lang="en-US" sz="2400" kern="0" dirty="0">
                <a:solidFill>
                  <a:schemeClr val="bg1">
                    <a:lumMod val="75000"/>
                  </a:schemeClr>
                </a:solidFill>
                <a:latin typeface="Consolas" panose="020B0609020204030204" pitchFamily="49" charset="0"/>
              </a:rPr>
              <a:t>::</a:t>
            </a:r>
            <a:r>
              <a:rPr lang="en-US" sz="2400" kern="0" dirty="0" err="1">
                <a:solidFill>
                  <a:schemeClr val="bg1">
                    <a:lumMod val="75000"/>
                  </a:schemeClr>
                </a:solidFill>
                <a:latin typeface="Consolas" panose="020B0609020204030204" pitchFamily="49" charset="0"/>
              </a:rPr>
              <a:t>receiver_of</a:t>
            </a:r>
            <a:r>
              <a:rPr lang="en-US" sz="2400" kern="0" dirty="0">
                <a:solidFill>
                  <a:schemeClr val="bg1">
                    <a:lumMod val="75000"/>
                  </a:schemeClr>
                </a:solidFill>
                <a:latin typeface="Consolas" panose="020B0609020204030204" pitchFamily="49" charset="0"/>
              </a:rPr>
              <a:t>&lt;char&gt; Rec&gt;</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struct </a:t>
            </a:r>
            <a:r>
              <a:rPr lang="en-US" sz="2400" kern="0" dirty="0" err="1">
                <a:solidFill>
                  <a:schemeClr val="bg1">
                    <a:lumMod val="75000"/>
                  </a:schemeClr>
                </a:solidFill>
                <a:latin typeface="Consolas" panose="020B0609020204030204" pitchFamily="49" charset="0"/>
              </a:rPr>
              <a:t>keyclick_operation</a:t>
            </a:r>
            <a:r>
              <a:rPr lang="en-US" sz="2400" kern="0" dirty="0">
                <a:solidFill>
                  <a:schemeClr val="bg1">
                    <a:lumMod val="75000"/>
                  </a:schemeClr>
                </a:solidFill>
                <a:latin typeface="Consolas" panose="020B0609020204030204" pitchFamily="49" charset="0"/>
              </a:rPr>
              <a:t> : </a:t>
            </a:r>
            <a:r>
              <a:rPr lang="en-US" sz="2400" kern="0" dirty="0" err="1">
                <a:solidFill>
                  <a:schemeClr val="bg1">
                    <a:lumMod val="75000"/>
                  </a:schemeClr>
                </a:solidFill>
                <a:latin typeface="Consolas" panose="020B0609020204030204" pitchFamily="49" charset="0"/>
              </a:rPr>
              <a:t>pending_completion</a:t>
            </a: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Rec </a:t>
            </a:r>
            <a:r>
              <a:rPr lang="en-US" sz="2400" kern="0" dirty="0" err="1">
                <a:solidFill>
                  <a:schemeClr val="bg1">
                    <a:lumMod val="75000"/>
                  </a:schemeClr>
                </a:solidFill>
                <a:latin typeface="Consolas" panose="020B0609020204030204" pitchFamily="49" charset="0"/>
              </a:rPr>
              <a:t>rec</a:t>
            </a:r>
            <a:r>
              <a:rPr lang="en-US" sz="2400" kern="0" dirty="0">
                <a:solidFill>
                  <a:schemeClr val="bg1">
                    <a:lumMod val="75000"/>
                  </a:schemeClr>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r>
              <a:rPr lang="en-US" sz="2400" b="1" kern="0" dirty="0">
                <a:solidFill>
                  <a:schemeClr val="bg1">
                    <a:lumMod val="75000"/>
                  </a:schemeClr>
                </a:solidFill>
                <a:latin typeface="Consolas" panose="020B0609020204030204" pitchFamily="49" charset="0"/>
              </a:rPr>
              <a:t>std::optional&lt;</a:t>
            </a:r>
            <a:r>
              <a:rPr lang="en-US" sz="2400" b="1" kern="0" dirty="0" err="1">
                <a:solidFill>
                  <a:schemeClr val="bg1">
                    <a:lumMod val="75000"/>
                  </a:schemeClr>
                </a:solidFill>
                <a:latin typeface="Consolas" panose="020B0609020204030204" pitchFamily="49" charset="0"/>
              </a:rPr>
              <a:t>stop_callback_for_t</a:t>
            </a:r>
            <a:r>
              <a:rPr lang="en-US" sz="2400" b="1" kern="0" dirty="0">
                <a:solidFill>
                  <a:schemeClr val="bg1">
                    <a:lumMod val="75000"/>
                  </a:schemeClr>
                </a:solidFill>
                <a:latin typeface="Consolas" panose="020B0609020204030204" pitchFamily="49" charset="0"/>
              </a:rPr>
              <a:t>&lt;Rec, </a:t>
            </a:r>
            <a:r>
              <a:rPr lang="en-US" sz="2400" b="1" kern="0" dirty="0" err="1">
                <a:solidFill>
                  <a:schemeClr val="bg1">
                    <a:lumMod val="75000"/>
                  </a:schemeClr>
                </a:solidFill>
                <a:latin typeface="Consolas" panose="020B0609020204030204" pitchFamily="49" charset="0"/>
              </a:rPr>
              <a:t>cancel_keyclick</a:t>
            </a:r>
            <a:r>
              <a:rPr lang="en-US" sz="2400" b="1" kern="0" dirty="0">
                <a:solidFill>
                  <a:schemeClr val="bg1">
                    <a:lumMod val="75000"/>
                  </a:schemeClr>
                </a:solidFill>
                <a:latin typeface="Consolas" panose="020B0609020204030204" pitchFamily="49" charset="0"/>
              </a:rPr>
              <a:t>&gt;&gt; </a:t>
            </a:r>
            <a:r>
              <a:rPr lang="en-US" sz="2400" b="1" kern="0" dirty="0" err="1">
                <a:solidFill>
                  <a:schemeClr val="bg1">
                    <a:lumMod val="75000"/>
                  </a:schemeClr>
                </a:solidFill>
                <a:latin typeface="Consolas" panose="020B0609020204030204" pitchFamily="49" charset="0"/>
              </a:rPr>
              <a:t>on_stop</a:t>
            </a:r>
            <a:r>
              <a:rPr lang="en-US" sz="2400" b="1" kern="0" dirty="0">
                <a:solidFill>
                  <a:schemeClr val="bg1">
                    <a:lumMod val="75000"/>
                  </a:schemeClr>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chemeClr val="bg1">
                  <a:lumMod val="75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explicit </a:t>
            </a:r>
            <a:r>
              <a:rPr lang="en-US" sz="2400" kern="0" dirty="0" err="1">
                <a:solidFill>
                  <a:schemeClr val="bg1">
                    <a:lumMod val="75000"/>
                  </a:schemeClr>
                </a:solidFill>
                <a:latin typeface="Consolas" panose="020B0609020204030204" pitchFamily="49" charset="0"/>
              </a:rPr>
              <a:t>keyclick_operation</a:t>
            </a:r>
            <a:r>
              <a:rPr lang="en-US" sz="2400" kern="0" dirty="0">
                <a:solidFill>
                  <a:schemeClr val="bg1">
                    <a:lumMod val="75000"/>
                  </a:schemeClr>
                </a:solidFill>
                <a:latin typeface="Consolas" panose="020B0609020204030204" pitchFamily="49" charset="0"/>
              </a:rPr>
              <a:t>(Rec rec) : rec_(std::move(rec)) {}</a:t>
            </a:r>
          </a:p>
          <a:p>
            <a:pPr marL="0" lvl="0" indent="0" defTabSz="914400">
              <a:lnSpc>
                <a:spcPct val="100000"/>
              </a:lnSpc>
              <a:spcBef>
                <a:spcPts val="0"/>
              </a:spcBef>
              <a:spcAft>
                <a:spcPts val="0"/>
              </a:spcAft>
              <a:buClr>
                <a:srgbClr val="000000"/>
              </a:buClr>
              <a:buNone/>
            </a:pPr>
            <a:endParaRPr lang="en-US" sz="2400" kern="0" dirty="0">
              <a:solidFill>
                <a:schemeClr val="bg1">
                  <a:lumMod val="75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void complete(char </a:t>
            </a:r>
            <a:r>
              <a:rPr lang="en-US" sz="2400" kern="0" dirty="0" err="1">
                <a:solidFill>
                  <a:schemeClr val="bg1">
                    <a:lumMod val="75000"/>
                  </a:schemeClr>
                </a:solidFill>
                <a:latin typeface="Consolas" panose="020B0609020204030204" pitchFamily="49" charset="0"/>
              </a:rPr>
              <a:t>ch</a:t>
            </a:r>
            <a:r>
              <a:rPr lang="en-US" sz="2400" kern="0" dirty="0">
                <a:solidFill>
                  <a:schemeClr val="bg1">
                    <a:lumMod val="75000"/>
                  </a:schemeClr>
                </a:solidFill>
                <a:latin typeface="Consolas" panose="020B0609020204030204" pitchFamily="49" charset="0"/>
              </a:rPr>
              <a:t>) override final {</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r>
              <a:rPr lang="en-US" sz="2400" kern="0" dirty="0" err="1">
                <a:solidFill>
                  <a:schemeClr val="bg1">
                    <a:lumMod val="75000"/>
                  </a:schemeClr>
                </a:solidFill>
                <a:latin typeface="Consolas" panose="020B0609020204030204" pitchFamily="49" charset="0"/>
              </a:rPr>
              <a:t>unifex</a:t>
            </a:r>
            <a:r>
              <a:rPr lang="en-US" sz="2400" kern="0" dirty="0">
                <a:solidFill>
                  <a:schemeClr val="bg1">
                    <a:lumMod val="75000"/>
                  </a:schemeClr>
                </a:solidFill>
                <a:latin typeface="Consolas" panose="020B0609020204030204" pitchFamily="49" charset="0"/>
              </a:rPr>
              <a:t>::</a:t>
            </a:r>
            <a:r>
              <a:rPr lang="en-US" sz="2400" kern="0" dirty="0" err="1">
                <a:solidFill>
                  <a:schemeClr val="bg1">
                    <a:lumMod val="75000"/>
                  </a:schemeClr>
                </a:solidFill>
                <a:latin typeface="Consolas" panose="020B0609020204030204" pitchFamily="49" charset="0"/>
              </a:rPr>
              <a:t>set_value</a:t>
            </a:r>
            <a:r>
              <a:rPr lang="en-US" sz="2400" kern="0" dirty="0">
                <a:solidFill>
                  <a:schemeClr val="bg1">
                    <a:lumMod val="75000"/>
                  </a:schemeClr>
                </a:solidFill>
                <a:latin typeface="Consolas" panose="020B0609020204030204" pitchFamily="49" charset="0"/>
              </a:rPr>
              <a:t>(std::move(rec_), </a:t>
            </a:r>
            <a:r>
              <a:rPr lang="en-US" sz="2400" kern="0" dirty="0" err="1">
                <a:solidFill>
                  <a:schemeClr val="bg1">
                    <a:lumMod val="75000"/>
                  </a:schemeClr>
                </a:solidFill>
                <a:latin typeface="Consolas" panose="020B0609020204030204" pitchFamily="49" charset="0"/>
              </a:rPr>
              <a:t>ch</a:t>
            </a:r>
            <a:r>
              <a:rPr lang="en-US" sz="2400" kern="0" dirty="0">
                <a:solidFill>
                  <a:schemeClr val="bg1">
                    <a:lumMod val="75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chemeClr val="bg1">
                  <a:lumMod val="75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void cancel() override final {</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r>
              <a:rPr lang="en-US" sz="2400" kern="0" dirty="0" err="1">
                <a:solidFill>
                  <a:schemeClr val="bg1">
                    <a:lumMod val="75000"/>
                  </a:schemeClr>
                </a:solidFill>
                <a:latin typeface="Consolas" panose="020B0609020204030204" pitchFamily="49" charset="0"/>
              </a:rPr>
              <a:t>unifex</a:t>
            </a:r>
            <a:r>
              <a:rPr lang="en-US" sz="2400" kern="0" dirty="0">
                <a:solidFill>
                  <a:schemeClr val="bg1">
                    <a:lumMod val="75000"/>
                  </a:schemeClr>
                </a:solidFill>
                <a:latin typeface="Consolas" panose="020B0609020204030204" pitchFamily="49" charset="0"/>
              </a:rPr>
              <a:t>::</a:t>
            </a:r>
            <a:r>
              <a:rPr lang="en-US" sz="2400" kern="0" dirty="0" err="1">
                <a:solidFill>
                  <a:schemeClr val="bg1">
                    <a:lumMod val="75000"/>
                  </a:schemeClr>
                </a:solidFill>
                <a:latin typeface="Consolas" panose="020B0609020204030204" pitchFamily="49" charset="0"/>
              </a:rPr>
              <a:t>set_done</a:t>
            </a:r>
            <a:r>
              <a:rPr lang="en-US" sz="2400" kern="0" dirty="0">
                <a:solidFill>
                  <a:schemeClr val="bg1">
                    <a:lumMod val="75000"/>
                  </a:schemeClr>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chemeClr val="bg1">
                  <a:lumMod val="75000"/>
                </a:scheme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void start() </a:t>
            </a:r>
            <a:r>
              <a:rPr lang="en-US" sz="2400" kern="0" dirty="0" err="1">
                <a:solidFill>
                  <a:schemeClr val="bg1">
                    <a:lumMod val="75000"/>
                  </a:schemeClr>
                </a:solidFill>
                <a:latin typeface="Consolas" panose="020B0609020204030204" pitchFamily="49" charset="0"/>
              </a:rPr>
              <a:t>noexcept</a:t>
            </a: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b="1" kern="0" dirty="0" err="1">
                <a:solidFill>
                  <a:schemeClr val="tx1"/>
                </a:solidFill>
                <a:latin typeface="Consolas" panose="020B0609020204030204" pitchFamily="49" charset="0"/>
              </a:rPr>
              <a:t>on_stop_.emplace</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get_stop_token</a:t>
            </a:r>
            <a:r>
              <a:rPr lang="en-US" sz="2400" b="1" kern="0" dirty="0">
                <a:solidFill>
                  <a:schemeClr val="tx1"/>
                </a:solidFill>
                <a:latin typeface="Consolas" panose="020B0609020204030204" pitchFamily="49" charset="0"/>
              </a:rPr>
              <a:t>(rec_), </a:t>
            </a:r>
            <a:r>
              <a:rPr lang="en-US" sz="2400" b="1" kern="0" dirty="0" err="1">
                <a:solidFill>
                  <a:schemeClr val="tx1"/>
                </a:solidFill>
                <a:latin typeface="Consolas" panose="020B0609020204030204" pitchFamily="49" charset="0"/>
              </a:rPr>
              <a:t>cancel_keyclick</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    </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b="1" kern="0" dirty="0">
                <a:solidFill>
                  <a:srgbClr val="569CD6"/>
                </a:solidFill>
                <a:latin typeface="Consolas" panose="020B0609020204030204" pitchFamily="49" charset="0"/>
              </a:rPr>
              <a:t>auto</a:t>
            </a:r>
            <a:r>
              <a:rPr lang="en-US" sz="2400" b="1" kern="0" dirty="0">
                <a:solidFill>
                  <a:schemeClr val="tx1"/>
                </a:solidFill>
                <a:latin typeface="Consolas" panose="020B0609020204030204" pitchFamily="49" charset="0"/>
              </a:rPr>
              <a:t>* previous = </a:t>
            </a:r>
            <a:r>
              <a:rPr lang="en-US" sz="2400" b="1" kern="0" dirty="0" err="1">
                <a:solidFill>
                  <a:schemeClr val="tx1"/>
                </a:solidFill>
                <a:latin typeface="Consolas" panose="020B0609020204030204" pitchFamily="49" charset="0"/>
              </a:rPr>
              <a:t>pending_completion_.exchange</a:t>
            </a:r>
            <a:r>
              <a:rPr lang="en-US" sz="2400" b="1" kern="0" dirty="0">
                <a:solidFill>
                  <a:schemeClr val="tx1"/>
                </a:solidFill>
                <a:latin typeface="Consolas" panose="020B0609020204030204" pitchFamily="49" charset="0"/>
              </a:rPr>
              <a:t>(</a:t>
            </a:r>
            <a:r>
              <a:rPr lang="en-US" sz="2400" b="1" kern="0" dirty="0">
                <a:solidFill>
                  <a:srgbClr val="569CD6"/>
                </a:solidFill>
                <a:latin typeface="Consolas" panose="020B0609020204030204" pitchFamily="49" charset="0"/>
              </a:rPr>
              <a:t>this</a:t>
            </a:r>
            <a:r>
              <a:rPr lang="en-US" sz="2400" b="1" kern="0" dirty="0">
                <a:solidFill>
                  <a:schemeClr val="tx1"/>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assert(previous == </a:t>
            </a:r>
            <a:r>
              <a:rPr lang="en-US" sz="2400" kern="0" dirty="0" err="1">
                <a:solidFill>
                  <a:schemeClr val="bg1">
                    <a:lumMod val="75000"/>
                  </a:schemeClr>
                </a:solidFill>
                <a:latin typeface="Consolas" panose="020B0609020204030204" pitchFamily="49" charset="0"/>
              </a:rPr>
              <a:t>nullptr</a:t>
            </a:r>
            <a:r>
              <a:rPr lang="en-US" sz="2400" kern="0" dirty="0">
                <a:solidFill>
                  <a:schemeClr val="bg1">
                    <a:lumMod val="75000"/>
                  </a:scheme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chemeClr val="bg1">
                    <a:lumMod val="75000"/>
                  </a:schemeClr>
                </a:solidFill>
                <a:latin typeface="Consolas" panose="020B0609020204030204" pitchFamily="49" charset="0"/>
              </a:rPr>
              <a:t>};</a:t>
            </a:r>
          </a:p>
        </p:txBody>
      </p:sp>
      <p:sp>
        <p:nvSpPr>
          <p:cNvPr id="8" name="Rectangle 7">
            <a:extLst>
              <a:ext uri="{FF2B5EF4-FFF2-40B4-BE49-F238E27FC236}">
                <a16:creationId xmlns:a16="http://schemas.microsoft.com/office/drawing/2014/main" id="{8656FEC9-3EA9-464A-91BE-1DD936C326BC}"/>
              </a:ext>
            </a:extLst>
          </p:cNvPr>
          <p:cNvSpPr/>
          <p:nvPr/>
        </p:nvSpPr>
        <p:spPr>
          <a:xfrm>
            <a:off x="2195243" y="7905699"/>
            <a:ext cx="12574641" cy="984884"/>
          </a:xfrm>
          <a:prstGeom prst="rect">
            <a:avLst/>
          </a:prstGeom>
          <a:noFill/>
          <a:ln w="635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ED4345A-F878-484E-A950-A8B565C44289}"/>
              </a:ext>
            </a:extLst>
          </p:cNvPr>
          <p:cNvSpPr txBox="1"/>
          <p:nvPr/>
        </p:nvSpPr>
        <p:spPr bwMode="auto">
          <a:xfrm>
            <a:off x="9934415" y="6593678"/>
            <a:ext cx="5284922" cy="923330"/>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5400" i="1" kern="0" dirty="0">
                <a:solidFill>
                  <a:schemeClr val="tx2"/>
                </a:solidFill>
                <a:latin typeface="Matura MT Script Capitals" panose="03020802060602070202" pitchFamily="66" charset="0"/>
              </a:rPr>
              <a:t>Here be dragons.</a:t>
            </a:r>
          </a:p>
        </p:txBody>
      </p:sp>
    </p:spTree>
    <p:extLst>
      <p:ext uri="{BB962C8B-B14F-4D97-AF65-F5344CB8AC3E}">
        <p14:creationId xmlns:p14="http://schemas.microsoft.com/office/powerpoint/2010/main" val="808183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E6CFAE-E7F6-4473-8389-24FD538BCCAB}"/>
              </a:ext>
            </a:extLst>
          </p:cNvPr>
          <p:cNvSpPr/>
          <p:nvPr/>
        </p:nvSpPr>
        <p:spPr>
          <a:xfrm>
            <a:off x="0" y="0"/>
            <a:ext cx="18288000" cy="24487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 and now this works</a:t>
            </a:r>
          </a:p>
        </p:txBody>
      </p:sp>
      <p:sp>
        <p:nvSpPr>
          <p:cNvPr id="12" name="Slide Number Placeholder 4">
            <a:extLst>
              <a:ext uri="{FF2B5EF4-FFF2-40B4-BE49-F238E27FC236}">
                <a16:creationId xmlns:a16="http://schemas.microsoft.com/office/drawing/2014/main" id="{9D0CC746-7AF7-452A-AF72-DA6304134663}"/>
              </a:ext>
            </a:extLst>
          </p:cNvPr>
          <p:cNvSpPr>
            <a:spLocks noGrp="1"/>
          </p:cNvSpPr>
          <p:nvPr>
            <p:ph type="sldNum" sz="quarter" idx="12"/>
          </p:nvPr>
        </p:nvSpPr>
        <p:spPr>
          <a:xfrm>
            <a:off x="1433649" y="9491977"/>
            <a:ext cx="4114800" cy="547688"/>
          </a:xfrm>
        </p:spPr>
        <p:txBody>
          <a:bodyPr/>
          <a:lstStyle/>
          <a:p>
            <a:fld id="{3F0CE7EA-D096-4FD3-87FA-FBB0B79F5140}" type="slidenum">
              <a:rPr lang="en-US" smtClean="0"/>
              <a:t>117</a:t>
            </a:fld>
            <a:endParaRPr lang="en-US" dirty="0"/>
          </a:p>
        </p:txBody>
      </p:sp>
      <p:sp>
        <p:nvSpPr>
          <p:cNvPr id="7" name="Content Placeholder 2">
            <a:extLst>
              <a:ext uri="{FF2B5EF4-FFF2-40B4-BE49-F238E27FC236}">
                <a16:creationId xmlns:a16="http://schemas.microsoft.com/office/drawing/2014/main" id="{81D05D83-94ED-4F1F-B05F-E7652AA75BD9}"/>
              </a:ext>
            </a:extLst>
          </p:cNvPr>
          <p:cNvSpPr txBox="1">
            <a:spLocks/>
          </p:cNvSpPr>
          <p:nvPr/>
        </p:nvSpPr>
        <p:spPr bwMode="auto">
          <a:xfrm>
            <a:off x="3140642" y="3317413"/>
            <a:ext cx="8049134" cy="19389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A5FDC314-BA2C-4ED1-B2E8-86F38B4C7BB7}"/>
              </a:ext>
            </a:extLst>
          </p:cNvPr>
          <p:cNvSpPr txBox="1">
            <a:spLocks/>
          </p:cNvSpPr>
          <p:nvPr/>
        </p:nvSpPr>
        <p:spPr bwMode="auto">
          <a:xfrm>
            <a:off x="3140642" y="3317413"/>
            <a:ext cx="8049134" cy="304698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ctrl_c_handler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ctrl_c</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stop_when</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ctrl_c.event</a:t>
            </a:r>
            <a:r>
              <a:rPr lang="en-US" sz="2400" b="1" kern="0" dirty="0">
                <a:solidFill>
                  <a:schemeClr val="tx1"/>
                </a:solidFill>
                <a:latin typeface="Consolas" panose="020B0609020204030204" pitchFamily="49" charset="0"/>
              </a:rPr>
              <a:t>())</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653BF510-2C6D-4BD2-B1DA-6FD4C90C55AE}"/>
              </a:ext>
            </a:extLst>
          </p:cNvPr>
          <p:cNvSpPr txBox="1"/>
          <p:nvPr/>
        </p:nvSpPr>
        <p:spPr bwMode="auto">
          <a:xfrm>
            <a:off x="7894967" y="6756028"/>
            <a:ext cx="7082725" cy="1384995"/>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sz="2800" kern="0" dirty="0" err="1">
                <a:latin typeface="Consolas" panose="020B0609020204030204" pitchFamily="49" charset="0"/>
              </a:rPr>
              <a:t>stop_when</a:t>
            </a:r>
            <a:r>
              <a:rPr lang="en-US" sz="2800" kern="0" dirty="0">
                <a:latin typeface="Consolas" panose="020B0609020204030204" pitchFamily="49" charset="0"/>
              </a:rPr>
              <a:t>()</a:t>
            </a:r>
            <a:r>
              <a:rPr lang="en-US" sz="2800" kern="0" dirty="0">
                <a:latin typeface="DINPro-Regular"/>
              </a:rPr>
              <a:t> sends a stop request to its child operation (</a:t>
            </a:r>
            <a:r>
              <a:rPr lang="en-US" sz="2400" kern="0" dirty="0" err="1">
                <a:latin typeface="Consolas" panose="020B0609020204030204" pitchFamily="49" charset="0"/>
              </a:rPr>
              <a:t>echo_keyclicks</a:t>
            </a:r>
            <a:r>
              <a:rPr lang="en-US" sz="2400" kern="0" dirty="0">
                <a:latin typeface="Consolas" panose="020B0609020204030204" pitchFamily="49" charset="0"/>
              </a:rPr>
              <a:t>()</a:t>
            </a:r>
            <a:r>
              <a:rPr lang="en-US" sz="2800" kern="0" dirty="0">
                <a:latin typeface="DINPro-Regular"/>
              </a:rPr>
              <a:t>) when its trigger (</a:t>
            </a:r>
            <a:r>
              <a:rPr lang="en-US" sz="2400" kern="0" dirty="0" err="1">
                <a:latin typeface="Consolas" panose="020B0609020204030204" pitchFamily="49" charset="0"/>
              </a:rPr>
              <a:t>ctrl_c.event</a:t>
            </a:r>
            <a:r>
              <a:rPr lang="en-US" sz="2400" kern="0" dirty="0">
                <a:latin typeface="Consolas" panose="020B0609020204030204" pitchFamily="49" charset="0"/>
              </a:rPr>
              <a:t>()</a:t>
            </a:r>
            <a:r>
              <a:rPr lang="en-US" sz="2800" kern="0" dirty="0">
                <a:latin typeface="DINPro-Regular"/>
              </a:rPr>
              <a:t>) completes…</a:t>
            </a:r>
          </a:p>
        </p:txBody>
      </p:sp>
      <p:sp>
        <p:nvSpPr>
          <p:cNvPr id="9" name="TextBox 8">
            <a:extLst>
              <a:ext uri="{FF2B5EF4-FFF2-40B4-BE49-F238E27FC236}">
                <a16:creationId xmlns:a16="http://schemas.microsoft.com/office/drawing/2014/main" id="{2B14D10E-C93D-44FD-A1E5-311DBAB0C38C}"/>
              </a:ext>
            </a:extLst>
          </p:cNvPr>
          <p:cNvSpPr txBox="1"/>
          <p:nvPr/>
        </p:nvSpPr>
        <p:spPr bwMode="auto">
          <a:xfrm>
            <a:off x="7873149" y="9286612"/>
            <a:ext cx="2727702"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kern="0" dirty="0">
                <a:solidFill>
                  <a:schemeClr val="bg1"/>
                </a:solidFill>
                <a:latin typeface="Consolas" panose="020B0609020204030204" pitchFamily="49" charset="0"/>
              </a:rPr>
              <a:t>(demo 4)</a:t>
            </a:r>
          </a:p>
        </p:txBody>
      </p:sp>
    </p:spTree>
    <p:extLst>
      <p:ext uri="{BB962C8B-B14F-4D97-AF65-F5344CB8AC3E}">
        <p14:creationId xmlns:p14="http://schemas.microsoft.com/office/powerpoint/2010/main" val="1889382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2712202" y="3975491"/>
            <a:ext cx="12445139" cy="2336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All that remains is a boat-load of nasty platform-specific hackery</a:t>
            </a:r>
          </a:p>
          <a:p>
            <a:pPr algn="ctr">
              <a:lnSpc>
                <a:spcPct val="90000"/>
              </a:lnSpc>
            </a:pPr>
            <a:r>
              <a:rPr lang="en-US" sz="5400" dirty="0">
                <a:solidFill>
                  <a:schemeClr val="tx1"/>
                </a:solidFill>
                <a:latin typeface="DINPro-Regular" panose="02000503030000020004" pitchFamily="50" charset="0"/>
              </a:rPr>
              <a:t> (hook Windows events, play </a:t>
            </a:r>
            <a:r>
              <a:rPr lang="en-US" sz="5400" dirty="0" err="1">
                <a:solidFill>
                  <a:schemeClr val="tx1"/>
                </a:solidFill>
                <a:latin typeface="DINPro-Regular" panose="02000503030000020004" pitchFamily="50" charset="0"/>
              </a:rPr>
              <a:t>clicky</a:t>
            </a:r>
            <a:r>
              <a:rPr lang="en-US" sz="5400" dirty="0">
                <a:solidFill>
                  <a:schemeClr val="tx1"/>
                </a:solidFill>
                <a:latin typeface="DINPro-Regular" panose="02000503030000020004" pitchFamily="50" charset="0"/>
              </a:rPr>
              <a:t> sounds).</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118</a:t>
            </a:fld>
            <a:endParaRPr lang="en-US"/>
          </a:p>
        </p:txBody>
      </p:sp>
      <p:sp>
        <p:nvSpPr>
          <p:cNvPr id="5" name="TextBox 4">
            <a:extLst>
              <a:ext uri="{FF2B5EF4-FFF2-40B4-BE49-F238E27FC236}">
                <a16:creationId xmlns:a16="http://schemas.microsoft.com/office/drawing/2014/main" id="{FBD91E2C-65DB-499B-816D-B9300B1DE525}"/>
              </a:ext>
            </a:extLst>
          </p:cNvPr>
          <p:cNvSpPr txBox="1"/>
          <p:nvPr/>
        </p:nvSpPr>
        <p:spPr>
          <a:xfrm>
            <a:off x="1658320" y="7447346"/>
            <a:ext cx="15126344"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You can find all the demo code including the full-fat example from Kirk Shoop at: </a:t>
            </a:r>
            <a:r>
              <a:rPr lang="en-US" sz="2800" dirty="0">
                <a:solidFill>
                  <a:schemeClr val="tx1"/>
                </a:solidFill>
                <a:latin typeface="DINPro-Regular" panose="02000503030000020004" pitchFamily="50" charset="0"/>
                <a:hlinkClick r:id="rId4"/>
              </a:rPr>
              <a:t>https://github.com/ericniebler/executors_demo_code_cppcon_2021.git</a:t>
            </a:r>
            <a:endParaRPr lang="en-US" sz="2800" dirty="0">
              <a:solidFill>
                <a:schemeClr val="tx1"/>
              </a:solidFill>
              <a:latin typeface="DINPro-Regular" panose="02000503030000020004" pitchFamily="50" charset="0"/>
            </a:endParaRPr>
          </a:p>
          <a:p>
            <a:pPr algn="ctr">
              <a:lnSpc>
                <a:spcPct val="90000"/>
              </a:lnSpc>
            </a:pPr>
            <a:endParaRPr lang="en-US" sz="2800" dirty="0">
              <a:solidFill>
                <a:schemeClr val="tx1"/>
              </a:solidFill>
              <a:latin typeface="DINPro-Regular" panose="02000503030000020004" pitchFamily="50" charset="0"/>
            </a:endParaRPr>
          </a:p>
        </p:txBody>
      </p:sp>
    </p:spTree>
    <p:extLst>
      <p:ext uri="{BB962C8B-B14F-4D97-AF65-F5344CB8AC3E}">
        <p14:creationId xmlns:p14="http://schemas.microsoft.com/office/powerpoint/2010/main" val="4286938178"/>
      </p:ext>
    </p:extLst>
  </p:cSld>
  <p:clrMapOvr>
    <a:overrideClrMapping bg1="dk1" tx1="lt1" bg2="dk2" tx2="lt2" accent1="accent1" accent2="accent2" accent3="accent3" accent4="accent4" accent5="accent5" accent6="accent6" hlink="hlink" folHlink="folHlink"/>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2712202" y="4349439"/>
            <a:ext cx="12445139"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2"/>
                </a:solidFill>
                <a:latin typeface="DINPro-Regular" panose="02000503030000020004" pitchFamily="50" charset="0"/>
              </a:rPr>
              <a:t>DEMO TIME</a:t>
            </a:r>
          </a:p>
          <a:p>
            <a:pPr algn="ctr">
              <a:lnSpc>
                <a:spcPct val="90000"/>
              </a:lnSpc>
            </a:pPr>
            <a:r>
              <a:rPr lang="en-US" sz="5400" dirty="0">
                <a:solidFill>
                  <a:schemeClr val="bg1"/>
                </a:solidFill>
                <a:latin typeface="DINPro-Regular" panose="02000503030000020004" pitchFamily="50" charset="0"/>
              </a:rPr>
              <a:t>(with huge shoutout to Kirk Shoop)</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119</a:t>
            </a:fld>
            <a:endParaRPr lang="en-US"/>
          </a:p>
        </p:txBody>
      </p:sp>
    </p:spTree>
    <p:extLst>
      <p:ext uri="{BB962C8B-B14F-4D97-AF65-F5344CB8AC3E}">
        <p14:creationId xmlns:p14="http://schemas.microsoft.com/office/powerpoint/2010/main" val="1865461987"/>
      </p:ext>
    </p:extLst>
  </p:cSld>
  <p:clrMapOvr>
    <a:overrideClrMapping bg1="dk1" tx1="lt1" bg2="dk2" tx2="lt2" accent1="accent1" accent2="accent2" accent3="accent3" accent4="accent4" accent5="accent5" accent6="accent6" hlink="hlink" folHlink="folHlink"/>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Senders are expression templates</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accent6"/>
                </a:solidFill>
              </a:rPr>
              <a:t>ex::</a:t>
            </a:r>
            <a:r>
              <a:rPr lang="en-US" err="1">
                <a:solidFill>
                  <a:schemeClr val="accent6"/>
                </a:solidFill>
              </a:rPr>
              <a:t>when_all</a:t>
            </a:r>
            <a:r>
              <a:rPr lang="en-US"/>
              <a:t>(</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(0);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(1);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(2); })</a:t>
            </a:r>
          </a:p>
          <a:p>
            <a:r>
              <a:rPr lang="en-US"/>
              <a:t>    );</a:t>
            </a:r>
          </a:p>
          <a:p>
            <a:endParaRPr lang="en-US"/>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cxnSp>
        <p:nvCxnSpPr>
          <p:cNvPr id="16" name="Connector: Elbow 15">
            <a:extLst>
              <a:ext uri="{FF2B5EF4-FFF2-40B4-BE49-F238E27FC236}">
                <a16:creationId xmlns:a16="http://schemas.microsoft.com/office/drawing/2014/main" id="{139F8924-386E-4627-83D7-58D561CA622B}"/>
              </a:ext>
            </a:extLst>
          </p:cNvPr>
          <p:cNvCxnSpPr>
            <a:cxnSpLocks/>
            <a:stCxn id="6" idx="2"/>
            <a:endCxn id="9" idx="0"/>
          </p:cNvCxnSpPr>
          <p:nvPr/>
        </p:nvCxnSpPr>
        <p:spPr>
          <a:xfrm>
            <a:off x="9144000" y="3169022"/>
            <a:ext cx="0" cy="786658"/>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Connector: Elbow 15">
            <a:extLst>
              <a:ext uri="{FF2B5EF4-FFF2-40B4-BE49-F238E27FC236}">
                <a16:creationId xmlns:a16="http://schemas.microsoft.com/office/drawing/2014/main" id="{4FB087C2-60DE-4F42-A2F1-F773C3C2AFCF}"/>
              </a:ext>
            </a:extLst>
          </p:cNvPr>
          <p:cNvCxnSpPr>
            <a:cxnSpLocks/>
            <a:stCxn id="9" idx="2"/>
            <a:endCxn id="12" idx="0"/>
          </p:cNvCxnSpPr>
          <p:nvPr/>
        </p:nvCxnSpPr>
        <p:spPr>
          <a:xfrm>
            <a:off x="9144000" y="4865595"/>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Connector: Elbow 15">
            <a:extLst>
              <a:ext uri="{FF2B5EF4-FFF2-40B4-BE49-F238E27FC236}">
                <a16:creationId xmlns:a16="http://schemas.microsoft.com/office/drawing/2014/main" id="{01FCA74D-5A2F-4CA4-B448-D999028FA7C9}"/>
              </a:ext>
            </a:extLst>
          </p:cNvPr>
          <p:cNvCxnSpPr>
            <a:cxnSpLocks/>
          </p:cNvCxnSpPr>
          <p:nvPr/>
        </p:nvCxnSpPr>
        <p:spPr>
          <a:xfrm>
            <a:off x="12987264" y="4862498"/>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15">
            <a:extLst>
              <a:ext uri="{FF2B5EF4-FFF2-40B4-BE49-F238E27FC236}">
                <a16:creationId xmlns:a16="http://schemas.microsoft.com/office/drawing/2014/main" id="{16B50AD5-39A3-4AA0-9233-C9D3E6B374D5}"/>
              </a:ext>
            </a:extLst>
          </p:cNvPr>
          <p:cNvCxnSpPr>
            <a:cxnSpLocks/>
          </p:cNvCxnSpPr>
          <p:nvPr/>
        </p:nvCxnSpPr>
        <p:spPr>
          <a:xfrm>
            <a:off x="5300736" y="4876800"/>
            <a:ext cx="6371" cy="77321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96276D7-88A0-49E9-9AAA-1E55306D9265}"/>
              </a:ext>
            </a:extLst>
          </p:cNvPr>
          <p:cNvCxnSpPr>
            <a:cxnSpLocks/>
            <a:stCxn id="6" idx="2"/>
            <a:endCxn id="11" idx="0"/>
          </p:cNvCxnSpPr>
          <p:nvPr/>
        </p:nvCxnSpPr>
        <p:spPr>
          <a:xfrm rot="5400000">
            <a:off x="6834467" y="1641663"/>
            <a:ext cx="782175" cy="3836893"/>
          </a:xfrm>
          <a:prstGeom prst="bentConnector3">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07F341A-8359-4529-84F9-EFCA6DF568F2}"/>
              </a:ext>
            </a:extLst>
          </p:cNvPr>
          <p:cNvCxnSpPr>
            <a:cxnSpLocks/>
            <a:stCxn id="6" idx="2"/>
            <a:endCxn id="10" idx="0"/>
          </p:cNvCxnSpPr>
          <p:nvPr/>
        </p:nvCxnSpPr>
        <p:spPr>
          <a:xfrm rot="16200000" flipH="1">
            <a:off x="10675841" y="1637180"/>
            <a:ext cx="773211" cy="3836893"/>
          </a:xfrm>
          <a:prstGeom prst="bentConnector3">
            <a:avLst>
              <a:gd name="adj1" fmla="val 50000"/>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92CAAA0-47E3-4AAB-B10F-FE91CFE9AE55}"/>
              </a:ext>
            </a:extLst>
          </p:cNvPr>
          <p:cNvSpPr>
            <a:spLocks noGrp="1"/>
          </p:cNvSpPr>
          <p:nvPr>
            <p:ph type="sldNum" sz="quarter" idx="12"/>
          </p:nvPr>
        </p:nvSpPr>
        <p:spPr/>
        <p:txBody>
          <a:bodyPr/>
          <a:lstStyle/>
          <a:p>
            <a:fld id="{3F0CE7EA-D096-4FD3-87FA-FBB0B79F5140}" type="slidenum">
              <a:rPr lang="en-US" smtClean="0"/>
              <a:t>12</a:t>
            </a:fld>
            <a:endParaRPr lang="en-US"/>
          </a:p>
        </p:txBody>
      </p:sp>
    </p:spTree>
    <p:extLst>
      <p:ext uri="{BB962C8B-B14F-4D97-AF65-F5344CB8AC3E}">
        <p14:creationId xmlns:p14="http://schemas.microsoft.com/office/powerpoint/2010/main" val="3240576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3"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521448" y="4723385"/>
            <a:ext cx="1124510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Where to now?</a:t>
            </a:r>
          </a:p>
        </p:txBody>
      </p:sp>
      <p:sp>
        <p:nvSpPr>
          <p:cNvPr id="2" name="Slide Number Placeholder 1">
            <a:extLst>
              <a:ext uri="{FF2B5EF4-FFF2-40B4-BE49-F238E27FC236}">
                <a16:creationId xmlns:a16="http://schemas.microsoft.com/office/drawing/2014/main" id="{F4FBDF36-F60E-4A69-B7F9-F0758CF53068}"/>
              </a:ext>
            </a:extLst>
          </p:cNvPr>
          <p:cNvSpPr>
            <a:spLocks noGrp="1"/>
          </p:cNvSpPr>
          <p:nvPr>
            <p:ph type="sldNum" sz="quarter" idx="12"/>
          </p:nvPr>
        </p:nvSpPr>
        <p:spPr/>
        <p:txBody>
          <a:bodyPr/>
          <a:lstStyle/>
          <a:p>
            <a:fld id="{3F0CE7EA-D096-4FD3-87FA-FBB0B79F5140}" type="slidenum">
              <a:rPr lang="en-US" smtClean="0"/>
              <a:t>120</a:t>
            </a:fld>
            <a:endParaRPr lang="en-US"/>
          </a:p>
        </p:txBody>
      </p:sp>
    </p:spTree>
    <p:extLst>
      <p:ext uri="{BB962C8B-B14F-4D97-AF65-F5344CB8AC3E}">
        <p14:creationId xmlns:p14="http://schemas.microsoft.com/office/powerpoint/2010/main" val="2691930862"/>
      </p:ext>
    </p:extLst>
  </p:cSld>
  <p:clrMapOvr>
    <a:masterClrMapping/>
  </p:clrMapOvr>
  <p:transition spd="slow">
    <p:fade thruBlk="1"/>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dirty="0">
                <a:solidFill>
                  <a:schemeClr val="tx1"/>
                </a:solidFill>
              </a:rPr>
              <a:t>What’s to come</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1549831" y="2240763"/>
            <a:ext cx="14552908" cy="7177556"/>
          </a:xfrm>
        </p:spPr>
        <p:txBody>
          <a:bodyPr/>
          <a:lstStyle/>
          <a:p>
            <a:pPr marL="0" indent="0">
              <a:spcBef>
                <a:spcPts val="0"/>
              </a:spcBef>
              <a:spcAft>
                <a:spcPts val="600"/>
              </a:spcAft>
              <a:buNone/>
            </a:pPr>
            <a:r>
              <a:rPr lang="en-US" sz="2800" dirty="0">
                <a:solidFill>
                  <a:schemeClr val="tx1"/>
                </a:solidFill>
                <a:latin typeface="DINPro-Medium" panose="02000503030000020004" pitchFamily="50" charset="0"/>
              </a:rPr>
              <a:t>P2300 “std::execution”, currently on track for C++23, brings: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the concepts,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the customization points,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a handful of fundamental async algorithms,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coroutine integration, and</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integration with the C++17 parallel algorithms.</a:t>
            </a:r>
          </a:p>
          <a:p>
            <a:pPr>
              <a:spcBef>
                <a:spcPts val="0"/>
              </a:spcBef>
              <a:spcAft>
                <a:spcPts val="600"/>
              </a:spcAft>
              <a:buClr>
                <a:schemeClr val="bg1"/>
              </a:buClr>
            </a:pPr>
            <a:r>
              <a:rPr lang="en-US" sz="3200" dirty="0">
                <a:solidFill>
                  <a:schemeClr val="tx1"/>
                </a:solidFill>
                <a:latin typeface="DINPro-Medium" panose="02000503030000020004" pitchFamily="50" charset="0"/>
              </a:rPr>
              <a:t>Future additions will include:</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more standard async algorithms (see </a:t>
            </a:r>
            <a:r>
              <a:rPr lang="en-US" dirty="0" err="1">
                <a:solidFill>
                  <a:schemeClr val="bg1"/>
                </a:solidFill>
                <a:latin typeface="DINPro-Medium" panose="02000503030000020004" pitchFamily="50" charset="0"/>
              </a:rPr>
              <a:t>libunifex</a:t>
            </a:r>
            <a:r>
              <a:rPr lang="en-US" dirty="0">
                <a:solidFill>
                  <a:schemeClr val="bg1"/>
                </a:solidFill>
                <a:latin typeface="DINPro-Medium" panose="02000503030000020004" pitchFamily="50" charset="0"/>
              </a:rPr>
              <a:t>)</a:t>
            </a:r>
            <a:endParaRPr lang="en-US" dirty="0">
              <a:solidFill>
                <a:schemeClr val="bg1"/>
              </a:solidFill>
              <a:latin typeface="Consolas" panose="020B0609020204030204" pitchFamily="49" charset="0"/>
            </a:endParaRP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a </a:t>
            </a:r>
            <a:r>
              <a:rPr lang="en-US" dirty="0" err="1">
                <a:solidFill>
                  <a:schemeClr val="bg1"/>
                </a:solidFill>
                <a:latin typeface="Consolas" panose="020B0609020204030204" pitchFamily="49" charset="0"/>
              </a:rPr>
              <a:t>timed_scheduler</a:t>
            </a:r>
            <a:r>
              <a:rPr lang="en-US" dirty="0">
                <a:solidFill>
                  <a:schemeClr val="bg1"/>
                </a:solidFill>
                <a:latin typeface="DINPro-Medium" panose="02000503030000020004" pitchFamily="50" charset="0"/>
              </a:rPr>
              <a:t> concept and time-based async algorithms; e.g., </a:t>
            </a:r>
            <a:r>
              <a:rPr lang="en-US" dirty="0">
                <a:solidFill>
                  <a:schemeClr val="bg1"/>
                </a:solidFill>
                <a:latin typeface="Consolas" panose="020B0609020204030204" pitchFamily="49" charset="0"/>
              </a:rPr>
              <a:t>timeout()</a:t>
            </a:r>
            <a:r>
              <a:rPr lang="en-US" dirty="0">
                <a:solidFill>
                  <a:schemeClr val="bg1"/>
                </a:solidFill>
                <a:latin typeface="DINPro-Medium" panose="02000503030000020004" pitchFamily="50" charset="0"/>
              </a:rPr>
              <a:t>.</a:t>
            </a:r>
            <a:endParaRPr lang="en-US" dirty="0">
              <a:solidFill>
                <a:schemeClr val="bg1"/>
              </a:solidFill>
              <a:latin typeface="Consolas" panose="020B0609020204030204" pitchFamily="49" charset="0"/>
            </a:endParaRP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portable access to a “system” scheduler, backed by e.g., Windows Thread Pool or GCD</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a manual event loop scheduler</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DINPro-Medium" panose="02000503030000020004" pitchFamily="50" charset="0"/>
              </a:rPr>
              <a:t>a nursery in which async work can be spawned (fire-and-forget) and stopped and/or joined.</a:t>
            </a:r>
          </a:p>
          <a:p>
            <a:pPr marL="0" indent="0">
              <a:spcBef>
                <a:spcPts val="600"/>
              </a:spcBef>
              <a:spcAft>
                <a:spcPts val="1200"/>
              </a:spcAft>
              <a:buNone/>
            </a:pPr>
            <a:r>
              <a:rPr lang="en-US" dirty="0">
                <a:solidFill>
                  <a:schemeClr val="tx1"/>
                </a:solidFill>
                <a:latin typeface="DINPro-Medium" panose="02000503030000020004" pitchFamily="50" charset="0"/>
              </a:rPr>
              <a:t>Expect coroutine types that are deeply integrated with sender/receiver and ranges:</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Consolas" panose="020B0609020204030204" pitchFamily="49" charset="0"/>
              </a:rPr>
              <a:t>std::task</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Consolas" panose="020B0609020204030204" pitchFamily="49" charset="0"/>
              </a:rPr>
              <a:t>std::generator</a:t>
            </a:r>
          </a:p>
          <a:p>
            <a:pPr marL="1409719" lvl="1" indent="-457200">
              <a:spcBef>
                <a:spcPts val="0"/>
              </a:spcBef>
              <a:spcAft>
                <a:spcPts val="600"/>
              </a:spcAft>
              <a:buClr>
                <a:schemeClr val="bg1"/>
              </a:buClr>
              <a:buFont typeface="Arial" panose="020B0604020202020204" pitchFamily="34" charset="0"/>
              <a:buChar char="•"/>
            </a:pPr>
            <a:r>
              <a:rPr lang="en-US" dirty="0">
                <a:solidFill>
                  <a:schemeClr val="bg1"/>
                </a:solidFill>
                <a:latin typeface="Consolas" panose="020B0609020204030204" pitchFamily="49" charset="0"/>
              </a:rPr>
              <a:t>std::</a:t>
            </a:r>
            <a:r>
              <a:rPr lang="en-US" dirty="0" err="1">
                <a:solidFill>
                  <a:schemeClr val="bg1"/>
                </a:solidFill>
                <a:latin typeface="Consolas" panose="020B0609020204030204" pitchFamily="49" charset="0"/>
              </a:rPr>
              <a:t>async_generator</a:t>
            </a:r>
            <a:endParaRPr lang="en-US" dirty="0">
              <a:solidFill>
                <a:schemeClr val="bg1"/>
              </a:solidFill>
              <a:latin typeface="Consolas" panose="020B0609020204030204" pitchFamily="49" charset="0"/>
            </a:endParaRPr>
          </a:p>
        </p:txBody>
      </p:sp>
      <p:sp>
        <p:nvSpPr>
          <p:cNvPr id="2" name="Slide Number Placeholder 1">
            <a:extLst>
              <a:ext uri="{FF2B5EF4-FFF2-40B4-BE49-F238E27FC236}">
                <a16:creationId xmlns:a16="http://schemas.microsoft.com/office/drawing/2014/main" id="{6CF41100-90DB-4A02-85CE-CD10780CBED6}"/>
              </a:ext>
            </a:extLst>
          </p:cNvPr>
          <p:cNvSpPr>
            <a:spLocks noGrp="1"/>
          </p:cNvSpPr>
          <p:nvPr>
            <p:ph type="sldNum" sz="quarter" idx="12"/>
          </p:nvPr>
        </p:nvSpPr>
        <p:spPr/>
        <p:txBody>
          <a:bodyPr/>
          <a:lstStyle/>
          <a:p>
            <a:fld id="{3F0CE7EA-D096-4FD3-87FA-FBB0B79F5140}" type="slidenum">
              <a:rPr lang="en-US" smtClean="0"/>
              <a:t>121</a:t>
            </a:fld>
            <a:endParaRPr lang="en-US"/>
          </a:p>
        </p:txBody>
      </p:sp>
    </p:spTree>
    <p:extLst>
      <p:ext uri="{BB962C8B-B14F-4D97-AF65-F5344CB8AC3E}">
        <p14:creationId xmlns:p14="http://schemas.microsoft.com/office/powerpoint/2010/main" val="1611589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animEffect transition="in" filter="fade">
                                      <p:cBhvr>
                                        <p:cTn id="7" dur="500"/>
                                        <p:tgtEl>
                                          <p:spTgt spid="10">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7" end="7"/>
                                            </p:txEl>
                                          </p:spTgt>
                                        </p:tgtEl>
                                        <p:attrNameLst>
                                          <p:attrName>style.visibility</p:attrName>
                                        </p:attrNameLst>
                                      </p:cBhvr>
                                      <p:to>
                                        <p:strVal val="visible"/>
                                      </p:to>
                                    </p:set>
                                    <p:animEffect transition="in" filter="fade">
                                      <p:cBhvr>
                                        <p:cTn id="10" dur="500"/>
                                        <p:tgtEl>
                                          <p:spTgt spid="10">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animEffect transition="in" filter="fade">
                                      <p:cBhvr>
                                        <p:cTn id="15" dur="500"/>
                                        <p:tgtEl>
                                          <p:spTgt spid="10">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9" end="9"/>
                                            </p:txEl>
                                          </p:spTgt>
                                        </p:tgtEl>
                                        <p:attrNameLst>
                                          <p:attrName>style.visibility</p:attrName>
                                        </p:attrNameLst>
                                      </p:cBhvr>
                                      <p:to>
                                        <p:strVal val="visible"/>
                                      </p:to>
                                    </p:set>
                                    <p:animEffect transition="in" filter="fade">
                                      <p:cBhvr>
                                        <p:cTn id="20" dur="500"/>
                                        <p:tgtEl>
                                          <p:spTgt spid="10">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animEffect transition="in" filter="fade">
                                      <p:cBhvr>
                                        <p:cTn id="25" dur="500"/>
                                        <p:tgtEl>
                                          <p:spTgt spid="10">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11" end="11"/>
                                            </p:txEl>
                                          </p:spTgt>
                                        </p:tgtEl>
                                        <p:attrNameLst>
                                          <p:attrName>style.visibility</p:attrName>
                                        </p:attrNameLst>
                                      </p:cBhvr>
                                      <p:to>
                                        <p:strVal val="visible"/>
                                      </p:to>
                                    </p:set>
                                    <p:animEffect transition="in" filter="fade">
                                      <p:cBhvr>
                                        <p:cTn id="30" dur="500"/>
                                        <p:tgtEl>
                                          <p:spTgt spid="10">
                                            <p:txEl>
                                              <p:pRg st="11" end="1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12" end="12"/>
                                            </p:txEl>
                                          </p:spTgt>
                                        </p:tgtEl>
                                        <p:attrNameLst>
                                          <p:attrName>style.visibility</p:attrName>
                                        </p:attrNameLst>
                                      </p:cBhvr>
                                      <p:to>
                                        <p:strVal val="visible"/>
                                      </p:to>
                                    </p:set>
                                    <p:animEffect transition="in" filter="fade">
                                      <p:cBhvr>
                                        <p:cTn id="35" dur="500"/>
                                        <p:tgtEl>
                                          <p:spTgt spid="10">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13" end="13"/>
                                            </p:txEl>
                                          </p:spTgt>
                                        </p:tgtEl>
                                        <p:attrNameLst>
                                          <p:attrName>style.visibility</p:attrName>
                                        </p:attrNameLst>
                                      </p:cBhvr>
                                      <p:to>
                                        <p:strVal val="visible"/>
                                      </p:to>
                                    </p:set>
                                    <p:animEffect transition="in" filter="fade">
                                      <p:cBhvr>
                                        <p:cTn id="38" dur="500"/>
                                        <p:tgtEl>
                                          <p:spTgt spid="10">
                                            <p:txEl>
                                              <p:pRg st="13" end="1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14" end="14"/>
                                            </p:txEl>
                                          </p:spTgt>
                                        </p:tgtEl>
                                        <p:attrNameLst>
                                          <p:attrName>style.visibility</p:attrName>
                                        </p:attrNameLst>
                                      </p:cBhvr>
                                      <p:to>
                                        <p:strVal val="visible"/>
                                      </p:to>
                                    </p:set>
                                    <p:animEffect transition="in" filter="fade">
                                      <p:cBhvr>
                                        <p:cTn id="41" dur="500"/>
                                        <p:tgtEl>
                                          <p:spTgt spid="10">
                                            <p:txEl>
                                              <p:pRg st="14" end="1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15" end="15"/>
                                            </p:txEl>
                                          </p:spTgt>
                                        </p:tgtEl>
                                        <p:attrNameLst>
                                          <p:attrName>style.visibility</p:attrName>
                                        </p:attrNameLst>
                                      </p:cBhvr>
                                      <p:to>
                                        <p:strVal val="visible"/>
                                      </p:to>
                                    </p:set>
                                    <p:animEffect transition="in" filter="fade">
                                      <p:cBhvr>
                                        <p:cTn id="44" dur="500"/>
                                        <p:tgtEl>
                                          <p:spTgt spid="1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dirty="0">
                <a:solidFill>
                  <a:schemeClr val="tx1"/>
                </a:solidFill>
              </a:rPr>
              <a:t>What’s to come, continued</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1549831" y="2240763"/>
            <a:ext cx="14552908" cy="7177556"/>
          </a:xfrm>
        </p:spPr>
        <p:txBody>
          <a:bodyPr/>
          <a:lstStyle/>
          <a:p>
            <a:pPr marL="0" indent="0">
              <a:spcBef>
                <a:spcPts val="600"/>
              </a:spcBef>
              <a:spcAft>
                <a:spcPts val="1200"/>
              </a:spcAft>
              <a:buNone/>
            </a:pPr>
            <a:r>
              <a:rPr lang="en-US" dirty="0">
                <a:solidFill>
                  <a:schemeClr val="tx1"/>
                </a:solidFill>
                <a:latin typeface="DINPro-Medium" panose="02000503030000020004" pitchFamily="50" charset="0"/>
              </a:rPr>
              <a:t>Fully async flavors of the C++17 parallel algorithms are currently in the planning stages.</a:t>
            </a:r>
          </a:p>
          <a:p>
            <a:pPr marL="0" indent="0">
              <a:spcBef>
                <a:spcPts val="600"/>
              </a:spcBef>
              <a:spcAft>
                <a:spcPts val="1200"/>
              </a:spcAft>
              <a:buNone/>
            </a:pPr>
            <a:r>
              <a:rPr lang="en-US" dirty="0">
                <a:solidFill>
                  <a:schemeClr val="tx1"/>
                </a:solidFill>
                <a:latin typeface="DINPro-Medium" panose="02000503030000020004" pitchFamily="50" charset="0"/>
              </a:rPr>
              <a:t>Full support for async ranges (aka, reactive streams), together with a suite of reactive algorithms and adaptors is in the early prototyping phase.</a:t>
            </a:r>
          </a:p>
          <a:p>
            <a:pPr marL="0" indent="0">
              <a:spcBef>
                <a:spcPts val="600"/>
              </a:spcBef>
              <a:spcAft>
                <a:spcPts val="1200"/>
              </a:spcAft>
              <a:buNone/>
            </a:pPr>
            <a:r>
              <a:rPr lang="en-US" dirty="0">
                <a:solidFill>
                  <a:schemeClr val="tx1"/>
                </a:solidFill>
                <a:latin typeface="DINPro-Medium" panose="02000503030000020004" pitchFamily="50" charset="0"/>
              </a:rPr>
              <a:t>IO schedulers?</a:t>
            </a:r>
          </a:p>
          <a:p>
            <a:pPr marL="0" indent="0">
              <a:spcBef>
                <a:spcPts val="600"/>
              </a:spcBef>
              <a:spcAft>
                <a:spcPts val="1200"/>
              </a:spcAft>
              <a:buNone/>
            </a:pPr>
            <a:r>
              <a:rPr lang="en-US" dirty="0">
                <a:solidFill>
                  <a:schemeClr val="tx1"/>
                </a:solidFill>
                <a:latin typeface="DINPro-Medium" panose="02000503030000020004" pitchFamily="50" charset="0"/>
              </a:rPr>
              <a:t>Simple async socked-based networking?</a:t>
            </a:r>
          </a:p>
          <a:p>
            <a:pPr marL="0" indent="0">
              <a:spcBef>
                <a:spcPts val="600"/>
              </a:spcBef>
              <a:spcAft>
                <a:spcPts val="1200"/>
              </a:spcAft>
              <a:buNone/>
            </a:pPr>
            <a:endParaRPr lang="en-US" dirty="0">
              <a:solidFill>
                <a:schemeClr val="tx1"/>
              </a:solidFill>
              <a:latin typeface="DINPro-Medium" panose="02000503030000020004" pitchFamily="50" charset="0"/>
            </a:endParaRPr>
          </a:p>
        </p:txBody>
      </p:sp>
      <p:sp>
        <p:nvSpPr>
          <p:cNvPr id="2" name="Slide Number Placeholder 1">
            <a:extLst>
              <a:ext uri="{FF2B5EF4-FFF2-40B4-BE49-F238E27FC236}">
                <a16:creationId xmlns:a16="http://schemas.microsoft.com/office/drawing/2014/main" id="{6CF41100-90DB-4A02-85CE-CD10780CBED6}"/>
              </a:ext>
            </a:extLst>
          </p:cNvPr>
          <p:cNvSpPr>
            <a:spLocks noGrp="1"/>
          </p:cNvSpPr>
          <p:nvPr>
            <p:ph type="sldNum" sz="quarter" idx="12"/>
          </p:nvPr>
        </p:nvSpPr>
        <p:spPr/>
        <p:txBody>
          <a:bodyPr/>
          <a:lstStyle/>
          <a:p>
            <a:fld id="{3F0CE7EA-D096-4FD3-87FA-FBB0B79F5140}" type="slidenum">
              <a:rPr lang="en-US" smtClean="0"/>
              <a:t>122</a:t>
            </a:fld>
            <a:endParaRPr lang="en-US"/>
          </a:p>
        </p:txBody>
      </p:sp>
    </p:spTree>
    <p:extLst>
      <p:ext uri="{BB962C8B-B14F-4D97-AF65-F5344CB8AC3E}">
        <p14:creationId xmlns:p14="http://schemas.microsoft.com/office/powerpoint/2010/main" val="36963479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p:txBody>
          <a:bodyPr/>
          <a:lstStyle/>
          <a:p>
            <a:pPr algn="l"/>
            <a:r>
              <a:rPr lang="en-US">
                <a:solidFill>
                  <a:schemeClr val="tx1"/>
                </a:solidFill>
              </a:rPr>
              <a:t>Additional resources</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1"/>
          </p:nvPr>
        </p:nvSpPr>
        <p:spPr>
          <a:xfrm>
            <a:off x="1080245" y="2873500"/>
            <a:ext cx="15916002" cy="5832366"/>
          </a:xfrm>
        </p:spPr>
        <p:txBody>
          <a:bodyPr>
            <a:spAutoFit/>
          </a:bodyPr>
          <a:lstStyle/>
          <a:p>
            <a:pPr marL="0" indent="0">
              <a:spcBef>
                <a:spcPts val="600"/>
              </a:spcBef>
              <a:spcAft>
                <a:spcPts val="600"/>
              </a:spcAft>
              <a:buNone/>
            </a:pPr>
            <a:r>
              <a:rPr lang="en-US" sz="4000" dirty="0">
                <a:solidFill>
                  <a:schemeClr val="tx1"/>
                </a:solidFill>
                <a:latin typeface="DINPro-Medium" panose="02000503030000020004" pitchFamily="50" charset="0"/>
              </a:rPr>
              <a:t>P2300R2: “std::execution”: </a:t>
            </a:r>
          </a:p>
          <a:p>
            <a:pPr marL="0" indent="0">
              <a:spcBef>
                <a:spcPts val="600"/>
              </a:spcBef>
              <a:spcAft>
                <a:spcPts val="600"/>
              </a:spcAft>
              <a:buNone/>
            </a:pPr>
            <a:r>
              <a:rPr lang="en-US" sz="4000" dirty="0">
                <a:solidFill>
                  <a:schemeClr val="tx1"/>
                </a:solidFill>
                <a:latin typeface="DINPro-Medium" panose="02000503030000020004" pitchFamily="50" charset="0"/>
                <a:hlinkClick r:id="rId4"/>
              </a:rPr>
              <a:t>https://wg21.link/P2300R2</a:t>
            </a:r>
            <a:endParaRPr lang="en-US" sz="4000" dirty="0">
              <a:solidFill>
                <a:schemeClr val="tx1"/>
              </a:solidFill>
              <a:latin typeface="DINPro-Medium" panose="02000503030000020004" pitchFamily="50" charset="0"/>
            </a:endParaRPr>
          </a:p>
          <a:p>
            <a:pPr marL="0" indent="0">
              <a:buNone/>
            </a:pPr>
            <a:r>
              <a:rPr lang="en-US" sz="4000" dirty="0">
                <a:solidFill>
                  <a:schemeClr val="tx1"/>
                </a:solidFill>
                <a:latin typeface="DINPro-Medium" panose="02000503030000020004" pitchFamily="50" charset="0"/>
              </a:rPr>
              <a:t> </a:t>
            </a:r>
          </a:p>
          <a:p>
            <a:pPr marL="0" indent="0">
              <a:spcBef>
                <a:spcPts val="600"/>
              </a:spcBef>
              <a:spcAft>
                <a:spcPts val="600"/>
              </a:spcAft>
              <a:buNone/>
            </a:pPr>
            <a:r>
              <a:rPr lang="en-US" sz="4000" dirty="0" err="1">
                <a:solidFill>
                  <a:schemeClr val="tx1"/>
                </a:solidFill>
                <a:latin typeface="DINPro-Medium" panose="02000503030000020004" pitchFamily="50" charset="0"/>
              </a:rPr>
              <a:t>Libunifex</a:t>
            </a:r>
            <a:r>
              <a:rPr lang="en-US" sz="4000" dirty="0">
                <a:solidFill>
                  <a:schemeClr val="tx1"/>
                </a:solidFill>
                <a:latin typeface="DINPro-Medium" panose="02000503030000020004" pitchFamily="50" charset="0"/>
              </a:rPr>
              <a:t>:</a:t>
            </a:r>
          </a:p>
          <a:p>
            <a:pPr marL="0" indent="0">
              <a:spcBef>
                <a:spcPts val="600"/>
              </a:spcBef>
              <a:spcAft>
                <a:spcPts val="600"/>
              </a:spcAft>
              <a:buNone/>
            </a:pPr>
            <a:r>
              <a:rPr lang="en-US" sz="4000" dirty="0">
                <a:solidFill>
                  <a:schemeClr val="tx1"/>
                </a:solidFill>
                <a:latin typeface="DINPro-Medium" panose="02000503030000020004" pitchFamily="50" charset="0"/>
                <a:hlinkClick r:id="rId5"/>
              </a:rPr>
              <a:t>https://github.com/facebookexperimental/libunifex</a:t>
            </a:r>
            <a:endParaRPr lang="en-US" sz="4000" dirty="0">
              <a:solidFill>
                <a:schemeClr val="tx1"/>
              </a:solidFill>
              <a:latin typeface="DINPro-Medium" panose="02000503030000020004" pitchFamily="50" charset="0"/>
            </a:endParaRPr>
          </a:p>
          <a:p>
            <a:pPr marL="0" indent="0">
              <a:spcBef>
                <a:spcPts val="600"/>
              </a:spcBef>
              <a:spcAft>
                <a:spcPts val="600"/>
              </a:spcAft>
              <a:buNone/>
            </a:pPr>
            <a:endParaRPr lang="en-US" sz="4000" dirty="0">
              <a:solidFill>
                <a:schemeClr val="tx1"/>
              </a:solidFill>
              <a:latin typeface="DINPro-Medium" panose="02000503030000020004" pitchFamily="50" charset="0"/>
            </a:endParaRPr>
          </a:p>
          <a:p>
            <a:pPr marL="0" indent="0">
              <a:spcBef>
                <a:spcPts val="600"/>
              </a:spcBef>
              <a:spcAft>
                <a:spcPts val="600"/>
              </a:spcAft>
              <a:buNone/>
            </a:pPr>
            <a:r>
              <a:rPr lang="en-US" sz="4000" dirty="0">
                <a:solidFill>
                  <a:schemeClr val="tx1"/>
                </a:solidFill>
                <a:latin typeface="DINPro-Medium" panose="02000503030000020004" pitchFamily="50" charset="0"/>
              </a:rPr>
              <a:t>Demo code:</a:t>
            </a:r>
          </a:p>
          <a:p>
            <a:pPr marL="0" indent="0">
              <a:spcBef>
                <a:spcPts val="600"/>
              </a:spcBef>
              <a:spcAft>
                <a:spcPts val="600"/>
              </a:spcAft>
              <a:buNone/>
            </a:pPr>
            <a:r>
              <a:rPr lang="en-US" sz="4000" dirty="0">
                <a:solidFill>
                  <a:schemeClr val="tx1"/>
                </a:solidFill>
                <a:latin typeface="DINPro-Regular" panose="02000503030000020004" pitchFamily="50" charset="0"/>
                <a:hlinkClick r:id="rId6"/>
              </a:rPr>
              <a:t>https://github.com/ericniebler/executors_demo_code_cppcon_2021.git</a:t>
            </a:r>
            <a:endParaRPr lang="en-US" sz="4000" dirty="0">
              <a:solidFill>
                <a:schemeClr val="tx1"/>
              </a:solidFill>
              <a:latin typeface="DINPro-Regular" panose="02000503030000020004" pitchFamily="50" charset="0"/>
            </a:endParaRPr>
          </a:p>
        </p:txBody>
      </p:sp>
      <p:sp>
        <p:nvSpPr>
          <p:cNvPr id="2" name="Slide Number Placeholder 1">
            <a:extLst>
              <a:ext uri="{FF2B5EF4-FFF2-40B4-BE49-F238E27FC236}">
                <a16:creationId xmlns:a16="http://schemas.microsoft.com/office/drawing/2014/main" id="{4B1D3E94-6A64-48E0-B178-5BF5FF1FF5B9}"/>
              </a:ext>
            </a:extLst>
          </p:cNvPr>
          <p:cNvSpPr>
            <a:spLocks noGrp="1"/>
          </p:cNvSpPr>
          <p:nvPr>
            <p:ph type="sldNum" sz="quarter" idx="12"/>
          </p:nvPr>
        </p:nvSpPr>
        <p:spPr/>
        <p:txBody>
          <a:bodyPr/>
          <a:lstStyle/>
          <a:p>
            <a:fld id="{3F0CE7EA-D096-4FD3-87FA-FBB0B79F5140}" type="slidenum">
              <a:rPr lang="en-US" smtClean="0"/>
              <a:t>123</a:t>
            </a:fld>
            <a:endParaRPr lang="en-US"/>
          </a:p>
        </p:txBody>
      </p:sp>
    </p:spTree>
    <p:extLst>
      <p:ext uri="{BB962C8B-B14F-4D97-AF65-F5344CB8AC3E}">
        <p14:creationId xmlns:p14="http://schemas.microsoft.com/office/powerpoint/2010/main" val="169537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solidFill>
                  <a:schemeClr val="tx2"/>
                </a:solidFill>
              </a:rPr>
              <a:t>These expressions </a:t>
            </a:r>
            <a:r>
              <a:rPr lang="en-US"/>
              <a:t>are all senders</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accent6"/>
                </a:solidFill>
              </a:rPr>
              <a:t>ex::</a:t>
            </a:r>
            <a:r>
              <a:rPr lang="en-US" err="1">
                <a:solidFill>
                  <a:schemeClr val="accent6"/>
                </a:solidFill>
              </a:rPr>
              <a:t>when_all</a:t>
            </a:r>
            <a:r>
              <a:rPr lang="en-US"/>
              <a:t>(</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(0);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(1);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(2); })</a:t>
            </a:r>
          </a:p>
          <a:p>
            <a:r>
              <a:rPr lang="en-US"/>
              <a:t>    );</a:t>
            </a:r>
          </a:p>
          <a:p>
            <a:endParaRPr lang="en-US"/>
          </a:p>
        </p:txBody>
      </p:sp>
      <p:grpSp>
        <p:nvGrpSpPr>
          <p:cNvPr id="7" name="Group 6">
            <a:extLst>
              <a:ext uri="{FF2B5EF4-FFF2-40B4-BE49-F238E27FC236}">
                <a16:creationId xmlns:a16="http://schemas.microsoft.com/office/drawing/2014/main" id="{070A18B3-B13F-4479-A3F6-43DDF4F6B266}"/>
              </a:ext>
            </a:extLst>
          </p:cNvPr>
          <p:cNvGrpSpPr/>
          <p:nvPr/>
        </p:nvGrpSpPr>
        <p:grpSpPr>
          <a:xfrm>
            <a:off x="3200400" y="2259107"/>
            <a:ext cx="12008224" cy="4580967"/>
            <a:chOff x="3200400" y="2259107"/>
            <a:chExt cx="12008224"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grpSp>
      <p:grpSp>
        <p:nvGrpSpPr>
          <p:cNvPr id="27" name="Group 26">
            <a:extLst>
              <a:ext uri="{FF2B5EF4-FFF2-40B4-BE49-F238E27FC236}">
                <a16:creationId xmlns:a16="http://schemas.microsoft.com/office/drawing/2014/main" id="{337E4EC6-0FA3-4823-906E-34FF38DA8B14}"/>
              </a:ext>
            </a:extLst>
          </p:cNvPr>
          <p:cNvGrpSpPr/>
          <p:nvPr/>
        </p:nvGrpSpPr>
        <p:grpSpPr>
          <a:xfrm>
            <a:off x="3200400" y="2259107"/>
            <a:ext cx="12008224" cy="4580967"/>
            <a:chOff x="3200400" y="2259107"/>
            <a:chExt cx="12008224" cy="4580967"/>
          </a:xfrm>
        </p:grpSpPr>
        <p:sp>
          <p:nvSpPr>
            <p:cNvPr id="28" name="Rectangle 27">
              <a:extLst>
                <a:ext uri="{FF2B5EF4-FFF2-40B4-BE49-F238E27FC236}">
                  <a16:creationId xmlns:a16="http://schemas.microsoft.com/office/drawing/2014/main" id="{D5E9FBD7-F223-43AA-8209-5FF842BF2320}"/>
                </a:ext>
              </a:extLst>
            </p:cNvPr>
            <p:cNvSpPr/>
            <p:nvPr/>
          </p:nvSpPr>
          <p:spPr>
            <a:xfrm>
              <a:off x="3200400" y="2259107"/>
              <a:ext cx="12008224" cy="458096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34442B-99A8-47FF-B4AD-9BCF79710B60}"/>
                </a:ext>
              </a:extLst>
            </p:cNvPr>
            <p:cNvSpPr/>
            <p:nvPr/>
          </p:nvSpPr>
          <p:spPr>
            <a:xfrm>
              <a:off x="11471591" y="3941112"/>
              <a:ext cx="3024337" cy="2788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02CE0B3-7677-4144-A86D-40DD521B07B8}"/>
                </a:ext>
              </a:extLst>
            </p:cNvPr>
            <p:cNvSpPr/>
            <p:nvPr/>
          </p:nvSpPr>
          <p:spPr>
            <a:xfrm>
              <a:off x="7650738" y="3950079"/>
              <a:ext cx="3008299" cy="2788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ABD2A6-91CE-458E-BAAD-5F06C5CE5D37}"/>
                </a:ext>
              </a:extLst>
            </p:cNvPr>
            <p:cNvSpPr/>
            <p:nvPr/>
          </p:nvSpPr>
          <p:spPr>
            <a:xfrm>
              <a:off x="3792072" y="3935510"/>
              <a:ext cx="3046112" cy="27869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3AB7E02-A14B-402D-B24C-BB9342E0378B}"/>
                </a:ext>
              </a:extLst>
            </p:cNvPr>
            <p:cNvSpPr/>
            <p:nvPr/>
          </p:nvSpPr>
          <p:spPr>
            <a:xfrm>
              <a:off x="7829374" y="2259107"/>
              <a:ext cx="2629252" cy="90991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33" name="Rectangle 32">
              <a:extLst>
                <a:ext uri="{FF2B5EF4-FFF2-40B4-BE49-F238E27FC236}">
                  <a16:creationId xmlns:a16="http://schemas.microsoft.com/office/drawing/2014/main" id="{33C1F192-42F7-40D3-B482-711B0BA302CA}"/>
                </a:ext>
              </a:extLst>
            </p:cNvPr>
            <p:cNvSpPr/>
            <p:nvPr/>
          </p:nvSpPr>
          <p:spPr>
            <a:xfrm>
              <a:off x="7829374" y="3955680"/>
              <a:ext cx="2629252" cy="9099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34" name="Rectangle 33">
              <a:extLst>
                <a:ext uri="{FF2B5EF4-FFF2-40B4-BE49-F238E27FC236}">
                  <a16:creationId xmlns:a16="http://schemas.microsoft.com/office/drawing/2014/main" id="{3DE12EFB-E4DE-42DA-BC74-8FE52EE96F5E}"/>
                </a:ext>
              </a:extLst>
            </p:cNvPr>
            <p:cNvSpPr/>
            <p:nvPr/>
          </p:nvSpPr>
          <p:spPr>
            <a:xfrm>
              <a:off x="11666267" y="3942233"/>
              <a:ext cx="2629252" cy="9099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35" name="Rectangle 34">
              <a:extLst>
                <a:ext uri="{FF2B5EF4-FFF2-40B4-BE49-F238E27FC236}">
                  <a16:creationId xmlns:a16="http://schemas.microsoft.com/office/drawing/2014/main" id="{EB8E67C7-EA88-4542-B2BD-682C75E1B04A}"/>
                </a:ext>
              </a:extLst>
            </p:cNvPr>
            <p:cNvSpPr/>
            <p:nvPr/>
          </p:nvSpPr>
          <p:spPr>
            <a:xfrm>
              <a:off x="3992481" y="3951197"/>
              <a:ext cx="2629252" cy="9099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36" name="Rectangle 35">
              <a:extLst>
                <a:ext uri="{FF2B5EF4-FFF2-40B4-BE49-F238E27FC236}">
                  <a16:creationId xmlns:a16="http://schemas.microsoft.com/office/drawing/2014/main" id="{19F66140-07A4-46A6-BC1F-44B663701FE6}"/>
                </a:ext>
              </a:extLst>
            </p:cNvPr>
            <p:cNvSpPr/>
            <p:nvPr/>
          </p:nvSpPr>
          <p:spPr>
            <a:xfrm>
              <a:off x="7835745" y="5638806"/>
              <a:ext cx="2629252" cy="909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37" name="Rectangle 36">
              <a:extLst>
                <a:ext uri="{FF2B5EF4-FFF2-40B4-BE49-F238E27FC236}">
                  <a16:creationId xmlns:a16="http://schemas.microsoft.com/office/drawing/2014/main" id="{95F12330-BB58-4575-9442-70A8E15D08ED}"/>
                </a:ext>
              </a:extLst>
            </p:cNvPr>
            <p:cNvSpPr/>
            <p:nvPr/>
          </p:nvSpPr>
          <p:spPr>
            <a:xfrm>
              <a:off x="11666267" y="5634325"/>
              <a:ext cx="2629252" cy="909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B8490288-20A8-4239-9BFD-1C2955EB777B}"/>
                </a:ext>
              </a:extLst>
            </p:cNvPr>
            <p:cNvSpPr/>
            <p:nvPr/>
          </p:nvSpPr>
          <p:spPr>
            <a:xfrm>
              <a:off x="4005223" y="5652253"/>
              <a:ext cx="2629252" cy="909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grpSp>
      <p:sp>
        <p:nvSpPr>
          <p:cNvPr id="39" name="Content Placeholder 2">
            <a:extLst>
              <a:ext uri="{FF2B5EF4-FFF2-40B4-BE49-F238E27FC236}">
                <a16:creationId xmlns:a16="http://schemas.microsoft.com/office/drawing/2014/main" id="{8550EBCD-C720-4580-A98D-0B6ACE544F2C}"/>
              </a:ext>
            </a:extLst>
          </p:cNvPr>
          <p:cNvSpPr txBox="1">
            <a:spLocks/>
          </p:cNvSpPr>
          <p:nvPr/>
        </p:nvSpPr>
        <p:spPr bwMode="auto">
          <a:xfrm>
            <a:off x="856769" y="6840074"/>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ex::</a:t>
            </a:r>
            <a:r>
              <a:rPr lang="en-US" err="1"/>
              <a:t>when_all</a:t>
            </a:r>
            <a:r>
              <a:rPr lang="en-US"/>
              <a:t>(</a:t>
            </a:r>
          </a:p>
          <a:p>
            <a:r>
              <a:rPr lang="en-US"/>
              <a:t>	  ex::schedule(sched) | ex::then([] { return </a:t>
            </a:r>
            <a:r>
              <a:rPr lang="en-US" err="1"/>
              <a:t>compute_intensive</a:t>
            </a:r>
            <a:r>
              <a:rPr lang="en-US"/>
              <a:t>(0); }),</a:t>
            </a:r>
          </a:p>
          <a:p>
            <a:r>
              <a:rPr lang="en-US"/>
              <a:t>	  ex::schedule(sched) | ex::then([] { return </a:t>
            </a:r>
            <a:r>
              <a:rPr lang="en-US" err="1"/>
              <a:t>compute_intensive</a:t>
            </a:r>
            <a:r>
              <a:rPr lang="en-US"/>
              <a:t>(1); }),</a:t>
            </a:r>
          </a:p>
          <a:p>
            <a:r>
              <a:rPr lang="en-US"/>
              <a:t>	  ex::schedule(sched) | ex::then([] { return </a:t>
            </a:r>
            <a:r>
              <a:rPr lang="en-US" err="1"/>
              <a:t>compute_intensive</a:t>
            </a:r>
            <a:r>
              <a:rPr lang="en-US"/>
              <a:t>(2); })</a:t>
            </a:r>
          </a:p>
          <a:p>
            <a:r>
              <a:rPr lang="en-US"/>
              <a:t>    );</a:t>
            </a:r>
          </a:p>
          <a:p>
            <a:endParaRPr lang="en-US"/>
          </a:p>
        </p:txBody>
      </p:sp>
      <p:sp>
        <p:nvSpPr>
          <p:cNvPr id="40" name="Content Placeholder 2">
            <a:extLst>
              <a:ext uri="{FF2B5EF4-FFF2-40B4-BE49-F238E27FC236}">
                <a16:creationId xmlns:a16="http://schemas.microsoft.com/office/drawing/2014/main" id="{6429A5D5-FCD4-446C-B690-358E7909890C}"/>
              </a:ext>
            </a:extLst>
          </p:cNvPr>
          <p:cNvSpPr txBox="1">
            <a:spLocks/>
          </p:cNvSpPr>
          <p:nvPr/>
        </p:nvSpPr>
        <p:spPr bwMode="auto">
          <a:xfrm>
            <a:off x="856769" y="6842314"/>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ex::</a:t>
            </a:r>
            <a:r>
              <a:rPr lang="en-US" err="1"/>
              <a:t>when_all</a:t>
            </a:r>
            <a:r>
              <a:rPr lang="en-US"/>
              <a:t>(</a:t>
            </a:r>
          </a:p>
          <a:p>
            <a:r>
              <a:rPr lang="en-US"/>
              <a:t>	  </a:t>
            </a:r>
            <a:r>
              <a:rPr lang="en-US">
                <a:solidFill>
                  <a:schemeClr val="tx2"/>
                </a:solidFill>
              </a:rPr>
              <a:t>ex::schedule(sched)</a:t>
            </a:r>
            <a:r>
              <a:rPr lang="en-US"/>
              <a:t> | ex::then([] { return </a:t>
            </a:r>
            <a:r>
              <a:rPr lang="en-US" err="1"/>
              <a:t>compute_intensive</a:t>
            </a:r>
            <a:r>
              <a:rPr lang="en-US"/>
              <a:t>(0); }),</a:t>
            </a:r>
          </a:p>
          <a:p>
            <a:r>
              <a:rPr lang="en-US"/>
              <a:t>	  </a:t>
            </a:r>
            <a:r>
              <a:rPr lang="en-US">
                <a:solidFill>
                  <a:schemeClr val="tx2"/>
                </a:solidFill>
              </a:rPr>
              <a:t>ex::schedule(sched)</a:t>
            </a:r>
            <a:r>
              <a:rPr lang="en-US"/>
              <a:t> | ex::then([] { return </a:t>
            </a:r>
            <a:r>
              <a:rPr lang="en-US" err="1"/>
              <a:t>compute_intensive</a:t>
            </a:r>
            <a:r>
              <a:rPr lang="en-US"/>
              <a:t>(1); }),</a:t>
            </a:r>
          </a:p>
          <a:p>
            <a:r>
              <a:rPr lang="en-US"/>
              <a:t>	  </a:t>
            </a:r>
            <a:r>
              <a:rPr lang="en-US">
                <a:solidFill>
                  <a:schemeClr val="tx2"/>
                </a:solidFill>
              </a:rPr>
              <a:t>ex::schedule(sched)</a:t>
            </a:r>
            <a:r>
              <a:rPr lang="en-US"/>
              <a:t> | ex::then([] { return </a:t>
            </a:r>
            <a:r>
              <a:rPr lang="en-US" err="1"/>
              <a:t>compute_intensive</a:t>
            </a:r>
            <a:r>
              <a:rPr lang="en-US"/>
              <a:t>(2); })</a:t>
            </a:r>
          </a:p>
          <a:p>
            <a:r>
              <a:rPr lang="en-US"/>
              <a:t>    );</a:t>
            </a:r>
          </a:p>
          <a:p>
            <a:endParaRPr lang="en-US"/>
          </a:p>
        </p:txBody>
      </p:sp>
      <p:sp>
        <p:nvSpPr>
          <p:cNvPr id="15" name="Rectangle 14">
            <a:extLst>
              <a:ext uri="{FF2B5EF4-FFF2-40B4-BE49-F238E27FC236}">
                <a16:creationId xmlns:a16="http://schemas.microsoft.com/office/drawing/2014/main" id="{CA678770-FB50-4546-BD7D-1A401F81DE63}"/>
              </a:ext>
            </a:extLst>
          </p:cNvPr>
          <p:cNvSpPr/>
          <p:nvPr/>
        </p:nvSpPr>
        <p:spPr>
          <a:xfrm>
            <a:off x="3978891" y="5664475"/>
            <a:ext cx="2642841" cy="909915"/>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F42D0D1-C9AB-4922-AF6A-EF9AA4380D30}"/>
              </a:ext>
            </a:extLst>
          </p:cNvPr>
          <p:cNvSpPr/>
          <p:nvPr/>
        </p:nvSpPr>
        <p:spPr>
          <a:xfrm>
            <a:off x="7835745" y="5631880"/>
            <a:ext cx="2642841" cy="909915"/>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E3A7CD7-321E-4ED2-B0CB-574F3133BC99}"/>
              </a:ext>
            </a:extLst>
          </p:cNvPr>
          <p:cNvSpPr/>
          <p:nvPr/>
        </p:nvSpPr>
        <p:spPr>
          <a:xfrm>
            <a:off x="11681247" y="5638806"/>
            <a:ext cx="2642841" cy="909915"/>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548E6C31-688C-4378-81D3-F47E62F738C0}"/>
              </a:ext>
            </a:extLst>
          </p:cNvPr>
          <p:cNvSpPr txBox="1">
            <a:spLocks/>
          </p:cNvSpPr>
          <p:nvPr/>
        </p:nvSpPr>
        <p:spPr bwMode="auto">
          <a:xfrm>
            <a:off x="845915" y="6833238"/>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ex::</a:t>
            </a:r>
            <a:r>
              <a:rPr lang="en-US" err="1"/>
              <a:t>when_all</a:t>
            </a:r>
            <a:r>
              <a:rPr lang="en-US"/>
              <a:t>(</a:t>
            </a:r>
          </a:p>
          <a:p>
            <a:r>
              <a:rPr lang="en-US"/>
              <a:t>	  </a:t>
            </a:r>
            <a:r>
              <a:rPr lang="en-US">
                <a:solidFill>
                  <a:schemeClr val="tx2"/>
                </a:solidFill>
              </a:rPr>
              <a:t>ex::schedule(sched) | ex::then([] { return </a:t>
            </a:r>
            <a:r>
              <a:rPr lang="en-US" err="1">
                <a:solidFill>
                  <a:schemeClr val="tx2"/>
                </a:solidFill>
              </a:rPr>
              <a:t>compute_intensive</a:t>
            </a:r>
            <a:r>
              <a:rPr lang="en-US">
                <a:solidFill>
                  <a:schemeClr val="tx2"/>
                </a:solidFill>
              </a:rPr>
              <a:t>(0); })</a:t>
            </a:r>
            <a:r>
              <a:rPr lang="en-US"/>
              <a:t>,</a:t>
            </a:r>
          </a:p>
          <a:p>
            <a:r>
              <a:rPr lang="en-US"/>
              <a:t>	  </a:t>
            </a:r>
            <a:r>
              <a:rPr lang="en-US">
                <a:solidFill>
                  <a:schemeClr val="tx2"/>
                </a:solidFill>
              </a:rPr>
              <a:t>ex::schedule(sched) | ex::then([] { return </a:t>
            </a:r>
            <a:r>
              <a:rPr lang="en-US" err="1">
                <a:solidFill>
                  <a:schemeClr val="tx2"/>
                </a:solidFill>
              </a:rPr>
              <a:t>compute_intensive</a:t>
            </a:r>
            <a:r>
              <a:rPr lang="en-US">
                <a:solidFill>
                  <a:schemeClr val="tx2"/>
                </a:solidFill>
              </a:rPr>
              <a:t>(1); })</a:t>
            </a:r>
            <a:r>
              <a:rPr lang="en-US"/>
              <a:t>,</a:t>
            </a:r>
          </a:p>
          <a:p>
            <a:r>
              <a:rPr lang="en-US"/>
              <a:t>	  </a:t>
            </a:r>
            <a:r>
              <a:rPr lang="en-US">
                <a:solidFill>
                  <a:schemeClr val="tx2"/>
                </a:solidFill>
              </a:rPr>
              <a:t>ex::schedule(sched) | ex::then([] { return </a:t>
            </a:r>
            <a:r>
              <a:rPr lang="en-US" err="1">
                <a:solidFill>
                  <a:schemeClr val="tx2"/>
                </a:solidFill>
              </a:rPr>
              <a:t>compute_intensive</a:t>
            </a:r>
            <a:r>
              <a:rPr lang="en-US">
                <a:solidFill>
                  <a:schemeClr val="tx2"/>
                </a:solidFill>
              </a:rPr>
              <a:t>(2); })</a:t>
            </a:r>
          </a:p>
          <a:p>
            <a:r>
              <a:rPr lang="en-US"/>
              <a:t>    );</a:t>
            </a:r>
          </a:p>
          <a:p>
            <a:endParaRPr lang="en-US"/>
          </a:p>
        </p:txBody>
      </p:sp>
      <p:sp>
        <p:nvSpPr>
          <p:cNvPr id="44" name="Rectangle 43">
            <a:extLst>
              <a:ext uri="{FF2B5EF4-FFF2-40B4-BE49-F238E27FC236}">
                <a16:creationId xmlns:a16="http://schemas.microsoft.com/office/drawing/2014/main" id="{93504672-21EC-4E5E-9607-F694F4FA9F7B}"/>
              </a:ext>
            </a:extLst>
          </p:cNvPr>
          <p:cNvSpPr/>
          <p:nvPr/>
        </p:nvSpPr>
        <p:spPr>
          <a:xfrm>
            <a:off x="3767775" y="3923288"/>
            <a:ext cx="3070409" cy="2786902"/>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5AF857-6E1E-4F85-8E3F-FCAD3E50F396}"/>
              </a:ext>
            </a:extLst>
          </p:cNvPr>
          <p:cNvSpPr/>
          <p:nvPr/>
        </p:nvSpPr>
        <p:spPr>
          <a:xfrm>
            <a:off x="7645932" y="3923288"/>
            <a:ext cx="3008299" cy="2786902"/>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1547328-B55D-479A-BF3D-038B6C597CA1}"/>
              </a:ext>
            </a:extLst>
          </p:cNvPr>
          <p:cNvSpPr/>
          <p:nvPr/>
        </p:nvSpPr>
        <p:spPr>
          <a:xfrm>
            <a:off x="11433197" y="3932036"/>
            <a:ext cx="3070409" cy="2786902"/>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2">
            <a:extLst>
              <a:ext uri="{FF2B5EF4-FFF2-40B4-BE49-F238E27FC236}">
                <a16:creationId xmlns:a16="http://schemas.microsoft.com/office/drawing/2014/main" id="{768FF8C2-D1E5-4368-8D06-42A967A5B2A9}"/>
              </a:ext>
            </a:extLst>
          </p:cNvPr>
          <p:cNvSpPr txBox="1">
            <a:spLocks/>
          </p:cNvSpPr>
          <p:nvPr/>
        </p:nvSpPr>
        <p:spPr bwMode="auto">
          <a:xfrm>
            <a:off x="844027" y="6837721"/>
            <a:ext cx="16596170" cy="301438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tx2"/>
                </a:solidFill>
              </a:rPr>
              <a:t>ex::</a:t>
            </a:r>
            <a:r>
              <a:rPr lang="en-US" err="1">
                <a:solidFill>
                  <a:schemeClr val="tx2"/>
                </a:solidFill>
              </a:rPr>
              <a:t>when_all</a:t>
            </a:r>
            <a:r>
              <a:rPr lang="en-US">
                <a:solidFill>
                  <a:schemeClr val="tx2"/>
                </a:solidFill>
              </a:rPr>
              <a:t>(</a:t>
            </a:r>
          </a:p>
          <a:p>
            <a:r>
              <a:rPr lang="en-US">
                <a:solidFill>
                  <a:schemeClr val="tx2"/>
                </a:solidFill>
              </a:rPr>
              <a:t>	  ex::schedule(sched) | ex::then([] { return </a:t>
            </a:r>
            <a:r>
              <a:rPr lang="en-US" err="1">
                <a:solidFill>
                  <a:schemeClr val="tx2"/>
                </a:solidFill>
              </a:rPr>
              <a:t>compute_intensive</a:t>
            </a:r>
            <a:r>
              <a:rPr lang="en-US">
                <a:solidFill>
                  <a:schemeClr val="tx2"/>
                </a:solidFill>
              </a:rPr>
              <a:t>(0); }),</a:t>
            </a:r>
          </a:p>
          <a:p>
            <a:r>
              <a:rPr lang="en-US">
                <a:solidFill>
                  <a:schemeClr val="tx2"/>
                </a:solidFill>
              </a:rPr>
              <a:t>	  ex::schedule(sched) | ex::then([] { return </a:t>
            </a:r>
            <a:r>
              <a:rPr lang="en-US" err="1">
                <a:solidFill>
                  <a:schemeClr val="tx2"/>
                </a:solidFill>
              </a:rPr>
              <a:t>compute_intensive</a:t>
            </a:r>
            <a:r>
              <a:rPr lang="en-US">
                <a:solidFill>
                  <a:schemeClr val="tx2"/>
                </a:solidFill>
              </a:rPr>
              <a:t>(1); }),</a:t>
            </a:r>
          </a:p>
          <a:p>
            <a:r>
              <a:rPr lang="en-US">
                <a:solidFill>
                  <a:schemeClr val="tx2"/>
                </a:solidFill>
              </a:rPr>
              <a:t>	  ex::schedule(sched) | ex::then([] { return </a:t>
            </a:r>
            <a:r>
              <a:rPr lang="en-US" err="1">
                <a:solidFill>
                  <a:schemeClr val="tx2"/>
                </a:solidFill>
              </a:rPr>
              <a:t>compute_intensive</a:t>
            </a:r>
            <a:r>
              <a:rPr lang="en-US">
                <a:solidFill>
                  <a:schemeClr val="tx2"/>
                </a:solidFill>
              </a:rPr>
              <a:t>(2); })</a:t>
            </a:r>
          </a:p>
          <a:p>
            <a:r>
              <a:rPr lang="en-US">
                <a:solidFill>
                  <a:schemeClr val="tx2"/>
                </a:solidFill>
              </a:rPr>
              <a:t>    )</a:t>
            </a:r>
            <a:r>
              <a:rPr lang="en-US"/>
              <a:t>;</a:t>
            </a:r>
          </a:p>
          <a:p>
            <a:endParaRPr lang="en-US"/>
          </a:p>
        </p:txBody>
      </p:sp>
      <p:sp>
        <p:nvSpPr>
          <p:cNvPr id="48" name="Rectangle 47">
            <a:extLst>
              <a:ext uri="{FF2B5EF4-FFF2-40B4-BE49-F238E27FC236}">
                <a16:creationId xmlns:a16="http://schemas.microsoft.com/office/drawing/2014/main" id="{66842762-4F19-4FFD-9492-02EB775F5C3D}"/>
              </a:ext>
            </a:extLst>
          </p:cNvPr>
          <p:cNvSpPr/>
          <p:nvPr/>
        </p:nvSpPr>
        <p:spPr>
          <a:xfrm>
            <a:off x="3200400" y="2256867"/>
            <a:ext cx="12008224" cy="4583094"/>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4B15584-7CF2-45C0-912E-0FC6AE204AE5}"/>
              </a:ext>
            </a:extLst>
          </p:cNvPr>
          <p:cNvSpPr>
            <a:spLocks noGrp="1"/>
          </p:cNvSpPr>
          <p:nvPr>
            <p:ph type="sldNum" sz="quarter" idx="12"/>
          </p:nvPr>
        </p:nvSpPr>
        <p:spPr/>
        <p:txBody>
          <a:bodyPr/>
          <a:lstStyle/>
          <a:p>
            <a:fld id="{3F0CE7EA-D096-4FD3-87FA-FBB0B79F5140}" type="slidenum">
              <a:rPr lang="en-US" smtClean="0"/>
              <a:t>13</a:t>
            </a:fld>
            <a:endParaRPr lang="en-US"/>
          </a:p>
        </p:txBody>
      </p:sp>
    </p:spTree>
    <p:extLst>
      <p:ext uri="{BB962C8B-B14F-4D97-AF65-F5344CB8AC3E}">
        <p14:creationId xmlns:p14="http://schemas.microsoft.com/office/powerpoint/2010/main" val="2903462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1000"/>
                            </p:stCondLst>
                            <p:childTnLst>
                              <p:par>
                                <p:cTn id="25" presetID="26" presetClass="emph" presetSubtype="0" fill="hold" grpId="2" nodeType="afterEffect">
                                  <p:stCondLst>
                                    <p:cond delay="0"/>
                                  </p:stCondLst>
                                  <p:childTnLst>
                                    <p:animEffect transition="out" filter="fade">
                                      <p:cBhvr>
                                        <p:cTn id="26" dur="500" tmFilter="0, 0; .2, .5; .8, .5; 1, 0"/>
                                        <p:tgtEl>
                                          <p:spTgt spid="15"/>
                                        </p:tgtEl>
                                      </p:cBhvr>
                                    </p:animEffect>
                                    <p:animScale>
                                      <p:cBhvr>
                                        <p:cTn id="27" dur="250" autoRev="1" fill="hold"/>
                                        <p:tgtEl>
                                          <p:spTgt spid="15"/>
                                        </p:tgtEl>
                                      </p:cBhvr>
                                      <p:by x="105000" y="105000"/>
                                    </p:animScale>
                                  </p:childTnLst>
                                </p:cTn>
                              </p:par>
                              <p:par>
                                <p:cTn id="28" presetID="26" presetClass="emph" presetSubtype="0" fill="hold" grpId="2" nodeType="withEffect">
                                  <p:stCondLst>
                                    <p:cond delay="0"/>
                                  </p:stCondLst>
                                  <p:childTnLst>
                                    <p:animEffect transition="out" filter="fade">
                                      <p:cBhvr>
                                        <p:cTn id="29" dur="500" tmFilter="0, 0; .2, .5; .8, .5; 1, 0"/>
                                        <p:tgtEl>
                                          <p:spTgt spid="41"/>
                                        </p:tgtEl>
                                      </p:cBhvr>
                                    </p:animEffect>
                                    <p:animScale>
                                      <p:cBhvr>
                                        <p:cTn id="30" dur="250" autoRev="1" fill="hold"/>
                                        <p:tgtEl>
                                          <p:spTgt spid="41"/>
                                        </p:tgtEl>
                                      </p:cBhvr>
                                      <p:by x="105000" y="105000"/>
                                    </p:animScale>
                                  </p:childTnLst>
                                </p:cTn>
                              </p:par>
                              <p:par>
                                <p:cTn id="31" presetID="26" presetClass="emph" presetSubtype="0" fill="hold" grpId="2" nodeType="withEffect">
                                  <p:stCondLst>
                                    <p:cond delay="0"/>
                                  </p:stCondLst>
                                  <p:childTnLst>
                                    <p:animEffect transition="out" filter="fade">
                                      <p:cBhvr>
                                        <p:cTn id="32" dur="500" tmFilter="0, 0; .2, .5; .8, .5; 1, 0"/>
                                        <p:tgtEl>
                                          <p:spTgt spid="42"/>
                                        </p:tgtEl>
                                      </p:cBhvr>
                                    </p:animEffect>
                                    <p:animScale>
                                      <p:cBhvr>
                                        <p:cTn id="33" dur="250" autoRev="1" fill="hold"/>
                                        <p:tgtEl>
                                          <p:spTgt spid="42"/>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xit" presetSubtype="0" fill="hold" grpId="0" nodeType="with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41"/>
                                        </p:tgtEl>
                                      </p:cBhvr>
                                    </p:animEffect>
                                    <p:set>
                                      <p:cBhvr>
                                        <p:cTn id="44" dur="1" fill="hold">
                                          <p:stCondLst>
                                            <p:cond delay="499"/>
                                          </p:stCondLst>
                                        </p:cTn>
                                        <p:tgtEl>
                                          <p:spTgt spid="41"/>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par>
                          <p:cTn id="58" fill="hold">
                            <p:stCondLst>
                              <p:cond delay="1000"/>
                            </p:stCondLst>
                            <p:childTnLst>
                              <p:par>
                                <p:cTn id="59" presetID="26" presetClass="emph" presetSubtype="0" fill="hold" grpId="1" nodeType="afterEffect">
                                  <p:stCondLst>
                                    <p:cond delay="0"/>
                                  </p:stCondLst>
                                  <p:childTnLst>
                                    <p:animEffect transition="out" filter="fade">
                                      <p:cBhvr>
                                        <p:cTn id="60" dur="500" tmFilter="0, 0; .2, .5; .8, .5; 1, 0"/>
                                        <p:tgtEl>
                                          <p:spTgt spid="44"/>
                                        </p:tgtEl>
                                      </p:cBhvr>
                                    </p:animEffect>
                                    <p:animScale>
                                      <p:cBhvr>
                                        <p:cTn id="61" dur="250" autoRev="1" fill="hold"/>
                                        <p:tgtEl>
                                          <p:spTgt spid="44"/>
                                        </p:tgtEl>
                                      </p:cBhvr>
                                      <p:by x="105000" y="105000"/>
                                    </p:animScale>
                                  </p:childTnLst>
                                </p:cTn>
                              </p:par>
                              <p:par>
                                <p:cTn id="62" presetID="26" presetClass="emph" presetSubtype="0" fill="hold" grpId="1" nodeType="withEffect">
                                  <p:stCondLst>
                                    <p:cond delay="0"/>
                                  </p:stCondLst>
                                  <p:childTnLst>
                                    <p:animEffect transition="out" filter="fade">
                                      <p:cBhvr>
                                        <p:cTn id="63" dur="500" tmFilter="0, 0; .2, .5; .8, .5; 1, 0"/>
                                        <p:tgtEl>
                                          <p:spTgt spid="45"/>
                                        </p:tgtEl>
                                      </p:cBhvr>
                                    </p:animEffect>
                                    <p:animScale>
                                      <p:cBhvr>
                                        <p:cTn id="64" dur="250" autoRev="1" fill="hold"/>
                                        <p:tgtEl>
                                          <p:spTgt spid="45"/>
                                        </p:tgtEl>
                                      </p:cBhvr>
                                      <p:by x="105000" y="105000"/>
                                    </p:animScale>
                                  </p:childTnLst>
                                </p:cTn>
                              </p:par>
                              <p:par>
                                <p:cTn id="65" presetID="26" presetClass="emph" presetSubtype="0" fill="hold" grpId="1" nodeType="withEffect">
                                  <p:stCondLst>
                                    <p:cond delay="0"/>
                                  </p:stCondLst>
                                  <p:childTnLst>
                                    <p:animEffect transition="out" filter="fade">
                                      <p:cBhvr>
                                        <p:cTn id="66" dur="500" tmFilter="0, 0; .2, .5; .8, .5; 1, 0"/>
                                        <p:tgtEl>
                                          <p:spTgt spid="46"/>
                                        </p:tgtEl>
                                      </p:cBhvr>
                                    </p:animEffect>
                                    <p:animScale>
                                      <p:cBhvr>
                                        <p:cTn id="67" dur="250" autoRev="1" fill="hold"/>
                                        <p:tgtEl>
                                          <p:spTgt spid="46"/>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xit" presetSubtype="0" fill="hold" grpId="2" nodeType="withEffect">
                                  <p:stCondLst>
                                    <p:cond delay="0"/>
                                  </p:stCondLst>
                                  <p:childTnLst>
                                    <p:animEffect transition="out" filter="fade">
                                      <p:cBhvr>
                                        <p:cTn id="74" dur="500"/>
                                        <p:tgtEl>
                                          <p:spTgt spid="44"/>
                                        </p:tgtEl>
                                      </p:cBhvr>
                                    </p:animEffect>
                                    <p:set>
                                      <p:cBhvr>
                                        <p:cTn id="75" dur="1" fill="hold">
                                          <p:stCondLst>
                                            <p:cond delay="499"/>
                                          </p:stCondLst>
                                        </p:cTn>
                                        <p:tgtEl>
                                          <p:spTgt spid="44"/>
                                        </p:tgtEl>
                                        <p:attrNameLst>
                                          <p:attrName>style.visibility</p:attrName>
                                        </p:attrNameLst>
                                      </p:cBhvr>
                                      <p:to>
                                        <p:strVal val="hidden"/>
                                      </p:to>
                                    </p:set>
                                  </p:childTnLst>
                                </p:cTn>
                              </p:par>
                              <p:par>
                                <p:cTn id="76" presetID="10" presetClass="exit" presetSubtype="0" fill="hold" grpId="2" nodeType="withEffect">
                                  <p:stCondLst>
                                    <p:cond delay="0"/>
                                  </p:stCondLst>
                                  <p:childTnLst>
                                    <p:animEffect transition="out" filter="fade">
                                      <p:cBhvr>
                                        <p:cTn id="77" dur="500"/>
                                        <p:tgtEl>
                                          <p:spTgt spid="45"/>
                                        </p:tgtEl>
                                      </p:cBhvr>
                                    </p:animEffect>
                                    <p:set>
                                      <p:cBhvr>
                                        <p:cTn id="78" dur="1" fill="hold">
                                          <p:stCondLst>
                                            <p:cond delay="499"/>
                                          </p:stCondLst>
                                        </p:cTn>
                                        <p:tgtEl>
                                          <p:spTgt spid="45"/>
                                        </p:tgtEl>
                                        <p:attrNameLst>
                                          <p:attrName>style.visibility</p:attrName>
                                        </p:attrNameLst>
                                      </p:cBhvr>
                                      <p:to>
                                        <p:strVal val="hidden"/>
                                      </p:to>
                                    </p:set>
                                  </p:childTnLst>
                                </p:cTn>
                              </p:par>
                              <p:par>
                                <p:cTn id="79" presetID="10" presetClass="exit" presetSubtype="0" fill="hold" grpId="2" nodeType="withEffect">
                                  <p:stCondLst>
                                    <p:cond delay="0"/>
                                  </p:stCondLst>
                                  <p:childTnLst>
                                    <p:animEffect transition="out" filter="fade">
                                      <p:cBhvr>
                                        <p:cTn id="80" dur="500"/>
                                        <p:tgtEl>
                                          <p:spTgt spid="46"/>
                                        </p:tgtEl>
                                      </p:cBhvr>
                                    </p:animEffect>
                                    <p:set>
                                      <p:cBhvr>
                                        <p:cTn id="81" dur="1" fill="hold">
                                          <p:stCondLst>
                                            <p:cond delay="499"/>
                                          </p:stCondLst>
                                        </p:cTn>
                                        <p:tgtEl>
                                          <p:spTgt spid="46"/>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par>
                          <p:cTn id="86" fill="hold">
                            <p:stCondLst>
                              <p:cond delay="1000"/>
                            </p:stCondLst>
                            <p:childTnLst>
                              <p:par>
                                <p:cTn id="87" presetID="26" presetClass="emph" presetSubtype="0" fill="hold" grpId="1" nodeType="afterEffect">
                                  <p:stCondLst>
                                    <p:cond delay="0"/>
                                  </p:stCondLst>
                                  <p:childTnLst>
                                    <p:animEffect transition="out" filter="fade">
                                      <p:cBhvr>
                                        <p:cTn id="88" dur="500" tmFilter="0, 0; .2, .5; .8, .5; 1, 0"/>
                                        <p:tgtEl>
                                          <p:spTgt spid="48"/>
                                        </p:tgtEl>
                                      </p:cBhvr>
                                    </p:animEffect>
                                    <p:animScale>
                                      <p:cBhvr>
                                        <p:cTn id="89"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15" grpId="0" animBg="1"/>
      <p:bldP spid="15" grpId="1" animBg="1"/>
      <p:bldP spid="15" grpId="2" animBg="1"/>
      <p:bldP spid="41" grpId="0" animBg="1"/>
      <p:bldP spid="41" grpId="1" animBg="1"/>
      <p:bldP spid="41" grpId="2" animBg="1"/>
      <p:bldP spid="42" grpId="0" animBg="1"/>
      <p:bldP spid="42" grpId="1" animBg="1"/>
      <p:bldP spid="42" grpId="2" animBg="1"/>
      <p:bldP spid="43" grpId="0"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8" grpId="0" animBg="1"/>
      <p:bldP spid="4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349437"/>
            <a:ext cx="10307171"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2"/>
                </a:solidFill>
                <a:latin typeface="DINPro-Regular" panose="02000503030000020004" pitchFamily="50" charset="0"/>
              </a:rPr>
              <a:t>Example 2:</a:t>
            </a:r>
          </a:p>
          <a:p>
            <a:pPr algn="ctr">
              <a:lnSpc>
                <a:spcPct val="90000"/>
              </a:lnSpc>
            </a:pPr>
            <a:r>
              <a:rPr lang="en-US" sz="5400" dirty="0">
                <a:solidFill>
                  <a:schemeClr val="tx1"/>
                </a:solidFill>
                <a:latin typeface="DINPro-Regular" panose="02000503030000020004" pitchFamily="50" charset="0"/>
              </a:rPr>
              <a:t>Transitioning execution context</a:t>
            </a:r>
          </a:p>
        </p:txBody>
      </p:sp>
      <p:sp>
        <p:nvSpPr>
          <p:cNvPr id="2" name="Slide Number Placeholder 1">
            <a:extLst>
              <a:ext uri="{FF2B5EF4-FFF2-40B4-BE49-F238E27FC236}">
                <a16:creationId xmlns:a16="http://schemas.microsoft.com/office/drawing/2014/main" id="{0DB00709-E1F7-45D1-A71F-E8ACDB4E4609}"/>
              </a:ext>
            </a:extLst>
          </p:cNvPr>
          <p:cNvSpPr>
            <a:spLocks noGrp="1"/>
          </p:cNvSpPr>
          <p:nvPr>
            <p:ph type="sldNum" sz="quarter" idx="12"/>
          </p:nvPr>
        </p:nvSpPr>
        <p:spPr/>
        <p:txBody>
          <a:bodyPr/>
          <a:lstStyle/>
          <a:p>
            <a:fld id="{3F0CE7EA-D096-4FD3-87FA-FBB0B79F5140}" type="slidenum">
              <a:rPr lang="en-US" smtClean="0"/>
              <a:t>14</a:t>
            </a:fld>
            <a:endParaRPr lang="en-US"/>
          </a:p>
        </p:txBody>
      </p:sp>
    </p:spTree>
    <p:extLst>
      <p:ext uri="{BB962C8B-B14F-4D97-AF65-F5344CB8AC3E}">
        <p14:creationId xmlns:p14="http://schemas.microsoft.com/office/powerpoint/2010/main" val="134979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transitioning execution context</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a:t>
            </a:r>
            <a:r>
              <a:rPr lang="en-US" dirty="0" err="1">
                <a:latin typeface="Consolas" panose="020B0609020204030204" pitchFamily="49" charset="0"/>
              </a:rPr>
              <a:t>request_t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a:t>
            </a:r>
            <a:r>
              <a:rPr lang="en-US" dirty="0" err="1">
                <a:latin typeface="Consolas" panose="020B0609020204030204" pitchFamily="49" charset="0"/>
              </a:rPr>
              <a:t>low_latency</a:t>
            </a:r>
            <a:r>
              <a:rPr lang="en-US" dirty="0">
                <a:latin typeface="Consolas" panose="020B0609020204030204" pitchFamily="49" charset="0"/>
              </a:rPr>
              <a:t>;</a:t>
            </a: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workers;</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accept_and_process_requests</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return</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low_latency.get_scheduler</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 </a:t>
            </a:r>
            <a:r>
              <a:rPr lang="en-US" b="1" dirty="0">
                <a:solidFill>
                  <a:schemeClr val="tx1"/>
                </a:solidFill>
                <a:latin typeface="Consolas" panose="020B0609020204030204" pitchFamily="49" charset="0"/>
              </a:rPr>
              <a:t>ex::transfer</a:t>
            </a:r>
            <a:r>
              <a:rPr lang="en-US" dirty="0">
                <a:latin typeface="Consolas" panose="020B0609020204030204" pitchFamily="49" charset="0"/>
              </a:rPr>
              <a:t>(</a:t>
            </a:r>
            <a:r>
              <a:rPr lang="en-US" dirty="0" err="1">
                <a:latin typeface="Consolas" panose="020B0609020204030204" pitchFamily="49" charset="0"/>
              </a:rPr>
              <a:t>workers.get_scheduler</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 </a:t>
            </a:r>
            <a:r>
              <a:rPr lang="en-US" b="1" dirty="0">
                <a:solidFill>
                  <a:schemeClr val="tx1"/>
                </a:solidFill>
                <a:latin typeface="Consolas" panose="020B0609020204030204" pitchFamily="49" charset="0"/>
              </a:rPr>
              <a:t>ex::then</a:t>
            </a:r>
            <a:r>
              <a:rPr lang="en-US" dirty="0">
                <a:latin typeface="Consolas" panose="020B0609020204030204" pitchFamily="49" charset="0"/>
              </a:rPr>
              <a:t>([](</a:t>
            </a:r>
            <a:r>
              <a:rPr lang="en-US" dirty="0">
                <a:solidFill>
                  <a:srgbClr val="569CD6"/>
                </a:solidFill>
                <a:latin typeface="Consolas" panose="020B0609020204030204" pitchFamily="49" charset="0"/>
              </a:rPr>
              <a:t>auto</a:t>
            </a:r>
            <a:r>
              <a:rPr lang="en-US" dirty="0">
                <a:latin typeface="Consolas" panose="020B0609020204030204" pitchFamily="49" charset="0"/>
              </a:rPr>
              <a:t> request) { </a:t>
            </a:r>
            <a:r>
              <a:rPr lang="en-US" dirty="0" err="1">
                <a:latin typeface="Consolas" panose="020B0609020204030204" pitchFamily="49" charset="0"/>
              </a:rPr>
              <a:t>process_request</a:t>
            </a:r>
            <a:r>
              <a:rPr lang="en-US" dirty="0">
                <a:latin typeface="Consolas" panose="020B0609020204030204" pitchFamily="49" charset="0"/>
              </a:rPr>
              <a:t>(request); })</a:t>
            </a:r>
          </a:p>
          <a:p>
            <a:pPr marL="91440" indent="0">
              <a:lnSpc>
                <a:spcPct val="100000"/>
              </a:lnSpc>
              <a:spcBef>
                <a:spcPts val="0"/>
              </a:spcBef>
              <a:spcAft>
                <a:spcPts val="0"/>
              </a:spcAft>
              <a:buNone/>
            </a:pPr>
            <a:r>
              <a:rPr lang="en-US" dirty="0">
                <a:latin typeface="Consolas" panose="020B0609020204030204" pitchFamily="49" charset="0"/>
              </a:rPr>
              <a:t>    |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repeat_effect</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5" name="TextBox 4">
            <a:extLst>
              <a:ext uri="{FF2B5EF4-FFF2-40B4-BE49-F238E27FC236}">
                <a16:creationId xmlns:a16="http://schemas.microsoft.com/office/drawing/2014/main" id="{DB52682E-24AE-4A88-930E-3C5E74EAF655}"/>
              </a:ext>
            </a:extLst>
          </p:cNvPr>
          <p:cNvSpPr txBox="1"/>
          <p:nvPr/>
        </p:nvSpPr>
        <p:spPr>
          <a:xfrm>
            <a:off x="11277600" y="2795505"/>
            <a:ext cx="5481494" cy="25299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tx2"/>
                </a:solidFill>
                <a:latin typeface="DINPro-Regular" panose="02000503030000020004" pitchFamily="50" charset="0"/>
              </a:rPr>
              <a:t>Accept requests on low-latency threads. Process the requests on the worker threads.</a:t>
            </a:r>
          </a:p>
        </p:txBody>
      </p:sp>
      <p:sp>
        <p:nvSpPr>
          <p:cNvPr id="7" name="Slide Number Placeholder 6">
            <a:extLst>
              <a:ext uri="{FF2B5EF4-FFF2-40B4-BE49-F238E27FC236}">
                <a16:creationId xmlns:a16="http://schemas.microsoft.com/office/drawing/2014/main" id="{897A84AC-7CD5-4031-BD70-2B3EDB28DF38}"/>
              </a:ext>
            </a:extLst>
          </p:cNvPr>
          <p:cNvSpPr>
            <a:spLocks noGrp="1"/>
          </p:cNvSpPr>
          <p:nvPr>
            <p:ph type="sldNum" sz="quarter" idx="12"/>
          </p:nvPr>
        </p:nvSpPr>
        <p:spPr/>
        <p:txBody>
          <a:bodyPr/>
          <a:lstStyle/>
          <a:p>
            <a:fld id="{3F0CE7EA-D096-4FD3-87FA-FBB0B79F5140}" type="slidenum">
              <a:rPr lang="en-US" smtClean="0"/>
              <a:t>15</a:t>
            </a:fld>
            <a:endParaRPr lang="en-US"/>
          </a:p>
        </p:txBody>
      </p:sp>
    </p:spTree>
    <p:extLst>
      <p:ext uri="{BB962C8B-B14F-4D97-AF65-F5344CB8AC3E}">
        <p14:creationId xmlns:p14="http://schemas.microsoft.com/office/powerpoint/2010/main" val="702806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fade">
                                      <p:cBhvr>
                                        <p:cTn id="12" dur="500"/>
                                        <p:tgtEl>
                                          <p:spTgt spid="3">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fade">
                                      <p:cBhvr>
                                        <p:cTn id="17" dur="500"/>
                                        <p:tgtEl>
                                          <p:spTgt spid="3">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2" end="12"/>
                                            </p:txEl>
                                          </p:spTgt>
                                        </p:tgtEl>
                                        <p:attrNameLst>
                                          <p:attrName>style.visibility</p:attrName>
                                        </p:attrNameLst>
                                      </p:cBhvr>
                                      <p:to>
                                        <p:strVal val="visible"/>
                                      </p:to>
                                    </p:set>
                                    <p:animEffect transition="in" filter="fade">
                                      <p:cBhvr>
                                        <p:cTn id="22" dur="500"/>
                                        <p:tgtEl>
                                          <p:spTgt spid="3">
                                            <p:txEl>
                                              <p:pRg st="12" end="1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fade">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transitioning execution context</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a:t>
            </a:r>
            <a:r>
              <a:rPr lang="en-US" dirty="0" err="1">
                <a:latin typeface="Consolas" panose="020B0609020204030204" pitchFamily="49" charset="0"/>
              </a:rPr>
              <a:t>request_t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a:t>
            </a:r>
            <a:r>
              <a:rPr lang="en-US" dirty="0" err="1">
                <a:latin typeface="Consolas" panose="020B0609020204030204" pitchFamily="49" charset="0"/>
              </a:rPr>
              <a:t>low_latency</a:t>
            </a:r>
            <a:r>
              <a:rPr lang="en-US" dirty="0">
                <a:latin typeface="Consolas" panose="020B0609020204030204" pitchFamily="49" charset="0"/>
              </a:rPr>
              <a:t>;</a:t>
            </a: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workers;</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err="1">
                <a:latin typeface="Consolas" panose="020B0609020204030204" pitchFamily="49" charset="0"/>
              </a:rPr>
              <a:t>unifex</a:t>
            </a:r>
            <a:r>
              <a:rPr lang="en-US" dirty="0">
                <a:latin typeface="Consolas" panose="020B0609020204030204" pitchFamily="49" charset="0"/>
              </a:rPr>
              <a:t>::task&lt;</a:t>
            </a:r>
            <a:r>
              <a:rPr lang="en-US" dirty="0">
                <a:solidFill>
                  <a:srgbClr val="569CD6"/>
                </a:solidFill>
                <a:latin typeface="Consolas" panose="020B0609020204030204" pitchFamily="49" charset="0"/>
              </a:rPr>
              <a:t>void</a:t>
            </a:r>
            <a:r>
              <a:rPr lang="en-US" dirty="0">
                <a:latin typeface="Consolas" panose="020B0609020204030204" pitchFamily="49" charset="0"/>
              </a:rPr>
              <a:t>&gt; </a:t>
            </a:r>
            <a:r>
              <a:rPr lang="en-US" dirty="0" err="1">
                <a:latin typeface="Consolas" panose="020B0609020204030204" pitchFamily="49" charset="0"/>
              </a:rPr>
              <a:t>accept_and_process_requests</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while</a:t>
            </a:r>
            <a:r>
              <a:rPr lang="en-US" dirty="0">
                <a:latin typeface="Consolas" panose="020B0609020204030204" pitchFamily="49" charset="0"/>
              </a:rPr>
              <a:t> (</a:t>
            </a:r>
            <a:r>
              <a:rPr lang="en-US" dirty="0">
                <a:solidFill>
                  <a:srgbClr val="569CD6"/>
                </a:solidFill>
                <a:latin typeface="Consolas" panose="020B0609020204030204" pitchFamily="49" charset="0"/>
              </a:rPr>
              <a:t>true</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request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b="1"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low_latency.get_scheduler</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b="1"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workers.get_scheduler</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(request));</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a:t>
            </a:r>
          </a:p>
        </p:txBody>
      </p:sp>
      <p:sp>
        <p:nvSpPr>
          <p:cNvPr id="5" name="TextBox 4">
            <a:extLst>
              <a:ext uri="{FF2B5EF4-FFF2-40B4-BE49-F238E27FC236}">
                <a16:creationId xmlns:a16="http://schemas.microsoft.com/office/drawing/2014/main" id="{DB52682E-24AE-4A88-930E-3C5E74EAF655}"/>
              </a:ext>
            </a:extLst>
          </p:cNvPr>
          <p:cNvSpPr txBox="1"/>
          <p:nvPr/>
        </p:nvSpPr>
        <p:spPr>
          <a:xfrm>
            <a:off x="11277600" y="3404903"/>
            <a:ext cx="5481494" cy="13111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tx2"/>
                </a:solidFill>
                <a:latin typeface="DINPro-Regular" panose="02000503030000020004" pitchFamily="50" charset="0"/>
              </a:rPr>
              <a:t>Or write it as a coroutine.</a:t>
            </a:r>
          </a:p>
        </p:txBody>
      </p:sp>
      <p:sp>
        <p:nvSpPr>
          <p:cNvPr id="4" name="Slide Number Placeholder 3">
            <a:extLst>
              <a:ext uri="{FF2B5EF4-FFF2-40B4-BE49-F238E27FC236}">
                <a16:creationId xmlns:a16="http://schemas.microsoft.com/office/drawing/2014/main" id="{5334E73C-F747-411E-AEB8-1ECE2E6F081D}"/>
              </a:ext>
            </a:extLst>
          </p:cNvPr>
          <p:cNvSpPr>
            <a:spLocks noGrp="1"/>
          </p:cNvSpPr>
          <p:nvPr>
            <p:ph type="sldNum" sz="quarter" idx="12"/>
          </p:nvPr>
        </p:nvSpPr>
        <p:spPr/>
        <p:txBody>
          <a:bodyPr/>
          <a:lstStyle/>
          <a:p>
            <a:fld id="{3F0CE7EA-D096-4FD3-87FA-FBB0B79F5140}" type="slidenum">
              <a:rPr lang="en-US" smtClean="0"/>
              <a:t>16</a:t>
            </a:fld>
            <a:endParaRPr lang="en-US"/>
          </a:p>
        </p:txBody>
      </p:sp>
    </p:spTree>
    <p:extLst>
      <p:ext uri="{BB962C8B-B14F-4D97-AF65-F5344CB8AC3E}">
        <p14:creationId xmlns:p14="http://schemas.microsoft.com/office/powerpoint/2010/main" val="229024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982135" y="2958459"/>
            <a:ext cx="8323729"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Schedulers produce senders</a:t>
            </a:r>
          </a:p>
        </p:txBody>
      </p:sp>
      <p:sp>
        <p:nvSpPr>
          <p:cNvPr id="7" name="TextBox 6">
            <a:extLst>
              <a:ext uri="{FF2B5EF4-FFF2-40B4-BE49-F238E27FC236}">
                <a16:creationId xmlns:a16="http://schemas.microsoft.com/office/drawing/2014/main" id="{06364570-F8AF-408B-8F16-ADFD877B4E77}"/>
              </a:ext>
            </a:extLst>
          </p:cNvPr>
          <p:cNvSpPr txBox="1"/>
          <p:nvPr/>
        </p:nvSpPr>
        <p:spPr>
          <a:xfrm>
            <a:off x="4982134" y="4769552"/>
            <a:ext cx="8323729"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Generic async algorithms accept and return senders</a:t>
            </a:r>
          </a:p>
        </p:txBody>
      </p:sp>
      <p:sp>
        <p:nvSpPr>
          <p:cNvPr id="2" name="Slide Number Placeholder 1">
            <a:extLst>
              <a:ext uri="{FF2B5EF4-FFF2-40B4-BE49-F238E27FC236}">
                <a16:creationId xmlns:a16="http://schemas.microsoft.com/office/drawing/2014/main" id="{07981FF7-4B6E-4436-9530-7C1C62226B5C}"/>
              </a:ext>
            </a:extLst>
          </p:cNvPr>
          <p:cNvSpPr>
            <a:spLocks noGrp="1"/>
          </p:cNvSpPr>
          <p:nvPr>
            <p:ph type="sldNum" sz="quarter" idx="12"/>
          </p:nvPr>
        </p:nvSpPr>
        <p:spPr/>
        <p:txBody>
          <a:bodyPr/>
          <a:lstStyle/>
          <a:p>
            <a:fld id="{3F0CE7EA-D096-4FD3-87FA-FBB0B79F5140}" type="slidenum">
              <a:rPr lang="en-US" smtClean="0"/>
              <a:t>17</a:t>
            </a:fld>
            <a:endParaRPr lang="en-US"/>
          </a:p>
        </p:txBody>
      </p:sp>
    </p:spTree>
    <p:extLst>
      <p:ext uri="{BB962C8B-B14F-4D97-AF65-F5344CB8AC3E}">
        <p14:creationId xmlns:p14="http://schemas.microsoft.com/office/powerpoint/2010/main" val="3804132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984F-6905-40B4-8D37-5C5D914E63AF}"/>
              </a:ext>
            </a:extLst>
          </p:cNvPr>
          <p:cNvSpPr>
            <a:spLocks noGrp="1"/>
          </p:cNvSpPr>
          <p:nvPr>
            <p:ph type="title"/>
          </p:nvPr>
        </p:nvSpPr>
        <p:spPr/>
        <p:txBody>
          <a:bodyPr/>
          <a:lstStyle/>
          <a:p>
            <a:r>
              <a:rPr lang="en-US"/>
              <a:t>Sender adaptors of std::execution</a:t>
            </a:r>
          </a:p>
        </p:txBody>
      </p:sp>
      <p:graphicFrame>
        <p:nvGraphicFramePr>
          <p:cNvPr id="6" name="Table 6">
            <a:extLst>
              <a:ext uri="{FF2B5EF4-FFF2-40B4-BE49-F238E27FC236}">
                <a16:creationId xmlns:a16="http://schemas.microsoft.com/office/drawing/2014/main" id="{D36FD043-7332-4CEA-BFFD-406993BB538F}"/>
              </a:ext>
            </a:extLst>
          </p:cNvPr>
          <p:cNvGraphicFramePr>
            <a:graphicFrameLocks noGrp="1"/>
          </p:cNvGraphicFramePr>
          <p:nvPr>
            <p:ph idx="1"/>
            <p:extLst>
              <p:ext uri="{D42A27DB-BD31-4B8C-83A1-F6EECF244321}">
                <p14:modId xmlns:p14="http://schemas.microsoft.com/office/powerpoint/2010/main" val="2658989129"/>
              </p:ext>
            </p:extLst>
          </p:nvPr>
        </p:nvGraphicFramePr>
        <p:xfrm>
          <a:off x="969017" y="1982821"/>
          <a:ext cx="16103026" cy="7160464"/>
        </p:xfrm>
        <a:graphic>
          <a:graphicData uri="http://schemas.openxmlformats.org/drawingml/2006/table">
            <a:tbl>
              <a:tblPr firstRow="1" bandRow="1">
                <a:tableStyleId>{5C22544A-7EE6-4342-B048-85BDC9FD1C3A}</a:tableStyleId>
              </a:tblPr>
              <a:tblGrid>
                <a:gridCol w="5673830">
                  <a:extLst>
                    <a:ext uri="{9D8B030D-6E8A-4147-A177-3AD203B41FA5}">
                      <a16:colId xmlns:a16="http://schemas.microsoft.com/office/drawing/2014/main" val="3717709914"/>
                    </a:ext>
                  </a:extLst>
                </a:gridCol>
                <a:gridCol w="10429196">
                  <a:extLst>
                    <a:ext uri="{9D8B030D-6E8A-4147-A177-3AD203B41FA5}">
                      <a16:colId xmlns:a16="http://schemas.microsoft.com/office/drawing/2014/main" val="141932146"/>
                    </a:ext>
                  </a:extLst>
                </a:gridCol>
              </a:tblGrid>
              <a:tr h="759664">
                <a:tc>
                  <a:txBody>
                    <a:bodyPr/>
                    <a:lstStyle/>
                    <a:p>
                      <a:r>
                        <a:rPr lang="en-US"/>
                        <a:t>Sender adaptors</a:t>
                      </a:r>
                    </a:p>
                  </a:txBody>
                  <a:tcPr anchor="ctr"/>
                </a:tc>
                <a:tc>
                  <a:txBody>
                    <a:bodyPr/>
                    <a:lstStyle/>
                    <a:p>
                      <a:r>
                        <a:rPr lang="en-US"/>
                        <a:t>Returns a sender that…</a:t>
                      </a:r>
                    </a:p>
                  </a:txBody>
                  <a:tcPr anchor="ctr"/>
                </a:tc>
                <a:extLst>
                  <a:ext uri="{0D108BD9-81ED-4DB2-BD59-A6C34878D82A}">
                    <a16:rowId xmlns:a16="http://schemas.microsoft.com/office/drawing/2014/main" val="1844496828"/>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then(sender, </a:t>
                      </a:r>
                      <a:r>
                        <a:rPr lang="en-US" sz="1800" b="1" err="1">
                          <a:solidFill>
                            <a:schemeClr val="bg2"/>
                          </a:solidFill>
                          <a:latin typeface="Courier New" panose="02070309020205020404" pitchFamily="49" charset="0"/>
                          <a:cs typeface="Courier New" panose="02070309020205020404" pitchFamily="49" charset="0"/>
                        </a:rPr>
                        <a:t>fn</a:t>
                      </a:r>
                      <a:r>
                        <a:rPr lang="en-US" sz="1800" b="1">
                          <a:solidFill>
                            <a:schemeClr val="bg2"/>
                          </a:solidFill>
                          <a:latin typeface="Courier New" panose="02070309020205020404" pitchFamily="49" charset="0"/>
                          <a:cs typeface="Courier New" panose="02070309020205020404" pitchFamily="49" charset="0"/>
                        </a:rPr>
                        <a:t>) </a:t>
                      </a:r>
                      <a:r>
                        <a:rPr lang="en-US" sz="3600" b="1">
                          <a:solidFill>
                            <a:schemeClr val="bg2"/>
                          </a:solidFill>
                          <a:latin typeface="Courier New" panose="02070309020205020404" pitchFamily="49" charset="0"/>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transforms the result value of the operation with a function.</a:t>
                      </a:r>
                    </a:p>
                  </a:txBody>
                  <a:tcPr anchor="ctr"/>
                </a:tc>
                <a:extLst>
                  <a:ext uri="{0D108BD9-81ED-4DB2-BD59-A6C34878D82A}">
                    <a16:rowId xmlns:a16="http://schemas.microsoft.com/office/drawing/2014/main" val="1797928454"/>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upon_[</a:t>
                      </a:r>
                      <a:r>
                        <a:rPr lang="en-US" sz="1800" b="1" err="1">
                          <a:solidFill>
                            <a:schemeClr val="bg2"/>
                          </a:solidFill>
                          <a:latin typeface="Courier New" panose="02070309020205020404" pitchFamily="49" charset="0"/>
                          <a:cs typeface="Courier New" panose="02070309020205020404" pitchFamily="49" charset="0"/>
                        </a:rPr>
                        <a:t>error|done</a:t>
                      </a:r>
                      <a:r>
                        <a:rPr lang="en-US" sz="1800" b="1">
                          <a:solidFill>
                            <a:schemeClr val="bg2"/>
                          </a:solidFill>
                          <a:latin typeface="Courier New" panose="02070309020205020404" pitchFamily="49" charset="0"/>
                          <a:cs typeface="Courier New" panose="02070309020205020404" pitchFamily="49" charset="0"/>
                        </a:rPr>
                        <a:t>](sender, </a:t>
                      </a:r>
                      <a:r>
                        <a:rPr lang="en-US" sz="1800" b="1" err="1">
                          <a:solidFill>
                            <a:schemeClr val="bg2"/>
                          </a:solidFill>
                          <a:latin typeface="Courier New" panose="02070309020205020404" pitchFamily="49" charset="0"/>
                          <a:cs typeface="Courier New" panose="02070309020205020404" pitchFamily="49" charset="0"/>
                        </a:rPr>
                        <a:t>fn</a:t>
                      </a:r>
                      <a:r>
                        <a:rPr lang="en-US" sz="1800" b="1">
                          <a:solidFill>
                            <a:schemeClr val="bg2"/>
                          </a:solidFill>
                          <a:latin typeface="Courier New" panose="02070309020205020404" pitchFamily="49" charset="0"/>
                          <a:cs typeface="Courier New" panose="02070309020205020404" pitchFamily="49" charset="0"/>
                        </a:rPr>
                        <a:t>)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transforms the error and done signals with a function.</a:t>
                      </a:r>
                    </a:p>
                  </a:txBody>
                  <a:tcPr anchor="ctr"/>
                </a:tc>
                <a:extLst>
                  <a:ext uri="{0D108BD9-81ED-4DB2-BD59-A6C34878D82A}">
                    <a16:rowId xmlns:a16="http://schemas.microsoft.com/office/drawing/2014/main" val="2419388297"/>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let_[value|…](sender, </a:t>
                      </a:r>
                      <a:r>
                        <a:rPr lang="en-US" sz="1800" b="1" err="1">
                          <a:solidFill>
                            <a:schemeClr val="bg2"/>
                          </a:solidFill>
                          <a:latin typeface="Courier New" panose="02070309020205020404" pitchFamily="49" charset="0"/>
                          <a:cs typeface="Courier New" panose="02070309020205020404" pitchFamily="49" charset="0"/>
                        </a:rPr>
                        <a:t>fn</a:t>
                      </a:r>
                      <a:r>
                        <a:rPr lang="en-US" sz="1800" b="1">
                          <a:solidFill>
                            <a:schemeClr val="bg2"/>
                          </a:solidFill>
                          <a:latin typeface="Courier New" panose="02070309020205020404" pitchFamily="49" charset="0"/>
                          <a:cs typeface="Courier New" panose="02070309020205020404" pitchFamily="49" charset="0"/>
                        </a:rPr>
                        <a:t>)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passes the result of input sender to function, which returns new sender.</a:t>
                      </a:r>
                    </a:p>
                  </a:txBody>
                  <a:tcPr anchor="ctr"/>
                </a:tc>
                <a:extLst>
                  <a:ext uri="{0D108BD9-81ED-4DB2-BD59-A6C34878D82A}">
                    <a16:rowId xmlns:a16="http://schemas.microsoft.com/office/drawing/2014/main" val="2778860353"/>
                  </a:ext>
                </a:extLst>
              </a:tr>
              <a:tr h="548647">
                <a:tc>
                  <a:txBody>
                    <a:bodyPr/>
                    <a:lstStyle/>
                    <a:p>
                      <a:r>
                        <a:rPr lang="en-US" sz="1800" b="1" err="1">
                          <a:solidFill>
                            <a:schemeClr val="bg2"/>
                          </a:solidFill>
                          <a:latin typeface="Courier New" panose="02070309020205020404" pitchFamily="49" charset="0"/>
                          <a:cs typeface="Courier New" panose="02070309020205020404" pitchFamily="49" charset="0"/>
                        </a:rPr>
                        <a:t>when_all</a:t>
                      </a:r>
                      <a:r>
                        <a:rPr lang="en-US" sz="1800" b="1">
                          <a:solidFill>
                            <a:schemeClr val="bg2"/>
                          </a:solidFill>
                          <a:latin typeface="Courier New" panose="02070309020205020404" pitchFamily="49" charset="0"/>
                          <a:cs typeface="Courier New" panose="02070309020205020404" pitchFamily="49" charset="0"/>
                        </a:rPr>
                        <a:t>(senders...)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completes when all the input senders complete.</a:t>
                      </a:r>
                    </a:p>
                  </a:txBody>
                  <a:tcPr anchor="ctr"/>
                </a:tc>
                <a:extLst>
                  <a:ext uri="{0D108BD9-81ED-4DB2-BD59-A6C34878D82A}">
                    <a16:rowId xmlns:a16="http://schemas.microsoft.com/office/drawing/2014/main" val="4135513969"/>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on(scheduler, sender)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starts the input sender in the context of the input scheduler.</a:t>
                      </a:r>
                    </a:p>
                  </a:txBody>
                  <a:tcPr anchor="ctr"/>
                </a:tc>
                <a:extLst>
                  <a:ext uri="{0D108BD9-81ED-4DB2-BD59-A6C34878D82A}">
                    <a16:rowId xmlns:a16="http://schemas.microsoft.com/office/drawing/2014/main" val="1127706576"/>
                  </a:ext>
                </a:extLst>
              </a:tr>
              <a:tr h="548647">
                <a:tc>
                  <a:txBody>
                    <a:bodyPr/>
                    <a:lstStyle/>
                    <a:p>
                      <a:r>
                        <a:rPr lang="en-US" sz="1800" b="1" err="1">
                          <a:solidFill>
                            <a:schemeClr val="bg2"/>
                          </a:solidFill>
                          <a:latin typeface="Courier New" panose="02070309020205020404" pitchFamily="49" charset="0"/>
                          <a:cs typeface="Courier New" panose="02070309020205020404" pitchFamily="49" charset="0"/>
                        </a:rPr>
                        <a:t>into_variant</a:t>
                      </a:r>
                      <a:r>
                        <a:rPr lang="en-US" sz="1800" b="1">
                          <a:solidFill>
                            <a:schemeClr val="bg2"/>
                          </a:solidFill>
                          <a:latin typeface="Courier New" panose="02070309020205020404" pitchFamily="49" charset="0"/>
                          <a:cs typeface="Courier New" panose="02070309020205020404" pitchFamily="49" charset="0"/>
                        </a:rPr>
                        <a:t>(sender)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packages all possible results of input sender into a variant of tuples.</a:t>
                      </a:r>
                    </a:p>
                  </a:txBody>
                  <a:tcPr anchor="ctr"/>
                </a:tc>
                <a:extLst>
                  <a:ext uri="{0D108BD9-81ED-4DB2-BD59-A6C34878D82A}">
                    <a16:rowId xmlns:a16="http://schemas.microsoft.com/office/drawing/2014/main" val="650257635"/>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bulk(sender, size, </a:t>
                      </a:r>
                      <a:r>
                        <a:rPr lang="en-US" sz="1800" b="1" err="1">
                          <a:solidFill>
                            <a:schemeClr val="bg2"/>
                          </a:solidFill>
                          <a:latin typeface="Courier New" panose="02070309020205020404" pitchFamily="49" charset="0"/>
                          <a:cs typeface="Courier New" panose="02070309020205020404" pitchFamily="49" charset="0"/>
                        </a:rPr>
                        <a:t>fn</a:t>
                      </a:r>
                      <a:r>
                        <a:rPr lang="en-US" sz="1800" b="1">
                          <a:solidFill>
                            <a:schemeClr val="bg2"/>
                          </a:solidFill>
                          <a:latin typeface="Courier New" panose="02070309020205020404" pitchFamily="49" charset="0"/>
                          <a:cs typeface="Courier New" panose="02070309020205020404" pitchFamily="49" charset="0"/>
                        </a:rPr>
                        <a:t>)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launches a bulk operation.</a:t>
                      </a:r>
                    </a:p>
                  </a:txBody>
                  <a:tcPr anchor="ctr"/>
                </a:tc>
                <a:extLst>
                  <a:ext uri="{0D108BD9-81ED-4DB2-BD59-A6C34878D82A}">
                    <a16:rowId xmlns:a16="http://schemas.microsoft.com/office/drawing/2014/main" val="3019979612"/>
                  </a:ext>
                </a:extLst>
              </a:tr>
              <a:tr h="548647">
                <a:tc>
                  <a:txBody>
                    <a:bodyPr/>
                    <a:lstStyle/>
                    <a:p>
                      <a:r>
                        <a:rPr lang="en-US" sz="1800" b="1">
                          <a:solidFill>
                            <a:schemeClr val="bg2"/>
                          </a:solidFill>
                          <a:latin typeface="Courier New" panose="02070309020205020404" pitchFamily="49" charset="0"/>
                          <a:cs typeface="Courier New" panose="02070309020205020404" pitchFamily="49" charset="0"/>
                        </a:rPr>
                        <a:t>split(sender)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permits multiple receivers to be connected (forks the execution graph).</a:t>
                      </a:r>
                    </a:p>
                  </a:txBody>
                  <a:tcPr anchor="ctr"/>
                </a:tc>
                <a:extLst>
                  <a:ext uri="{0D108BD9-81ED-4DB2-BD59-A6C34878D82A}">
                    <a16:rowId xmlns:a16="http://schemas.microsoft.com/office/drawing/2014/main" val="3184462106"/>
                  </a:ext>
                </a:extLst>
              </a:tr>
              <a:tr h="548647">
                <a:tc>
                  <a:txBody>
                    <a:bodyPr/>
                    <a:lstStyle/>
                    <a:p>
                      <a:r>
                        <a:rPr lang="en-US" sz="1800" b="1" err="1">
                          <a:solidFill>
                            <a:schemeClr val="bg2"/>
                          </a:solidFill>
                          <a:latin typeface="Courier New" panose="02070309020205020404" pitchFamily="49" charset="0"/>
                          <a:cs typeface="Courier New" panose="02070309020205020404" pitchFamily="49" charset="0"/>
                        </a:rPr>
                        <a:t>done_as_optional</a:t>
                      </a:r>
                      <a:r>
                        <a:rPr lang="en-US" sz="1800" b="1">
                          <a:solidFill>
                            <a:schemeClr val="bg2"/>
                          </a:solidFill>
                          <a:latin typeface="Courier New" panose="02070309020205020404" pitchFamily="49" charset="0"/>
                          <a:cs typeface="Courier New" panose="02070309020205020404" pitchFamily="49" charset="0"/>
                        </a:rPr>
                        <a:t>(sender)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commutes the done signal into a </a:t>
                      </a:r>
                      <a:r>
                        <a:rPr lang="en-US" sz="2400" err="1">
                          <a:solidFill>
                            <a:schemeClr val="bg2"/>
                          </a:solidFill>
                        </a:rPr>
                        <a:t>nullopt</a:t>
                      </a:r>
                      <a:r>
                        <a:rPr lang="en-US" sz="2400">
                          <a:solidFill>
                            <a:schemeClr val="bg2"/>
                          </a:solidFill>
                        </a:rPr>
                        <a:t>.</a:t>
                      </a:r>
                    </a:p>
                  </a:txBody>
                  <a:tcPr anchor="ctr"/>
                </a:tc>
                <a:extLst>
                  <a:ext uri="{0D108BD9-81ED-4DB2-BD59-A6C34878D82A}">
                    <a16:rowId xmlns:a16="http://schemas.microsoft.com/office/drawing/2014/main" val="2181962545"/>
                  </a:ext>
                </a:extLst>
              </a:tr>
              <a:tr h="548647">
                <a:tc>
                  <a:txBody>
                    <a:bodyPr/>
                    <a:lstStyle/>
                    <a:p>
                      <a:r>
                        <a:rPr lang="en-US" sz="1800" b="1" err="1">
                          <a:solidFill>
                            <a:schemeClr val="bg2"/>
                          </a:solidFill>
                          <a:latin typeface="Courier New" panose="02070309020205020404" pitchFamily="49" charset="0"/>
                          <a:cs typeface="Courier New" panose="02070309020205020404" pitchFamily="49" charset="0"/>
                        </a:rPr>
                        <a:t>done_as_error</a:t>
                      </a:r>
                      <a:r>
                        <a:rPr lang="en-US" sz="1800" b="1">
                          <a:solidFill>
                            <a:schemeClr val="bg2"/>
                          </a:solidFill>
                          <a:latin typeface="Courier New" panose="02070309020205020404" pitchFamily="49" charset="0"/>
                          <a:cs typeface="Courier New" panose="02070309020205020404" pitchFamily="49" charset="0"/>
                        </a:rPr>
                        <a:t>(sender, error) </a:t>
                      </a:r>
                      <a:r>
                        <a:rPr kumimoji="0" lang="en-US" sz="3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lang="en-US" sz="1800" b="1">
                          <a:solidFill>
                            <a:schemeClr val="bg2"/>
                          </a:solidFill>
                          <a:latin typeface="Courier New" panose="02070309020205020404" pitchFamily="49" charset="0"/>
                          <a:cs typeface="Courier New" panose="02070309020205020404" pitchFamily="49" charset="0"/>
                        </a:rPr>
                        <a:t> sender</a:t>
                      </a:r>
                    </a:p>
                  </a:txBody>
                  <a:tcPr anchor="ctr"/>
                </a:tc>
                <a:tc>
                  <a:txBody>
                    <a:bodyPr/>
                    <a:lstStyle/>
                    <a:p>
                      <a:r>
                        <a:rPr lang="en-US" sz="2400">
                          <a:solidFill>
                            <a:schemeClr val="bg2"/>
                          </a:solidFill>
                        </a:rPr>
                        <a:t>… commutes the done signal into an error.</a:t>
                      </a:r>
                    </a:p>
                  </a:txBody>
                  <a:tcPr anchor="ctr"/>
                </a:tc>
                <a:extLst>
                  <a:ext uri="{0D108BD9-81ED-4DB2-BD59-A6C34878D82A}">
                    <a16:rowId xmlns:a16="http://schemas.microsoft.com/office/drawing/2014/main" val="1120806367"/>
                  </a:ext>
                </a:extLst>
              </a:tr>
            </a:tbl>
          </a:graphicData>
        </a:graphic>
      </p:graphicFrame>
      <p:sp>
        <p:nvSpPr>
          <p:cNvPr id="3" name="Slide Number Placeholder 2">
            <a:extLst>
              <a:ext uri="{FF2B5EF4-FFF2-40B4-BE49-F238E27FC236}">
                <a16:creationId xmlns:a16="http://schemas.microsoft.com/office/drawing/2014/main" id="{848373ED-A7C3-4B70-BFAE-B5C1BC5C3F5C}"/>
              </a:ext>
            </a:extLst>
          </p:cNvPr>
          <p:cNvSpPr>
            <a:spLocks noGrp="1"/>
          </p:cNvSpPr>
          <p:nvPr>
            <p:ph type="sldNum" sz="quarter" idx="12"/>
          </p:nvPr>
        </p:nvSpPr>
        <p:spPr/>
        <p:txBody>
          <a:bodyPr/>
          <a:lstStyle/>
          <a:p>
            <a:fld id="{3F0CE7EA-D096-4FD3-87FA-FBB0B79F5140}" type="slidenum">
              <a:rPr lang="en-US" smtClean="0"/>
              <a:t>18</a:t>
            </a:fld>
            <a:endParaRPr lang="en-US"/>
          </a:p>
        </p:txBody>
      </p:sp>
    </p:spTree>
    <p:extLst>
      <p:ext uri="{BB962C8B-B14F-4D97-AF65-F5344CB8AC3E}">
        <p14:creationId xmlns:p14="http://schemas.microsoft.com/office/powerpoint/2010/main" val="2830427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723385"/>
            <a:ext cx="10307171"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SENDER/RECEIVER CONTROL FLOW</a:t>
            </a:r>
          </a:p>
        </p:txBody>
      </p:sp>
      <p:sp>
        <p:nvSpPr>
          <p:cNvPr id="2" name="Slide Number Placeholder 1">
            <a:extLst>
              <a:ext uri="{FF2B5EF4-FFF2-40B4-BE49-F238E27FC236}">
                <a16:creationId xmlns:a16="http://schemas.microsoft.com/office/drawing/2014/main" id="{DB56A406-8D56-4445-A243-9DCB76C4E353}"/>
              </a:ext>
            </a:extLst>
          </p:cNvPr>
          <p:cNvSpPr>
            <a:spLocks noGrp="1"/>
          </p:cNvSpPr>
          <p:nvPr>
            <p:ph type="sldNum" sz="quarter" idx="12"/>
          </p:nvPr>
        </p:nvSpPr>
        <p:spPr/>
        <p:txBody>
          <a:bodyPr/>
          <a:lstStyle/>
          <a:p>
            <a:fld id="{3F0CE7EA-D096-4FD3-87FA-FBB0B79F5140}" type="slidenum">
              <a:rPr lang="en-US" smtClean="0"/>
              <a:t>19</a:t>
            </a:fld>
            <a:endParaRPr lang="en-US"/>
          </a:p>
        </p:txBody>
      </p:sp>
    </p:spTree>
    <p:extLst>
      <p:ext uri="{BB962C8B-B14F-4D97-AF65-F5344CB8AC3E}">
        <p14:creationId xmlns:p14="http://schemas.microsoft.com/office/powerpoint/2010/main" val="1356114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A5B9-D8EC-44C3-B690-3179A2B3660E}"/>
              </a:ext>
            </a:extLst>
          </p:cNvPr>
          <p:cNvSpPr>
            <a:spLocks noGrp="1"/>
          </p:cNvSpPr>
          <p:nvPr>
            <p:ph type="title"/>
          </p:nvPr>
        </p:nvSpPr>
        <p:spPr/>
        <p:txBody>
          <a:bodyPr/>
          <a:lstStyle/>
          <a:p>
            <a:r>
              <a:rPr lang="en-US"/>
              <a:t>Talk outline</a:t>
            </a:r>
          </a:p>
        </p:txBody>
      </p:sp>
      <p:sp>
        <p:nvSpPr>
          <p:cNvPr id="3" name="Content Placeholder 2">
            <a:extLst>
              <a:ext uri="{FF2B5EF4-FFF2-40B4-BE49-F238E27FC236}">
                <a16:creationId xmlns:a16="http://schemas.microsoft.com/office/drawing/2014/main" id="{A71E12FB-614D-47CF-AFB4-AA86C8E39F57}"/>
              </a:ext>
            </a:extLst>
          </p:cNvPr>
          <p:cNvSpPr>
            <a:spLocks noGrp="1"/>
          </p:cNvSpPr>
          <p:nvPr>
            <p:ph idx="1"/>
          </p:nvPr>
        </p:nvSpPr>
        <p:spPr>
          <a:xfrm>
            <a:off x="861250" y="2495227"/>
            <a:ext cx="8004454" cy="6979440"/>
          </a:xfrm>
        </p:spPr>
        <p:txBody>
          <a:bodyPr/>
          <a:lstStyle/>
          <a:p>
            <a:pPr marL="0" indent="0">
              <a:buNone/>
            </a:pPr>
            <a:r>
              <a:rPr lang="en-US" sz="4400" b="1" u="sng" dirty="0">
                <a:solidFill>
                  <a:schemeClr val="tx1"/>
                </a:solidFill>
              </a:rPr>
              <a:t>Part 1:</a:t>
            </a:r>
          </a:p>
          <a:p>
            <a:pPr marL="514350" indent="-514350">
              <a:buClr>
                <a:schemeClr val="bg1"/>
              </a:buClr>
              <a:buSzPct val="80000"/>
              <a:buFont typeface="+mj-lt"/>
              <a:buAutoNum type="arabicPeriod"/>
            </a:pPr>
            <a:r>
              <a:rPr lang="en-US" sz="3200" dirty="0"/>
              <a:t>Goals for the Executors proposal</a:t>
            </a:r>
          </a:p>
          <a:p>
            <a:pPr marL="514350" indent="-514350">
              <a:buClr>
                <a:schemeClr val="bg1"/>
              </a:buClr>
              <a:buSzPct val="80000"/>
              <a:buFont typeface="+mj-lt"/>
              <a:buAutoNum type="arabicPeriod"/>
            </a:pPr>
            <a:r>
              <a:rPr lang="en-US" sz="3200" dirty="0"/>
              <a:t>Some simple examples, intro to senders</a:t>
            </a:r>
          </a:p>
          <a:p>
            <a:pPr marL="514350" indent="-514350">
              <a:buClr>
                <a:schemeClr val="bg1"/>
              </a:buClr>
              <a:buSzPct val="80000"/>
              <a:buFont typeface="+mj-lt"/>
              <a:buAutoNum type="arabicPeriod"/>
            </a:pPr>
            <a:r>
              <a:rPr lang="en-US" sz="3200" dirty="0"/>
              <a:t>The lifecycle of an async operation</a:t>
            </a:r>
          </a:p>
          <a:p>
            <a:pPr marL="514350" indent="-514350">
              <a:buClr>
                <a:schemeClr val="bg1"/>
              </a:buClr>
              <a:buSzPct val="80000"/>
              <a:buFont typeface="+mj-lt"/>
              <a:buAutoNum type="arabicPeriod"/>
            </a:pPr>
            <a:r>
              <a:rPr lang="en-US" sz="3200" dirty="0"/>
              <a:t>Under the hood of a concurrent operation</a:t>
            </a:r>
          </a:p>
          <a:p>
            <a:pPr marL="514350" indent="-514350">
              <a:buClr>
                <a:schemeClr val="bg1"/>
              </a:buClr>
              <a:buSzPct val="80000"/>
              <a:buFont typeface="+mj-lt"/>
              <a:buAutoNum type="arabicPeriod"/>
            </a:pPr>
            <a:r>
              <a:rPr lang="en-US" sz="3200" dirty="0"/>
              <a:t>Implementing a simple async algorithm</a:t>
            </a:r>
          </a:p>
          <a:p>
            <a:pPr marL="514350" indent="-514350">
              <a:buClr>
                <a:schemeClr val="bg1"/>
              </a:buClr>
              <a:buSzPct val="80000"/>
              <a:buFont typeface="+mj-lt"/>
              <a:buAutoNum type="arabicPeriod"/>
            </a:pPr>
            <a:r>
              <a:rPr lang="en-US" sz="3200" dirty="0"/>
              <a:t>Senders and coroutines</a:t>
            </a:r>
          </a:p>
          <a:p>
            <a:pPr marL="514350" indent="-514350">
              <a:buClr>
                <a:schemeClr val="bg1"/>
              </a:buClr>
              <a:buFont typeface="+mj-lt"/>
              <a:buAutoNum type="arabicPeriod"/>
            </a:pPr>
            <a:endParaRPr lang="en-US" dirty="0"/>
          </a:p>
          <a:p>
            <a:pPr marL="514350" indent="-514350">
              <a:buClr>
                <a:schemeClr val="bg1"/>
              </a:buClr>
              <a:buFont typeface="+mj-lt"/>
              <a:buAutoNum type="arabicPeriod"/>
            </a:pPr>
            <a:endParaRPr lang="en-US" dirty="0"/>
          </a:p>
        </p:txBody>
      </p:sp>
      <p:sp>
        <p:nvSpPr>
          <p:cNvPr id="5" name="Content Placeholder 4">
            <a:extLst>
              <a:ext uri="{FF2B5EF4-FFF2-40B4-BE49-F238E27FC236}">
                <a16:creationId xmlns:a16="http://schemas.microsoft.com/office/drawing/2014/main" id="{C1D3F06B-B90F-4D7E-B771-DF6063E7304C}"/>
              </a:ext>
            </a:extLst>
          </p:cNvPr>
          <p:cNvSpPr>
            <a:spLocks noGrp="1"/>
          </p:cNvSpPr>
          <p:nvPr>
            <p:ph idx="11"/>
          </p:nvPr>
        </p:nvSpPr>
        <p:spPr>
          <a:xfrm>
            <a:off x="9452966" y="2495227"/>
            <a:ext cx="8004454" cy="6979440"/>
          </a:xfrm>
        </p:spPr>
        <p:txBody>
          <a:bodyPr/>
          <a:lstStyle/>
          <a:p>
            <a:pPr marL="0" indent="0">
              <a:buNone/>
            </a:pPr>
            <a:r>
              <a:rPr lang="en-US" sz="4400" b="1" u="sng" dirty="0">
                <a:solidFill>
                  <a:schemeClr val="tx1"/>
                </a:solidFill>
              </a:rPr>
              <a:t>Part 2:</a:t>
            </a:r>
          </a:p>
          <a:p>
            <a:pPr marL="514350" indent="-514350">
              <a:buClr>
                <a:schemeClr val="bg1"/>
              </a:buClr>
              <a:buFont typeface="+mj-lt"/>
              <a:buAutoNum type="arabicPeriod"/>
            </a:pPr>
            <a:r>
              <a:rPr lang="en-US" sz="3200" dirty="0"/>
              <a:t>Structured concurrency</a:t>
            </a:r>
          </a:p>
          <a:p>
            <a:pPr marL="514350" indent="-514350">
              <a:buClr>
                <a:schemeClr val="bg1"/>
              </a:buClr>
              <a:buFont typeface="+mj-lt"/>
              <a:buAutoNum type="arabicPeriod"/>
            </a:pPr>
            <a:r>
              <a:rPr lang="en-US" sz="3200" dirty="0"/>
              <a:t>Cancellation</a:t>
            </a:r>
          </a:p>
          <a:p>
            <a:pPr marL="514350" indent="-514350">
              <a:buClr>
                <a:schemeClr val="bg1"/>
              </a:buClr>
              <a:buFont typeface="+mj-lt"/>
              <a:buAutoNum type="arabicPeriod"/>
            </a:pPr>
            <a:r>
              <a:rPr lang="en-US" sz="3200" dirty="0"/>
              <a:t>An extended example</a:t>
            </a:r>
          </a:p>
          <a:p>
            <a:pPr marL="514350" indent="-514350">
              <a:buClr>
                <a:schemeClr val="bg1"/>
              </a:buClr>
              <a:buFont typeface="+mj-lt"/>
              <a:buAutoNum type="arabicPeriod"/>
            </a:pPr>
            <a:endParaRPr lang="en-US" dirty="0"/>
          </a:p>
        </p:txBody>
      </p:sp>
      <p:sp>
        <p:nvSpPr>
          <p:cNvPr id="6" name="Slide Number Placeholder 5">
            <a:extLst>
              <a:ext uri="{FF2B5EF4-FFF2-40B4-BE49-F238E27FC236}">
                <a16:creationId xmlns:a16="http://schemas.microsoft.com/office/drawing/2014/main" id="{11BFFECB-54E2-4E4B-8F60-51BF00984063}"/>
              </a:ext>
            </a:extLst>
          </p:cNvPr>
          <p:cNvSpPr>
            <a:spLocks noGrp="1"/>
          </p:cNvSpPr>
          <p:nvPr>
            <p:ph type="sldNum" sz="quarter" idx="12"/>
          </p:nvPr>
        </p:nvSpPr>
        <p:spPr/>
        <p:txBody>
          <a:bodyPr/>
          <a:lstStyle/>
          <a:p>
            <a:fld id="{3F0CE7EA-D096-4FD3-87FA-FBB0B79F5140}" type="slidenum">
              <a:rPr lang="en-US" smtClean="0"/>
              <a:t>2</a:t>
            </a:fld>
            <a:endParaRPr lang="en-US"/>
          </a:p>
        </p:txBody>
      </p:sp>
    </p:spTree>
    <p:extLst>
      <p:ext uri="{BB962C8B-B14F-4D97-AF65-F5344CB8AC3E}">
        <p14:creationId xmlns:p14="http://schemas.microsoft.com/office/powerpoint/2010/main" val="589814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CD31-1A6E-487E-BD5B-D9AC5E37FC00}"/>
              </a:ext>
            </a:extLst>
          </p:cNvPr>
          <p:cNvSpPr>
            <a:spLocks noGrp="1"/>
          </p:cNvSpPr>
          <p:nvPr>
            <p:ph type="title"/>
          </p:nvPr>
        </p:nvSpPr>
        <p:spPr/>
        <p:txBody>
          <a:bodyPr/>
          <a:lstStyle/>
          <a:p>
            <a:r>
              <a:rPr lang="en-US"/>
              <a:t>Basic lifetime of an async operation</a:t>
            </a:r>
          </a:p>
        </p:txBody>
      </p:sp>
      <p:sp>
        <p:nvSpPr>
          <p:cNvPr id="7" name="Rectangle: Rounded Corners 6">
            <a:extLst>
              <a:ext uri="{FF2B5EF4-FFF2-40B4-BE49-F238E27FC236}">
                <a16:creationId xmlns:a16="http://schemas.microsoft.com/office/drawing/2014/main" id="{7C0A1557-15B0-43DF-900D-4BB550C474C9}"/>
              </a:ext>
            </a:extLst>
          </p:cNvPr>
          <p:cNvSpPr/>
          <p:nvPr/>
        </p:nvSpPr>
        <p:spPr>
          <a:xfrm>
            <a:off x="3386692" y="250722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SCHEDULER</a:t>
            </a:r>
          </a:p>
        </p:txBody>
      </p:sp>
      <p:sp>
        <p:nvSpPr>
          <p:cNvPr id="8" name="Arrow: Down 7">
            <a:extLst>
              <a:ext uri="{FF2B5EF4-FFF2-40B4-BE49-F238E27FC236}">
                <a16:creationId xmlns:a16="http://schemas.microsoft.com/office/drawing/2014/main" id="{2B2D3B90-B722-48BC-8149-59AFD5E4B8E4}"/>
              </a:ext>
            </a:extLst>
          </p:cNvPr>
          <p:cNvSpPr/>
          <p:nvPr/>
        </p:nvSpPr>
        <p:spPr>
          <a:xfrm>
            <a:off x="4094614" y="3618086"/>
            <a:ext cx="707923" cy="91440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atin typeface="Consolas" panose="020B0609020204030204" pitchFamily="49" charset="0"/>
              </a:rPr>
              <a:t>    schedule</a:t>
            </a:r>
          </a:p>
        </p:txBody>
      </p:sp>
      <p:sp>
        <p:nvSpPr>
          <p:cNvPr id="9" name="Rectangle: Rounded Corners 8">
            <a:extLst>
              <a:ext uri="{FF2B5EF4-FFF2-40B4-BE49-F238E27FC236}">
                <a16:creationId xmlns:a16="http://schemas.microsoft.com/office/drawing/2014/main" id="{B960B1CE-E33E-4EBE-82AF-0C667FBB8E79}"/>
              </a:ext>
            </a:extLst>
          </p:cNvPr>
          <p:cNvSpPr/>
          <p:nvPr/>
        </p:nvSpPr>
        <p:spPr>
          <a:xfrm>
            <a:off x="3386692" y="472894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SENDER</a:t>
            </a:r>
          </a:p>
        </p:txBody>
      </p:sp>
      <p:sp>
        <p:nvSpPr>
          <p:cNvPr id="3" name="Rectangle 2">
            <a:extLst>
              <a:ext uri="{FF2B5EF4-FFF2-40B4-BE49-F238E27FC236}">
                <a16:creationId xmlns:a16="http://schemas.microsoft.com/office/drawing/2014/main" id="{A8C5F0E8-0319-4D50-B4BD-547B3131D73C}"/>
              </a:ext>
            </a:extLst>
          </p:cNvPr>
          <p:cNvSpPr/>
          <p:nvPr/>
        </p:nvSpPr>
        <p:spPr>
          <a:xfrm>
            <a:off x="5687368" y="4250453"/>
            <a:ext cx="10158883" cy="3727938"/>
          </a:xfrm>
          <a:custGeom>
            <a:avLst/>
            <a:gdLst>
              <a:gd name="connsiteX0" fmla="*/ 0 w 10158883"/>
              <a:gd name="connsiteY0" fmla="*/ 0 h 3727938"/>
              <a:gd name="connsiteX1" fmla="*/ 292815 w 10158883"/>
              <a:gd name="connsiteY1" fmla="*/ 0 h 3727938"/>
              <a:gd name="connsiteX2" fmla="*/ 585630 w 10158883"/>
              <a:gd name="connsiteY2" fmla="*/ 0 h 3727938"/>
              <a:gd name="connsiteX3" fmla="*/ 980033 w 10158883"/>
              <a:gd name="connsiteY3" fmla="*/ 0 h 3727938"/>
              <a:gd name="connsiteX4" fmla="*/ 1577615 w 10158883"/>
              <a:gd name="connsiteY4" fmla="*/ 0 h 3727938"/>
              <a:gd name="connsiteX5" fmla="*/ 1870430 w 10158883"/>
              <a:gd name="connsiteY5" fmla="*/ 0 h 3727938"/>
              <a:gd name="connsiteX6" fmla="*/ 2264833 w 10158883"/>
              <a:gd name="connsiteY6" fmla="*/ 0 h 3727938"/>
              <a:gd name="connsiteX7" fmla="*/ 2557648 w 10158883"/>
              <a:gd name="connsiteY7" fmla="*/ 0 h 3727938"/>
              <a:gd name="connsiteX8" fmla="*/ 2952052 w 10158883"/>
              <a:gd name="connsiteY8" fmla="*/ 0 h 3727938"/>
              <a:gd name="connsiteX9" fmla="*/ 3244867 w 10158883"/>
              <a:gd name="connsiteY9" fmla="*/ 0 h 3727938"/>
              <a:gd name="connsiteX10" fmla="*/ 3944037 w 10158883"/>
              <a:gd name="connsiteY10" fmla="*/ 0 h 3727938"/>
              <a:gd name="connsiteX11" fmla="*/ 4236852 w 10158883"/>
              <a:gd name="connsiteY11" fmla="*/ 0 h 3727938"/>
              <a:gd name="connsiteX12" fmla="*/ 5037611 w 10158883"/>
              <a:gd name="connsiteY12" fmla="*/ 0 h 3727938"/>
              <a:gd name="connsiteX13" fmla="*/ 5533603 w 10158883"/>
              <a:gd name="connsiteY13" fmla="*/ 0 h 3727938"/>
              <a:gd name="connsiteX14" fmla="*/ 6029596 w 10158883"/>
              <a:gd name="connsiteY14" fmla="*/ 0 h 3727938"/>
              <a:gd name="connsiteX15" fmla="*/ 6627177 w 10158883"/>
              <a:gd name="connsiteY15" fmla="*/ 0 h 3727938"/>
              <a:gd name="connsiteX16" fmla="*/ 7427936 w 10158883"/>
              <a:gd name="connsiteY16" fmla="*/ 0 h 3727938"/>
              <a:gd name="connsiteX17" fmla="*/ 7822340 w 10158883"/>
              <a:gd name="connsiteY17" fmla="*/ 0 h 3727938"/>
              <a:gd name="connsiteX18" fmla="*/ 8115155 w 10158883"/>
              <a:gd name="connsiteY18" fmla="*/ 0 h 3727938"/>
              <a:gd name="connsiteX19" fmla="*/ 8814325 w 10158883"/>
              <a:gd name="connsiteY19" fmla="*/ 0 h 3727938"/>
              <a:gd name="connsiteX20" fmla="*/ 9107140 w 10158883"/>
              <a:gd name="connsiteY20" fmla="*/ 0 h 3727938"/>
              <a:gd name="connsiteX21" fmla="*/ 10158883 w 10158883"/>
              <a:gd name="connsiteY21" fmla="*/ 0 h 3727938"/>
              <a:gd name="connsiteX22" fmla="*/ 10158883 w 10158883"/>
              <a:gd name="connsiteY22" fmla="*/ 569842 h 3727938"/>
              <a:gd name="connsiteX23" fmla="*/ 10158883 w 10158883"/>
              <a:gd name="connsiteY23" fmla="*/ 1027846 h 3727938"/>
              <a:gd name="connsiteX24" fmla="*/ 10158883 w 10158883"/>
              <a:gd name="connsiteY24" fmla="*/ 1634967 h 3727938"/>
              <a:gd name="connsiteX25" fmla="*/ 10158883 w 10158883"/>
              <a:gd name="connsiteY25" fmla="*/ 2167530 h 3727938"/>
              <a:gd name="connsiteX26" fmla="*/ 10158883 w 10158883"/>
              <a:gd name="connsiteY26" fmla="*/ 2662813 h 3727938"/>
              <a:gd name="connsiteX27" fmla="*/ 10158883 w 10158883"/>
              <a:gd name="connsiteY27" fmla="*/ 3269934 h 3727938"/>
              <a:gd name="connsiteX28" fmla="*/ 10158883 w 10158883"/>
              <a:gd name="connsiteY28" fmla="*/ 3727938 h 3727938"/>
              <a:gd name="connsiteX29" fmla="*/ 9561302 w 10158883"/>
              <a:gd name="connsiteY29" fmla="*/ 3727938 h 3727938"/>
              <a:gd name="connsiteX30" fmla="*/ 9166898 w 10158883"/>
              <a:gd name="connsiteY30" fmla="*/ 3727938 h 3727938"/>
              <a:gd name="connsiteX31" fmla="*/ 8874083 w 10158883"/>
              <a:gd name="connsiteY31" fmla="*/ 3727938 h 3727938"/>
              <a:gd name="connsiteX32" fmla="*/ 8378091 w 10158883"/>
              <a:gd name="connsiteY32" fmla="*/ 3727938 h 3727938"/>
              <a:gd name="connsiteX33" fmla="*/ 7882098 w 10158883"/>
              <a:gd name="connsiteY33" fmla="*/ 3727938 h 3727938"/>
              <a:gd name="connsiteX34" fmla="*/ 7487694 w 10158883"/>
              <a:gd name="connsiteY34" fmla="*/ 3727938 h 3727938"/>
              <a:gd name="connsiteX35" fmla="*/ 6890113 w 10158883"/>
              <a:gd name="connsiteY35" fmla="*/ 3727938 h 3727938"/>
              <a:gd name="connsiteX36" fmla="*/ 6597298 w 10158883"/>
              <a:gd name="connsiteY36" fmla="*/ 3727938 h 3727938"/>
              <a:gd name="connsiteX37" fmla="*/ 6202894 w 10158883"/>
              <a:gd name="connsiteY37" fmla="*/ 3727938 h 3727938"/>
              <a:gd name="connsiteX38" fmla="*/ 5910080 w 10158883"/>
              <a:gd name="connsiteY38" fmla="*/ 3727938 h 3727938"/>
              <a:gd name="connsiteX39" fmla="*/ 5210909 w 10158883"/>
              <a:gd name="connsiteY39" fmla="*/ 3727938 h 3727938"/>
              <a:gd name="connsiteX40" fmla="*/ 4511739 w 10158883"/>
              <a:gd name="connsiteY40" fmla="*/ 3727938 h 3727938"/>
              <a:gd name="connsiteX41" fmla="*/ 4218924 w 10158883"/>
              <a:gd name="connsiteY41" fmla="*/ 3727938 h 3727938"/>
              <a:gd name="connsiteX42" fmla="*/ 3722932 w 10158883"/>
              <a:gd name="connsiteY42" fmla="*/ 3727938 h 3727938"/>
              <a:gd name="connsiteX43" fmla="*/ 3226939 w 10158883"/>
              <a:gd name="connsiteY43" fmla="*/ 3727938 h 3727938"/>
              <a:gd name="connsiteX44" fmla="*/ 2527769 w 10158883"/>
              <a:gd name="connsiteY44" fmla="*/ 3727938 h 3727938"/>
              <a:gd name="connsiteX45" fmla="*/ 1930188 w 10158883"/>
              <a:gd name="connsiteY45" fmla="*/ 3727938 h 3727938"/>
              <a:gd name="connsiteX46" fmla="*/ 1434195 w 10158883"/>
              <a:gd name="connsiteY46" fmla="*/ 3727938 h 3727938"/>
              <a:gd name="connsiteX47" fmla="*/ 633436 w 10158883"/>
              <a:gd name="connsiteY47" fmla="*/ 3727938 h 3727938"/>
              <a:gd name="connsiteX48" fmla="*/ 0 w 10158883"/>
              <a:gd name="connsiteY48" fmla="*/ 3727938 h 3727938"/>
              <a:gd name="connsiteX49" fmla="*/ 0 w 10158883"/>
              <a:gd name="connsiteY49" fmla="*/ 3158096 h 3727938"/>
              <a:gd name="connsiteX50" fmla="*/ 0 w 10158883"/>
              <a:gd name="connsiteY50" fmla="*/ 2737372 h 3727938"/>
              <a:gd name="connsiteX51" fmla="*/ 0 w 10158883"/>
              <a:gd name="connsiteY51" fmla="*/ 2130250 h 3727938"/>
              <a:gd name="connsiteX52" fmla="*/ 0 w 10158883"/>
              <a:gd name="connsiteY52" fmla="*/ 1709526 h 3727938"/>
              <a:gd name="connsiteX53" fmla="*/ 0 w 10158883"/>
              <a:gd name="connsiteY53" fmla="*/ 1251522 h 3727938"/>
              <a:gd name="connsiteX54" fmla="*/ 0 w 10158883"/>
              <a:gd name="connsiteY54" fmla="*/ 644401 h 3727938"/>
              <a:gd name="connsiteX55" fmla="*/ 0 w 10158883"/>
              <a:gd name="connsiteY55" fmla="*/ 0 h 372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158883" h="3727938" extrusionOk="0">
                <a:moveTo>
                  <a:pt x="0" y="0"/>
                </a:moveTo>
                <a:cubicBezTo>
                  <a:pt x="121750" y="-16734"/>
                  <a:pt x="171029" y="34757"/>
                  <a:pt x="292815" y="0"/>
                </a:cubicBezTo>
                <a:cubicBezTo>
                  <a:pt x="414602" y="-34757"/>
                  <a:pt x="473888" y="31815"/>
                  <a:pt x="585630" y="0"/>
                </a:cubicBezTo>
                <a:cubicBezTo>
                  <a:pt x="697373" y="-31815"/>
                  <a:pt x="843572" y="24126"/>
                  <a:pt x="980033" y="0"/>
                </a:cubicBezTo>
                <a:cubicBezTo>
                  <a:pt x="1116494" y="-24126"/>
                  <a:pt x="1457944" y="67971"/>
                  <a:pt x="1577615" y="0"/>
                </a:cubicBezTo>
                <a:cubicBezTo>
                  <a:pt x="1697286" y="-67971"/>
                  <a:pt x="1797653" y="18979"/>
                  <a:pt x="1870430" y="0"/>
                </a:cubicBezTo>
                <a:cubicBezTo>
                  <a:pt x="1943207" y="-18979"/>
                  <a:pt x="2077883" y="25934"/>
                  <a:pt x="2264833" y="0"/>
                </a:cubicBezTo>
                <a:cubicBezTo>
                  <a:pt x="2451783" y="-25934"/>
                  <a:pt x="2446792" y="23582"/>
                  <a:pt x="2557648" y="0"/>
                </a:cubicBezTo>
                <a:cubicBezTo>
                  <a:pt x="2668505" y="-23582"/>
                  <a:pt x="2761554" y="43007"/>
                  <a:pt x="2952052" y="0"/>
                </a:cubicBezTo>
                <a:cubicBezTo>
                  <a:pt x="3142550" y="-43007"/>
                  <a:pt x="3123373" y="2426"/>
                  <a:pt x="3244867" y="0"/>
                </a:cubicBezTo>
                <a:cubicBezTo>
                  <a:pt x="3366362" y="-2426"/>
                  <a:pt x="3710409" y="14857"/>
                  <a:pt x="3944037" y="0"/>
                </a:cubicBezTo>
                <a:cubicBezTo>
                  <a:pt x="4177665" y="-14857"/>
                  <a:pt x="4118998" y="18585"/>
                  <a:pt x="4236852" y="0"/>
                </a:cubicBezTo>
                <a:cubicBezTo>
                  <a:pt x="4354706" y="-18585"/>
                  <a:pt x="4790328" y="4534"/>
                  <a:pt x="5037611" y="0"/>
                </a:cubicBezTo>
                <a:cubicBezTo>
                  <a:pt x="5284894" y="-4534"/>
                  <a:pt x="5316137" y="11197"/>
                  <a:pt x="5533603" y="0"/>
                </a:cubicBezTo>
                <a:cubicBezTo>
                  <a:pt x="5751069" y="-11197"/>
                  <a:pt x="5913069" y="3329"/>
                  <a:pt x="6029596" y="0"/>
                </a:cubicBezTo>
                <a:cubicBezTo>
                  <a:pt x="6146123" y="-3329"/>
                  <a:pt x="6358808" y="45574"/>
                  <a:pt x="6627177" y="0"/>
                </a:cubicBezTo>
                <a:cubicBezTo>
                  <a:pt x="6895546" y="-45574"/>
                  <a:pt x="7191507" y="10752"/>
                  <a:pt x="7427936" y="0"/>
                </a:cubicBezTo>
                <a:cubicBezTo>
                  <a:pt x="7664365" y="-10752"/>
                  <a:pt x="7690456" y="10361"/>
                  <a:pt x="7822340" y="0"/>
                </a:cubicBezTo>
                <a:cubicBezTo>
                  <a:pt x="7954224" y="-10361"/>
                  <a:pt x="7992509" y="26966"/>
                  <a:pt x="8115155" y="0"/>
                </a:cubicBezTo>
                <a:cubicBezTo>
                  <a:pt x="8237802" y="-26966"/>
                  <a:pt x="8519741" y="50662"/>
                  <a:pt x="8814325" y="0"/>
                </a:cubicBezTo>
                <a:cubicBezTo>
                  <a:pt x="9108909" y="-50662"/>
                  <a:pt x="9026289" y="4636"/>
                  <a:pt x="9107140" y="0"/>
                </a:cubicBezTo>
                <a:cubicBezTo>
                  <a:pt x="9187992" y="-4636"/>
                  <a:pt x="9715127" y="64259"/>
                  <a:pt x="10158883" y="0"/>
                </a:cubicBezTo>
                <a:cubicBezTo>
                  <a:pt x="10200150" y="115355"/>
                  <a:pt x="10121358" y="335033"/>
                  <a:pt x="10158883" y="569842"/>
                </a:cubicBezTo>
                <a:cubicBezTo>
                  <a:pt x="10196408" y="804651"/>
                  <a:pt x="10147460" y="836412"/>
                  <a:pt x="10158883" y="1027846"/>
                </a:cubicBezTo>
                <a:cubicBezTo>
                  <a:pt x="10170306" y="1219280"/>
                  <a:pt x="10158180" y="1418104"/>
                  <a:pt x="10158883" y="1634967"/>
                </a:cubicBezTo>
                <a:cubicBezTo>
                  <a:pt x="10159586" y="1851830"/>
                  <a:pt x="10150452" y="2044666"/>
                  <a:pt x="10158883" y="2167530"/>
                </a:cubicBezTo>
                <a:cubicBezTo>
                  <a:pt x="10167314" y="2290394"/>
                  <a:pt x="10104070" y="2548570"/>
                  <a:pt x="10158883" y="2662813"/>
                </a:cubicBezTo>
                <a:cubicBezTo>
                  <a:pt x="10213696" y="2777056"/>
                  <a:pt x="10128049" y="3072650"/>
                  <a:pt x="10158883" y="3269934"/>
                </a:cubicBezTo>
                <a:cubicBezTo>
                  <a:pt x="10189717" y="3467218"/>
                  <a:pt x="10109714" y="3528892"/>
                  <a:pt x="10158883" y="3727938"/>
                </a:cubicBezTo>
                <a:cubicBezTo>
                  <a:pt x="9959485" y="3796535"/>
                  <a:pt x="9741551" y="3674862"/>
                  <a:pt x="9561302" y="3727938"/>
                </a:cubicBezTo>
                <a:cubicBezTo>
                  <a:pt x="9381053" y="3781014"/>
                  <a:pt x="9351284" y="3712955"/>
                  <a:pt x="9166898" y="3727938"/>
                </a:cubicBezTo>
                <a:cubicBezTo>
                  <a:pt x="8982512" y="3742921"/>
                  <a:pt x="8965998" y="3724697"/>
                  <a:pt x="8874083" y="3727938"/>
                </a:cubicBezTo>
                <a:cubicBezTo>
                  <a:pt x="8782168" y="3731179"/>
                  <a:pt x="8602135" y="3706867"/>
                  <a:pt x="8378091" y="3727938"/>
                </a:cubicBezTo>
                <a:cubicBezTo>
                  <a:pt x="8154047" y="3749009"/>
                  <a:pt x="8088585" y="3685226"/>
                  <a:pt x="7882098" y="3727938"/>
                </a:cubicBezTo>
                <a:cubicBezTo>
                  <a:pt x="7675611" y="3770650"/>
                  <a:pt x="7616187" y="3681184"/>
                  <a:pt x="7487694" y="3727938"/>
                </a:cubicBezTo>
                <a:cubicBezTo>
                  <a:pt x="7359201" y="3774692"/>
                  <a:pt x="7100663" y="3699258"/>
                  <a:pt x="6890113" y="3727938"/>
                </a:cubicBezTo>
                <a:cubicBezTo>
                  <a:pt x="6679563" y="3756618"/>
                  <a:pt x="6686476" y="3715388"/>
                  <a:pt x="6597298" y="3727938"/>
                </a:cubicBezTo>
                <a:cubicBezTo>
                  <a:pt x="6508120" y="3740488"/>
                  <a:pt x="6344773" y="3724686"/>
                  <a:pt x="6202894" y="3727938"/>
                </a:cubicBezTo>
                <a:cubicBezTo>
                  <a:pt x="6061015" y="3731190"/>
                  <a:pt x="6037239" y="3708465"/>
                  <a:pt x="5910080" y="3727938"/>
                </a:cubicBezTo>
                <a:cubicBezTo>
                  <a:pt x="5782921" y="3747411"/>
                  <a:pt x="5393975" y="3661378"/>
                  <a:pt x="5210909" y="3727938"/>
                </a:cubicBezTo>
                <a:cubicBezTo>
                  <a:pt x="5027843" y="3794498"/>
                  <a:pt x="4766372" y="3659695"/>
                  <a:pt x="4511739" y="3727938"/>
                </a:cubicBezTo>
                <a:cubicBezTo>
                  <a:pt x="4257106" y="3796181"/>
                  <a:pt x="4353843" y="3713147"/>
                  <a:pt x="4218924" y="3727938"/>
                </a:cubicBezTo>
                <a:cubicBezTo>
                  <a:pt x="4084006" y="3742729"/>
                  <a:pt x="3822643" y="3703770"/>
                  <a:pt x="3722932" y="3727938"/>
                </a:cubicBezTo>
                <a:cubicBezTo>
                  <a:pt x="3623221" y="3752106"/>
                  <a:pt x="3332246" y="3691180"/>
                  <a:pt x="3226939" y="3727938"/>
                </a:cubicBezTo>
                <a:cubicBezTo>
                  <a:pt x="3121632" y="3764696"/>
                  <a:pt x="2826535" y="3718521"/>
                  <a:pt x="2527769" y="3727938"/>
                </a:cubicBezTo>
                <a:cubicBezTo>
                  <a:pt x="2229003" y="3737355"/>
                  <a:pt x="2158065" y="3727061"/>
                  <a:pt x="1930188" y="3727938"/>
                </a:cubicBezTo>
                <a:cubicBezTo>
                  <a:pt x="1702311" y="3728815"/>
                  <a:pt x="1567654" y="3718167"/>
                  <a:pt x="1434195" y="3727938"/>
                </a:cubicBezTo>
                <a:cubicBezTo>
                  <a:pt x="1300736" y="3737709"/>
                  <a:pt x="944325" y="3638355"/>
                  <a:pt x="633436" y="3727938"/>
                </a:cubicBezTo>
                <a:cubicBezTo>
                  <a:pt x="322547" y="3817521"/>
                  <a:pt x="158054" y="3712478"/>
                  <a:pt x="0" y="3727938"/>
                </a:cubicBezTo>
                <a:cubicBezTo>
                  <a:pt x="-26992" y="3450799"/>
                  <a:pt x="16098" y="3310898"/>
                  <a:pt x="0" y="3158096"/>
                </a:cubicBezTo>
                <a:cubicBezTo>
                  <a:pt x="-16098" y="3005294"/>
                  <a:pt x="23956" y="2853204"/>
                  <a:pt x="0" y="2737372"/>
                </a:cubicBezTo>
                <a:cubicBezTo>
                  <a:pt x="-23956" y="2621540"/>
                  <a:pt x="29566" y="2361353"/>
                  <a:pt x="0" y="2130250"/>
                </a:cubicBezTo>
                <a:cubicBezTo>
                  <a:pt x="-29566" y="1899147"/>
                  <a:pt x="33163" y="1797836"/>
                  <a:pt x="0" y="1709526"/>
                </a:cubicBezTo>
                <a:cubicBezTo>
                  <a:pt x="-33163" y="1621216"/>
                  <a:pt x="34619" y="1357660"/>
                  <a:pt x="0" y="1251522"/>
                </a:cubicBezTo>
                <a:cubicBezTo>
                  <a:pt x="-34619" y="1145384"/>
                  <a:pt x="48585" y="826799"/>
                  <a:pt x="0" y="644401"/>
                </a:cubicBezTo>
                <a:cubicBezTo>
                  <a:pt x="-48585" y="462003"/>
                  <a:pt x="24875" y="204197"/>
                  <a:pt x="0" y="0"/>
                </a:cubicBezTo>
                <a:close/>
              </a:path>
            </a:pathLst>
          </a:custGeom>
          <a:noFill/>
          <a:ln>
            <a:solidFill>
              <a:schemeClr val="accent5"/>
            </a:solidFill>
            <a:prstDash val="solid"/>
            <a:extLst>
              <a:ext uri="{C807C97D-BFC1-408E-A445-0C87EB9F89A2}">
                <ask:lineSketchStyleProps xmlns:ask="http://schemas.microsoft.com/office/drawing/2018/sketchyshapes" sd="3847057927">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E4431-EE6C-49FE-95E2-4B1117F79F7C}"/>
              </a:ext>
            </a:extLst>
          </p:cNvPr>
          <p:cNvSpPr txBox="1"/>
          <p:nvPr/>
        </p:nvSpPr>
        <p:spPr>
          <a:xfrm>
            <a:off x="7975571" y="5523491"/>
            <a:ext cx="5316360"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Implementation details of algorithms. </a:t>
            </a:r>
            <a:r>
              <a:rPr lang="en-US" sz="2400" i="1">
                <a:solidFill>
                  <a:schemeClr val="tx1"/>
                </a:solidFill>
                <a:latin typeface="DINPro-Regular" panose="02000503030000020004" pitchFamily="50" charset="0"/>
              </a:rPr>
              <a:t>Magic happens here.</a:t>
            </a:r>
          </a:p>
        </p:txBody>
      </p:sp>
      <p:sp>
        <p:nvSpPr>
          <p:cNvPr id="26" name="TextBox 25">
            <a:extLst>
              <a:ext uri="{FF2B5EF4-FFF2-40B4-BE49-F238E27FC236}">
                <a16:creationId xmlns:a16="http://schemas.microsoft.com/office/drawing/2014/main" id="{098EB156-69C0-499E-9F4F-75440BE355EB}"/>
              </a:ext>
            </a:extLst>
          </p:cNvPr>
          <p:cNvSpPr txBox="1"/>
          <p:nvPr/>
        </p:nvSpPr>
        <p:spPr>
          <a:xfrm>
            <a:off x="7975571" y="2914238"/>
            <a:ext cx="531636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Consolas" panose="020B0609020204030204" pitchFamily="49" charset="0"/>
              </a:rPr>
              <a:t>then(sender, </a:t>
            </a:r>
            <a:r>
              <a:rPr lang="en-US" sz="2400" err="1">
                <a:solidFill>
                  <a:schemeClr val="tx1"/>
                </a:solidFill>
                <a:latin typeface="Consolas" panose="020B0609020204030204" pitchFamily="49" charset="0"/>
              </a:rPr>
              <a:t>fn</a:t>
            </a:r>
            <a:r>
              <a:rPr lang="en-US" sz="2400">
                <a:solidFill>
                  <a:schemeClr val="tx1"/>
                </a:solidFill>
                <a:latin typeface="Consolas" panose="020B0609020204030204" pitchFamily="49" charset="0"/>
              </a:rPr>
              <a:t>) -&gt; sender</a:t>
            </a:r>
          </a:p>
        </p:txBody>
      </p:sp>
      <p:sp>
        <p:nvSpPr>
          <p:cNvPr id="5" name="Slide Number Placeholder 4">
            <a:extLst>
              <a:ext uri="{FF2B5EF4-FFF2-40B4-BE49-F238E27FC236}">
                <a16:creationId xmlns:a16="http://schemas.microsoft.com/office/drawing/2014/main" id="{43355AF5-5CDA-42EA-BA58-4F16A36FF313}"/>
              </a:ext>
            </a:extLst>
          </p:cNvPr>
          <p:cNvSpPr>
            <a:spLocks noGrp="1"/>
          </p:cNvSpPr>
          <p:nvPr>
            <p:ph type="sldNum" sz="quarter" idx="12"/>
          </p:nvPr>
        </p:nvSpPr>
        <p:spPr/>
        <p:txBody>
          <a:bodyPr/>
          <a:lstStyle/>
          <a:p>
            <a:fld id="{3F0CE7EA-D096-4FD3-87FA-FBB0B79F5140}" type="slidenum">
              <a:rPr lang="en-US" smtClean="0"/>
              <a:t>20</a:t>
            </a:fld>
            <a:endParaRPr lang="en-US"/>
          </a:p>
        </p:txBody>
      </p:sp>
    </p:spTree>
    <p:extLst>
      <p:ext uri="{BB962C8B-B14F-4D97-AF65-F5344CB8AC3E}">
        <p14:creationId xmlns:p14="http://schemas.microsoft.com/office/powerpoint/2010/main" val="3949005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2000"/>
                                        <p:tgtEl>
                                          <p:spTgt spid="3"/>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4"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CD31-1A6E-487E-BD5B-D9AC5E37FC00}"/>
              </a:ext>
            </a:extLst>
          </p:cNvPr>
          <p:cNvSpPr>
            <a:spLocks noGrp="1"/>
          </p:cNvSpPr>
          <p:nvPr>
            <p:ph type="title"/>
          </p:nvPr>
        </p:nvSpPr>
        <p:spPr/>
        <p:txBody>
          <a:bodyPr/>
          <a:lstStyle/>
          <a:p>
            <a:r>
              <a:rPr lang="en-US"/>
              <a:t>Basic lifetime of an async operation</a:t>
            </a:r>
          </a:p>
        </p:txBody>
      </p:sp>
      <p:sp>
        <p:nvSpPr>
          <p:cNvPr id="7" name="Rectangle: Rounded Corners 6">
            <a:extLst>
              <a:ext uri="{FF2B5EF4-FFF2-40B4-BE49-F238E27FC236}">
                <a16:creationId xmlns:a16="http://schemas.microsoft.com/office/drawing/2014/main" id="{7C0A1557-15B0-43DF-900D-4BB550C474C9}"/>
              </a:ext>
            </a:extLst>
          </p:cNvPr>
          <p:cNvSpPr/>
          <p:nvPr/>
        </p:nvSpPr>
        <p:spPr>
          <a:xfrm>
            <a:off x="3386692" y="250722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SCHEDULER</a:t>
            </a:r>
          </a:p>
        </p:txBody>
      </p:sp>
      <p:sp>
        <p:nvSpPr>
          <p:cNvPr id="8" name="Arrow: Down 7">
            <a:extLst>
              <a:ext uri="{FF2B5EF4-FFF2-40B4-BE49-F238E27FC236}">
                <a16:creationId xmlns:a16="http://schemas.microsoft.com/office/drawing/2014/main" id="{2B2D3B90-B722-48BC-8149-59AFD5E4B8E4}"/>
              </a:ext>
            </a:extLst>
          </p:cNvPr>
          <p:cNvSpPr/>
          <p:nvPr/>
        </p:nvSpPr>
        <p:spPr>
          <a:xfrm>
            <a:off x="4094614" y="3618086"/>
            <a:ext cx="707923" cy="91440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atin typeface="Consolas" panose="020B0609020204030204" pitchFamily="49" charset="0"/>
              </a:rPr>
              <a:t>    schedule</a:t>
            </a:r>
          </a:p>
        </p:txBody>
      </p:sp>
      <p:sp>
        <p:nvSpPr>
          <p:cNvPr id="9" name="Rectangle: Rounded Corners 8">
            <a:extLst>
              <a:ext uri="{FF2B5EF4-FFF2-40B4-BE49-F238E27FC236}">
                <a16:creationId xmlns:a16="http://schemas.microsoft.com/office/drawing/2014/main" id="{B960B1CE-E33E-4EBE-82AF-0C667FBB8E79}"/>
              </a:ext>
            </a:extLst>
          </p:cNvPr>
          <p:cNvSpPr/>
          <p:nvPr/>
        </p:nvSpPr>
        <p:spPr>
          <a:xfrm>
            <a:off x="3386692" y="472894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SENDER</a:t>
            </a:r>
          </a:p>
        </p:txBody>
      </p:sp>
      <p:sp>
        <p:nvSpPr>
          <p:cNvPr id="10" name="Rectangle: Rounded Corners 9">
            <a:extLst>
              <a:ext uri="{FF2B5EF4-FFF2-40B4-BE49-F238E27FC236}">
                <a16:creationId xmlns:a16="http://schemas.microsoft.com/office/drawing/2014/main" id="{0250B3F8-F430-45AE-B78E-5160CC8BE675}"/>
              </a:ext>
            </a:extLst>
          </p:cNvPr>
          <p:cNvSpPr/>
          <p:nvPr/>
        </p:nvSpPr>
        <p:spPr>
          <a:xfrm>
            <a:off x="8371648" y="4728946"/>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RECEIVER</a:t>
            </a:r>
          </a:p>
        </p:txBody>
      </p:sp>
      <p:sp>
        <p:nvSpPr>
          <p:cNvPr id="12" name="Rectangle: Rounded Corners 11">
            <a:extLst>
              <a:ext uri="{FF2B5EF4-FFF2-40B4-BE49-F238E27FC236}">
                <a16:creationId xmlns:a16="http://schemas.microsoft.com/office/drawing/2014/main" id="{460E74F2-2970-40A6-B5B2-28D4177B35EC}"/>
              </a:ext>
            </a:extLst>
          </p:cNvPr>
          <p:cNvSpPr/>
          <p:nvPr/>
        </p:nvSpPr>
        <p:spPr>
          <a:xfrm>
            <a:off x="5825091" y="6503671"/>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OPERATION STATE</a:t>
            </a:r>
          </a:p>
        </p:txBody>
      </p:sp>
      <p:grpSp>
        <p:nvGrpSpPr>
          <p:cNvPr id="15" name="Group 14">
            <a:extLst>
              <a:ext uri="{FF2B5EF4-FFF2-40B4-BE49-F238E27FC236}">
                <a16:creationId xmlns:a16="http://schemas.microsoft.com/office/drawing/2014/main" id="{57476644-D475-42E2-AC1D-44E33D46E248}"/>
              </a:ext>
            </a:extLst>
          </p:cNvPr>
          <p:cNvGrpSpPr/>
          <p:nvPr/>
        </p:nvGrpSpPr>
        <p:grpSpPr>
          <a:xfrm>
            <a:off x="5825091" y="4558130"/>
            <a:ext cx="2261419" cy="1724683"/>
            <a:chOff x="4404851" y="4558130"/>
            <a:chExt cx="2261419" cy="1724683"/>
          </a:xfrm>
          <a:solidFill>
            <a:schemeClr val="bg1"/>
          </a:solidFill>
        </p:grpSpPr>
        <p:sp>
          <p:nvSpPr>
            <p:cNvPr id="11" name="Arrow: Left-Right-Up 10">
              <a:extLst>
                <a:ext uri="{FF2B5EF4-FFF2-40B4-BE49-F238E27FC236}">
                  <a16:creationId xmlns:a16="http://schemas.microsoft.com/office/drawing/2014/main" id="{8FE6E2BF-BD7E-4FE5-861F-09E6ADF3D279}"/>
                </a:ext>
              </a:extLst>
            </p:cNvPr>
            <p:cNvSpPr/>
            <p:nvPr/>
          </p:nvSpPr>
          <p:spPr>
            <a:xfrm flipV="1">
              <a:off x="4404851" y="4862052"/>
              <a:ext cx="2261419" cy="1420761"/>
            </a:xfrm>
            <a:prstGeom prst="leftRigh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bIns="45720" rtlCol="0" anchor="b" anchorCtr="0">
              <a:scene3d>
                <a:camera prst="orthographicFront">
                  <a:rot lat="0" lon="0" rev="10800000"/>
                </a:camera>
                <a:lightRig rig="threePt" dir="t"/>
              </a:scene3d>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14" name="TextBox 13">
              <a:extLst>
                <a:ext uri="{FF2B5EF4-FFF2-40B4-BE49-F238E27FC236}">
                  <a16:creationId xmlns:a16="http://schemas.microsoft.com/office/drawing/2014/main" id="{778C0542-FE23-4DE3-B10B-0B17AC5208CD}"/>
                </a:ext>
              </a:extLst>
            </p:cNvPr>
            <p:cNvSpPr txBox="1"/>
            <p:nvPr/>
          </p:nvSpPr>
          <p:spPr>
            <a:xfrm>
              <a:off x="4960373" y="4558130"/>
              <a:ext cx="115037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Consolas" panose="020B0609020204030204" pitchFamily="49" charset="0"/>
                </a:rPr>
                <a:t>connect</a:t>
              </a:r>
            </a:p>
          </p:txBody>
        </p:sp>
      </p:grpSp>
      <p:sp>
        <p:nvSpPr>
          <p:cNvPr id="17" name="Rectangle 16">
            <a:extLst>
              <a:ext uri="{FF2B5EF4-FFF2-40B4-BE49-F238E27FC236}">
                <a16:creationId xmlns:a16="http://schemas.microsoft.com/office/drawing/2014/main" id="{CBF19066-E848-4B5B-80FC-DAE8FF0B2411}"/>
              </a:ext>
            </a:extLst>
          </p:cNvPr>
          <p:cNvSpPr/>
          <p:nvPr/>
        </p:nvSpPr>
        <p:spPr>
          <a:xfrm>
            <a:off x="8371647" y="6777723"/>
            <a:ext cx="3990975"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11C26B-D75F-45D3-BB88-FBDEC4F008C3}"/>
              </a:ext>
            </a:extLst>
          </p:cNvPr>
          <p:cNvSpPr txBox="1"/>
          <p:nvPr/>
        </p:nvSpPr>
        <p:spPr>
          <a:xfrm>
            <a:off x="8253661" y="6282813"/>
            <a:ext cx="115037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Consolas" panose="020B0609020204030204" pitchFamily="49" charset="0"/>
              </a:rPr>
              <a:t>start</a:t>
            </a:r>
          </a:p>
        </p:txBody>
      </p:sp>
      <p:grpSp>
        <p:nvGrpSpPr>
          <p:cNvPr id="33" name="Group 32">
            <a:extLst>
              <a:ext uri="{FF2B5EF4-FFF2-40B4-BE49-F238E27FC236}">
                <a16:creationId xmlns:a16="http://schemas.microsoft.com/office/drawing/2014/main" id="{C5A59E8B-90FD-4DF6-B234-65934B57E8E1}"/>
              </a:ext>
            </a:extLst>
          </p:cNvPr>
          <p:cNvGrpSpPr/>
          <p:nvPr/>
        </p:nvGrpSpPr>
        <p:grpSpPr>
          <a:xfrm>
            <a:off x="8962277" y="6710573"/>
            <a:ext cx="3400344" cy="504803"/>
            <a:chOff x="8962277" y="6710573"/>
            <a:chExt cx="3400344" cy="504803"/>
          </a:xfrm>
        </p:grpSpPr>
        <p:sp>
          <p:nvSpPr>
            <p:cNvPr id="18" name="Rectangle 17">
              <a:extLst>
                <a:ext uri="{FF2B5EF4-FFF2-40B4-BE49-F238E27FC236}">
                  <a16:creationId xmlns:a16="http://schemas.microsoft.com/office/drawing/2014/main" id="{A7E85E87-6FF2-4A16-91D5-717710791B92}"/>
                </a:ext>
              </a:extLst>
            </p:cNvPr>
            <p:cNvSpPr/>
            <p:nvPr/>
          </p:nvSpPr>
          <p:spPr>
            <a:xfrm>
              <a:off x="9298148" y="6764087"/>
              <a:ext cx="3064473" cy="451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C46B2854-B22C-4316-858B-9913FEB0447F}"/>
                </a:ext>
              </a:extLst>
            </p:cNvPr>
            <p:cNvSpPr/>
            <p:nvPr/>
          </p:nvSpPr>
          <p:spPr>
            <a:xfrm rot="13477991">
              <a:off x="8962277" y="6710573"/>
              <a:ext cx="506655" cy="50059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DDE7721-7F04-4C67-82AF-982CB20E3689}"/>
              </a:ext>
            </a:extLst>
          </p:cNvPr>
          <p:cNvGrpSpPr/>
          <p:nvPr/>
        </p:nvGrpSpPr>
        <p:grpSpPr>
          <a:xfrm>
            <a:off x="13158668" y="6414516"/>
            <a:ext cx="2581549" cy="1046454"/>
            <a:chOff x="11682919" y="6371617"/>
            <a:chExt cx="2581549" cy="1046454"/>
          </a:xfrm>
        </p:grpSpPr>
        <p:sp>
          <p:nvSpPr>
            <p:cNvPr id="23" name="Flowchart: Connector 22">
              <a:extLst>
                <a:ext uri="{FF2B5EF4-FFF2-40B4-BE49-F238E27FC236}">
                  <a16:creationId xmlns:a16="http://schemas.microsoft.com/office/drawing/2014/main" id="{6E1CA063-AAC9-412E-8BED-965333FF0D87}"/>
                </a:ext>
              </a:extLst>
            </p:cNvPr>
            <p:cNvSpPr/>
            <p:nvPr/>
          </p:nvSpPr>
          <p:spPr>
            <a:xfrm>
              <a:off x="11682919" y="6371617"/>
              <a:ext cx="1150374" cy="1046454"/>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4" name="TextBox 23">
              <a:extLst>
                <a:ext uri="{FF2B5EF4-FFF2-40B4-BE49-F238E27FC236}">
                  <a16:creationId xmlns:a16="http://schemas.microsoft.com/office/drawing/2014/main" id="{5867FE6B-A53D-4CA1-ABA8-4C79C58B38DC}"/>
                </a:ext>
              </a:extLst>
            </p:cNvPr>
            <p:cNvSpPr txBox="1"/>
            <p:nvPr/>
          </p:nvSpPr>
          <p:spPr>
            <a:xfrm>
              <a:off x="12883192" y="6624445"/>
              <a:ext cx="138127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a:solidFill>
                    <a:schemeClr val="tx1"/>
                  </a:solidFill>
                  <a:latin typeface="DINPro-Regular" panose="02000503030000020004" pitchFamily="50" charset="0"/>
                </a:rPr>
                <a:t>…operation</a:t>
              </a:r>
            </a:p>
            <a:p>
              <a:pPr algn="ctr">
                <a:lnSpc>
                  <a:spcPct val="90000"/>
                </a:lnSpc>
              </a:pPr>
              <a:r>
                <a:rPr lang="en-US">
                  <a:solidFill>
                    <a:schemeClr val="tx1"/>
                  </a:solidFill>
                  <a:latin typeface="DINPro-Regular" panose="02000503030000020004" pitchFamily="50" charset="0"/>
                </a:rPr>
                <a:t> completes…</a:t>
              </a:r>
            </a:p>
          </p:txBody>
        </p:sp>
      </p:grpSp>
      <p:grpSp>
        <p:nvGrpSpPr>
          <p:cNvPr id="29" name="Group 28">
            <a:extLst>
              <a:ext uri="{FF2B5EF4-FFF2-40B4-BE49-F238E27FC236}">
                <a16:creationId xmlns:a16="http://schemas.microsoft.com/office/drawing/2014/main" id="{1170A005-B1A2-41DA-A593-6E74FA025598}"/>
              </a:ext>
            </a:extLst>
          </p:cNvPr>
          <p:cNvGrpSpPr/>
          <p:nvPr/>
        </p:nvGrpSpPr>
        <p:grpSpPr>
          <a:xfrm>
            <a:off x="10534744" y="4433480"/>
            <a:ext cx="3199111" cy="1981036"/>
            <a:chOff x="9849720" y="4433480"/>
            <a:chExt cx="3199111" cy="1981036"/>
          </a:xfrm>
        </p:grpSpPr>
        <p:cxnSp>
          <p:nvCxnSpPr>
            <p:cNvPr id="27" name="Connector: Elbow 26">
              <a:extLst>
                <a:ext uri="{FF2B5EF4-FFF2-40B4-BE49-F238E27FC236}">
                  <a16:creationId xmlns:a16="http://schemas.microsoft.com/office/drawing/2014/main" id="{B78656A4-FA95-4447-A0EA-163315F144E1}"/>
                </a:ext>
              </a:extLst>
            </p:cNvPr>
            <p:cNvCxnSpPr>
              <a:stCxn id="23" idx="0"/>
              <a:endCxn id="10" idx="3"/>
            </p:cNvCxnSpPr>
            <p:nvPr/>
          </p:nvCxnSpPr>
          <p:spPr>
            <a:xfrm rot="16200000" flipV="1">
              <a:off x="10835091" y="4200775"/>
              <a:ext cx="1228370" cy="3199111"/>
            </a:xfrm>
            <a:prstGeom prst="bentConnector2">
              <a:avLst/>
            </a:prstGeom>
            <a:ln w="603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8D7B33-A32F-4727-8934-F733E8A05F27}"/>
                </a:ext>
              </a:extLst>
            </p:cNvPr>
            <p:cNvSpPr txBox="1"/>
            <p:nvPr/>
          </p:nvSpPr>
          <p:spPr>
            <a:xfrm>
              <a:off x="10841013" y="4433480"/>
              <a:ext cx="167316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 and notifies receiver</a:t>
              </a:r>
            </a:p>
          </p:txBody>
        </p:sp>
      </p:grpSp>
      <p:sp>
        <p:nvSpPr>
          <p:cNvPr id="30" name="TextBox 29">
            <a:extLst>
              <a:ext uri="{FF2B5EF4-FFF2-40B4-BE49-F238E27FC236}">
                <a16:creationId xmlns:a16="http://schemas.microsoft.com/office/drawing/2014/main" id="{554363D2-CF22-440C-92F9-B057EB2DE509}"/>
              </a:ext>
            </a:extLst>
          </p:cNvPr>
          <p:cNvSpPr txBox="1"/>
          <p:nvPr/>
        </p:nvSpPr>
        <p:spPr>
          <a:xfrm>
            <a:off x="9530550" y="7448954"/>
            <a:ext cx="167316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 time passes…</a:t>
            </a:r>
          </a:p>
        </p:txBody>
      </p:sp>
      <p:sp>
        <p:nvSpPr>
          <p:cNvPr id="3" name="Rectangle 2">
            <a:extLst>
              <a:ext uri="{FF2B5EF4-FFF2-40B4-BE49-F238E27FC236}">
                <a16:creationId xmlns:a16="http://schemas.microsoft.com/office/drawing/2014/main" id="{A8C5F0E8-0319-4D50-B4BD-547B3131D73C}"/>
              </a:ext>
            </a:extLst>
          </p:cNvPr>
          <p:cNvSpPr/>
          <p:nvPr/>
        </p:nvSpPr>
        <p:spPr>
          <a:xfrm>
            <a:off x="5687368" y="4250453"/>
            <a:ext cx="10158883" cy="3727938"/>
          </a:xfrm>
          <a:prstGeom prst="rect">
            <a:avLst/>
          </a:prstGeom>
          <a:noFill/>
          <a:ln>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E4431-EE6C-49FE-95E2-4B1117F79F7C}"/>
              </a:ext>
            </a:extLst>
          </p:cNvPr>
          <p:cNvSpPr txBox="1"/>
          <p:nvPr/>
        </p:nvSpPr>
        <p:spPr>
          <a:xfrm>
            <a:off x="6506817" y="8258803"/>
            <a:ext cx="74874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Implementation details of some algorithm; e.g., </a:t>
            </a:r>
            <a:r>
              <a:rPr lang="en-US" sz="2400">
                <a:solidFill>
                  <a:schemeClr val="tx1"/>
                </a:solidFill>
                <a:latin typeface="Consolas" panose="020B0609020204030204" pitchFamily="49" charset="0"/>
              </a:rPr>
              <a:t>then</a:t>
            </a:r>
            <a:r>
              <a:rPr lang="en-US" sz="2400">
                <a:solidFill>
                  <a:schemeClr val="tx1"/>
                </a:solidFill>
                <a:latin typeface="DINPro-Regular" panose="02000503030000020004" pitchFamily="50" charset="0"/>
              </a:rPr>
              <a:t>.</a:t>
            </a:r>
          </a:p>
        </p:txBody>
      </p:sp>
      <p:sp>
        <p:nvSpPr>
          <p:cNvPr id="26" name="TextBox 25">
            <a:extLst>
              <a:ext uri="{FF2B5EF4-FFF2-40B4-BE49-F238E27FC236}">
                <a16:creationId xmlns:a16="http://schemas.microsoft.com/office/drawing/2014/main" id="{1A7D3023-A31E-4527-A568-A71701189FFE}"/>
              </a:ext>
            </a:extLst>
          </p:cNvPr>
          <p:cNvSpPr txBox="1"/>
          <p:nvPr/>
        </p:nvSpPr>
        <p:spPr>
          <a:xfrm>
            <a:off x="7975571" y="2914238"/>
            <a:ext cx="531636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Consolas" panose="020B0609020204030204" pitchFamily="49" charset="0"/>
              </a:rPr>
              <a:t>then(sender, </a:t>
            </a:r>
            <a:r>
              <a:rPr lang="en-US" sz="2400" err="1">
                <a:solidFill>
                  <a:schemeClr val="tx1"/>
                </a:solidFill>
                <a:latin typeface="Consolas" panose="020B0609020204030204" pitchFamily="49" charset="0"/>
              </a:rPr>
              <a:t>fn</a:t>
            </a:r>
            <a:r>
              <a:rPr lang="en-US" sz="2400">
                <a:solidFill>
                  <a:schemeClr val="tx1"/>
                </a:solidFill>
                <a:latin typeface="Consolas" panose="020B0609020204030204" pitchFamily="49" charset="0"/>
              </a:rPr>
              <a:t>) -&gt; sender</a:t>
            </a:r>
          </a:p>
        </p:txBody>
      </p:sp>
      <p:sp>
        <p:nvSpPr>
          <p:cNvPr id="5" name="Slide Number Placeholder 4">
            <a:extLst>
              <a:ext uri="{FF2B5EF4-FFF2-40B4-BE49-F238E27FC236}">
                <a16:creationId xmlns:a16="http://schemas.microsoft.com/office/drawing/2014/main" id="{F0487EF0-8821-4F95-A224-E36A6BBA83F1}"/>
              </a:ext>
            </a:extLst>
          </p:cNvPr>
          <p:cNvSpPr>
            <a:spLocks noGrp="1"/>
          </p:cNvSpPr>
          <p:nvPr>
            <p:ph type="sldNum" sz="quarter" idx="12"/>
          </p:nvPr>
        </p:nvSpPr>
        <p:spPr/>
        <p:txBody>
          <a:bodyPr/>
          <a:lstStyle/>
          <a:p>
            <a:fld id="{3F0CE7EA-D096-4FD3-87FA-FBB0B79F5140}" type="slidenum">
              <a:rPr lang="en-US" smtClean="0"/>
              <a:t>21</a:t>
            </a:fld>
            <a:endParaRPr lang="en-US"/>
          </a:p>
        </p:txBody>
      </p:sp>
    </p:spTree>
    <p:extLst>
      <p:ext uri="{BB962C8B-B14F-4D97-AF65-F5344CB8AC3E}">
        <p14:creationId xmlns:p14="http://schemas.microsoft.com/office/powerpoint/2010/main" val="2194666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nodeType="clickEffect">
                                  <p:stCondLst>
                                    <p:cond delay="0"/>
                                  </p:stCondLst>
                                  <p:childTnLst>
                                    <p:animMotion origin="layout" path="M 3.88889E-6 -1.85185E-6 L 0.16753 -0.00231 " pathEditMode="relative" rAng="0" ptsTypes="AA">
                                      <p:cBhvr>
                                        <p:cTn id="27" dur="2000" fill="hold"/>
                                        <p:tgtEl>
                                          <p:spTgt spid="33"/>
                                        </p:tgtEl>
                                        <p:attrNameLst>
                                          <p:attrName>ppt_x</p:attrName>
                                          <p:attrName>ppt_y</p:attrName>
                                        </p:attrNameLst>
                                      </p:cBhvr>
                                      <p:rCtr x="8377" y="-123"/>
                                    </p:animMotion>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1000"/>
                                        <p:tgtEl>
                                          <p:spTgt spid="3"/>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7" grpId="0" animBg="1"/>
      <p:bldP spid="16" grpId="0"/>
      <p:bldP spid="30" grpId="0"/>
      <p:bldP spid="3" grpId="0" animBg="1"/>
      <p:bldP spid="4"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CD31-1A6E-487E-BD5B-D9AC5E37FC00}"/>
              </a:ext>
            </a:extLst>
          </p:cNvPr>
          <p:cNvSpPr>
            <a:spLocks noGrp="1"/>
          </p:cNvSpPr>
          <p:nvPr>
            <p:ph type="title"/>
          </p:nvPr>
        </p:nvSpPr>
        <p:spPr/>
        <p:txBody>
          <a:bodyPr/>
          <a:lstStyle/>
          <a:p>
            <a:r>
              <a:rPr lang="en-US"/>
              <a:t>Shape of a receiver</a:t>
            </a:r>
          </a:p>
        </p:txBody>
      </p:sp>
      <p:sp>
        <p:nvSpPr>
          <p:cNvPr id="26" name="Rectangle: Rounded Corners 25">
            <a:extLst>
              <a:ext uri="{FF2B5EF4-FFF2-40B4-BE49-F238E27FC236}">
                <a16:creationId xmlns:a16="http://schemas.microsoft.com/office/drawing/2014/main" id="{9AE09299-1500-4489-B3CE-24A23A7828D8}"/>
              </a:ext>
            </a:extLst>
          </p:cNvPr>
          <p:cNvSpPr>
            <a:spLocks noChangeAspect="1"/>
          </p:cNvSpPr>
          <p:nvPr/>
        </p:nvSpPr>
        <p:spPr>
          <a:xfrm>
            <a:off x="2069627" y="3563337"/>
            <a:ext cx="6545882" cy="276712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RECEIVER</a:t>
            </a:r>
          </a:p>
        </p:txBody>
      </p:sp>
      <p:cxnSp>
        <p:nvCxnSpPr>
          <p:cNvPr id="6" name="Straight Arrow Connector 5">
            <a:extLst>
              <a:ext uri="{FF2B5EF4-FFF2-40B4-BE49-F238E27FC236}">
                <a16:creationId xmlns:a16="http://schemas.microsoft.com/office/drawing/2014/main" id="{C75865C3-72A0-4D27-9DC9-69F463B8D183}"/>
              </a:ext>
            </a:extLst>
          </p:cNvPr>
          <p:cNvCxnSpPr>
            <a:cxnSpLocks/>
          </p:cNvCxnSpPr>
          <p:nvPr/>
        </p:nvCxnSpPr>
        <p:spPr>
          <a:xfrm>
            <a:off x="8538472" y="4250453"/>
            <a:ext cx="3881291" cy="0"/>
          </a:xfrm>
          <a:prstGeom prst="straightConnector1">
            <a:avLst/>
          </a:prstGeom>
          <a:ln w="9207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D459F7C-29BF-407F-8E0B-FA49C31AE9A6}"/>
              </a:ext>
            </a:extLst>
          </p:cNvPr>
          <p:cNvCxnSpPr>
            <a:cxnSpLocks/>
          </p:cNvCxnSpPr>
          <p:nvPr/>
        </p:nvCxnSpPr>
        <p:spPr>
          <a:xfrm>
            <a:off x="8538472" y="4948574"/>
            <a:ext cx="3881291" cy="0"/>
          </a:xfrm>
          <a:prstGeom prst="straightConnector1">
            <a:avLst/>
          </a:prstGeom>
          <a:ln w="92075">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CDCC178-7072-46A5-AFDD-879105386921}"/>
              </a:ext>
            </a:extLst>
          </p:cNvPr>
          <p:cNvCxnSpPr>
            <a:cxnSpLocks/>
          </p:cNvCxnSpPr>
          <p:nvPr/>
        </p:nvCxnSpPr>
        <p:spPr>
          <a:xfrm>
            <a:off x="8538472" y="5680669"/>
            <a:ext cx="3881291" cy="0"/>
          </a:xfrm>
          <a:prstGeom prst="straightConnector1">
            <a:avLst/>
          </a:prstGeom>
          <a:ln w="92075">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432C40-5E45-419F-928C-E157EEE39D79}"/>
              </a:ext>
            </a:extLst>
          </p:cNvPr>
          <p:cNvSpPr txBox="1"/>
          <p:nvPr/>
        </p:nvSpPr>
        <p:spPr>
          <a:xfrm>
            <a:off x="8641351" y="3743825"/>
            <a:ext cx="367792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err="1">
                <a:solidFill>
                  <a:schemeClr val="bg1"/>
                </a:solidFill>
                <a:latin typeface="Consolas" panose="020B0609020204030204" pitchFamily="49" charset="0"/>
              </a:rPr>
              <a:t>set_value</a:t>
            </a:r>
            <a:r>
              <a:rPr lang="en-US" sz="2400">
                <a:solidFill>
                  <a:schemeClr val="bg1"/>
                </a:solidFill>
                <a:latin typeface="Consolas" panose="020B0609020204030204" pitchFamily="49" charset="0"/>
              </a:rPr>
              <a:t>(</a:t>
            </a:r>
            <a:r>
              <a:rPr lang="en-US" sz="2400" i="1">
                <a:solidFill>
                  <a:schemeClr val="bg1"/>
                </a:solidFill>
                <a:latin typeface="Consolas" panose="020B0609020204030204" pitchFamily="49" charset="0"/>
              </a:rPr>
              <a:t>values...</a:t>
            </a:r>
            <a:r>
              <a:rPr lang="en-US" sz="2400">
                <a:solidFill>
                  <a:schemeClr val="bg1"/>
                </a:solidFill>
                <a:latin typeface="Consolas" panose="020B0609020204030204" pitchFamily="49" charset="0"/>
              </a:rPr>
              <a:t>)</a:t>
            </a:r>
          </a:p>
        </p:txBody>
      </p:sp>
      <p:sp>
        <p:nvSpPr>
          <p:cNvPr id="35" name="TextBox 34">
            <a:extLst>
              <a:ext uri="{FF2B5EF4-FFF2-40B4-BE49-F238E27FC236}">
                <a16:creationId xmlns:a16="http://schemas.microsoft.com/office/drawing/2014/main" id="{8E038EFE-1803-47E1-8241-5E7A5FEC3C30}"/>
              </a:ext>
            </a:extLst>
          </p:cNvPr>
          <p:cNvSpPr txBox="1"/>
          <p:nvPr/>
        </p:nvSpPr>
        <p:spPr>
          <a:xfrm>
            <a:off x="8641351" y="4430866"/>
            <a:ext cx="29845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err="1">
                <a:solidFill>
                  <a:schemeClr val="bg1"/>
                </a:solidFill>
                <a:latin typeface="Consolas" panose="020B0609020204030204" pitchFamily="49" charset="0"/>
              </a:rPr>
              <a:t>set_error</a:t>
            </a:r>
            <a:r>
              <a:rPr lang="en-US" sz="2400">
                <a:solidFill>
                  <a:schemeClr val="bg1"/>
                </a:solidFill>
                <a:latin typeface="Consolas" panose="020B0609020204030204" pitchFamily="49" charset="0"/>
              </a:rPr>
              <a:t>(</a:t>
            </a:r>
            <a:r>
              <a:rPr lang="en-US" sz="2400" i="1">
                <a:solidFill>
                  <a:schemeClr val="bg1"/>
                </a:solidFill>
                <a:latin typeface="Consolas" panose="020B0609020204030204" pitchFamily="49" charset="0"/>
              </a:rPr>
              <a:t>error</a:t>
            </a:r>
            <a:r>
              <a:rPr lang="en-US" sz="2400">
                <a:solidFill>
                  <a:schemeClr val="bg1"/>
                </a:solidFill>
                <a:latin typeface="Consolas" panose="020B0609020204030204" pitchFamily="49" charset="0"/>
              </a:rPr>
              <a:t>)</a:t>
            </a:r>
          </a:p>
        </p:txBody>
      </p:sp>
      <p:sp>
        <p:nvSpPr>
          <p:cNvPr id="36" name="TextBox 35">
            <a:extLst>
              <a:ext uri="{FF2B5EF4-FFF2-40B4-BE49-F238E27FC236}">
                <a16:creationId xmlns:a16="http://schemas.microsoft.com/office/drawing/2014/main" id="{D04C7B3B-C7D7-4CA9-A607-56134BE4315C}"/>
              </a:ext>
            </a:extLst>
          </p:cNvPr>
          <p:cNvSpPr txBox="1"/>
          <p:nvPr/>
        </p:nvSpPr>
        <p:spPr>
          <a:xfrm>
            <a:off x="8641351" y="5126354"/>
            <a:ext cx="2652995"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err="1">
                <a:solidFill>
                  <a:schemeClr val="bg1"/>
                </a:solidFill>
                <a:latin typeface="Consolas" panose="020B0609020204030204" pitchFamily="49" charset="0"/>
              </a:rPr>
              <a:t>set_done</a:t>
            </a:r>
            <a:r>
              <a:rPr lang="en-US" sz="2400">
                <a:solidFill>
                  <a:schemeClr val="bg1"/>
                </a:solidFill>
                <a:latin typeface="Consolas" panose="020B0609020204030204" pitchFamily="49" charset="0"/>
              </a:rPr>
              <a:t>()</a:t>
            </a:r>
          </a:p>
        </p:txBody>
      </p:sp>
      <p:cxnSp>
        <p:nvCxnSpPr>
          <p:cNvPr id="39" name="Connector: Elbow 38">
            <a:extLst>
              <a:ext uri="{FF2B5EF4-FFF2-40B4-BE49-F238E27FC236}">
                <a16:creationId xmlns:a16="http://schemas.microsoft.com/office/drawing/2014/main" id="{B1C705DA-77BD-4C75-BEBB-E34163B88506}"/>
              </a:ext>
            </a:extLst>
          </p:cNvPr>
          <p:cNvCxnSpPr>
            <a:cxnSpLocks/>
          </p:cNvCxnSpPr>
          <p:nvPr/>
        </p:nvCxnSpPr>
        <p:spPr>
          <a:xfrm rot="16200000" flipV="1">
            <a:off x="12589272" y="4379768"/>
            <a:ext cx="4139922" cy="3881292"/>
          </a:xfrm>
          <a:prstGeom prst="bentConnector3">
            <a:avLst>
              <a:gd name="adj1" fmla="val 100243"/>
            </a:avLst>
          </a:prstGeom>
          <a:ln w="44450">
            <a:solidFill>
              <a:schemeClr val="bg1"/>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204E399-3607-45D8-8D39-8153BEC4D108}"/>
              </a:ext>
            </a:extLst>
          </p:cNvPr>
          <p:cNvSpPr txBox="1"/>
          <p:nvPr/>
        </p:nvSpPr>
        <p:spPr>
          <a:xfrm>
            <a:off x="13545178" y="2690106"/>
            <a:ext cx="257363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bg1"/>
                </a:solidFill>
                <a:latin typeface="DINPro-Regular" panose="02000503030000020004" pitchFamily="50" charset="0"/>
              </a:rPr>
              <a:t>Operation state notifies receiver by calling one of these exactly once.</a:t>
            </a:r>
          </a:p>
        </p:txBody>
      </p:sp>
      <p:cxnSp>
        <p:nvCxnSpPr>
          <p:cNvPr id="51" name="Connector: Elbow 50">
            <a:extLst>
              <a:ext uri="{FF2B5EF4-FFF2-40B4-BE49-F238E27FC236}">
                <a16:creationId xmlns:a16="http://schemas.microsoft.com/office/drawing/2014/main" id="{E843BFFF-E2D8-469B-BFF1-F1EE8A2C1639}"/>
              </a:ext>
            </a:extLst>
          </p:cNvPr>
          <p:cNvCxnSpPr>
            <a:cxnSpLocks/>
          </p:cNvCxnSpPr>
          <p:nvPr/>
        </p:nvCxnSpPr>
        <p:spPr>
          <a:xfrm rot="10800000">
            <a:off x="12718587" y="4946899"/>
            <a:ext cx="3881292" cy="3443476"/>
          </a:xfrm>
          <a:prstGeom prst="bentConnector3">
            <a:avLst>
              <a:gd name="adj1" fmla="val -484"/>
            </a:avLst>
          </a:prstGeom>
          <a:ln w="44450">
            <a:solidFill>
              <a:schemeClr val="bg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84C7528-0103-4C22-9850-EBD692D345C7}"/>
              </a:ext>
            </a:extLst>
          </p:cNvPr>
          <p:cNvCxnSpPr>
            <a:cxnSpLocks/>
          </p:cNvCxnSpPr>
          <p:nvPr/>
        </p:nvCxnSpPr>
        <p:spPr>
          <a:xfrm rot="10800000">
            <a:off x="12718585" y="5680669"/>
            <a:ext cx="3881294" cy="2709706"/>
          </a:xfrm>
          <a:prstGeom prst="bentConnector3">
            <a:avLst>
              <a:gd name="adj1" fmla="val -484"/>
            </a:avLst>
          </a:prstGeom>
          <a:ln w="44450">
            <a:solidFill>
              <a:schemeClr val="bg1"/>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D259904-8CEB-475F-B500-02799CCEDDF8}"/>
              </a:ext>
            </a:extLst>
          </p:cNvPr>
          <p:cNvSpPr>
            <a:spLocks noGrp="1"/>
          </p:cNvSpPr>
          <p:nvPr>
            <p:ph type="sldNum" sz="quarter" idx="12"/>
          </p:nvPr>
        </p:nvSpPr>
        <p:spPr/>
        <p:txBody>
          <a:bodyPr/>
          <a:lstStyle/>
          <a:p>
            <a:fld id="{3F0CE7EA-D096-4FD3-87FA-FBB0B79F5140}" type="slidenum">
              <a:rPr lang="en-US" smtClean="0"/>
              <a:t>22</a:t>
            </a:fld>
            <a:endParaRPr lang="en-US"/>
          </a:p>
        </p:txBody>
      </p:sp>
    </p:spTree>
    <p:extLst>
      <p:ext uri="{BB962C8B-B14F-4D97-AF65-F5344CB8AC3E}">
        <p14:creationId xmlns:p14="http://schemas.microsoft.com/office/powerpoint/2010/main" val="942447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1000"/>
                                        <p:tgtEl>
                                          <p:spTgt spid="39"/>
                                        </p:tgtEl>
                                      </p:cBhvr>
                                    </p:animEffect>
                                  </p:childTnLst>
                                </p:cTn>
                              </p:par>
                            </p:childTnLst>
                          </p:cTn>
                        </p:par>
                        <p:par>
                          <p:cTn id="12" fill="hold">
                            <p:stCondLst>
                              <p:cond delay="1500"/>
                            </p:stCondLst>
                            <p:childTnLst>
                              <p:par>
                                <p:cTn id="13" presetID="10" presetClass="exit" presetSubtype="0" fill="hold" nodeType="afterEffect">
                                  <p:stCondLst>
                                    <p:cond delay="50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childTnLst>
                          </p:cTn>
                        </p:par>
                        <p:par>
                          <p:cTn id="16" fill="hold">
                            <p:stCondLst>
                              <p:cond delay="2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1000"/>
                                        <p:tgtEl>
                                          <p:spTgt spid="51"/>
                                        </p:tgtEl>
                                      </p:cBhvr>
                                    </p:animEffect>
                                  </p:childTnLst>
                                </p:cTn>
                              </p:par>
                            </p:childTnLst>
                          </p:cTn>
                        </p:par>
                        <p:par>
                          <p:cTn id="20" fill="hold">
                            <p:stCondLst>
                              <p:cond delay="3500"/>
                            </p:stCondLst>
                            <p:childTnLst>
                              <p:par>
                                <p:cTn id="21" presetID="10" presetClass="exit" presetSubtype="0" fill="hold" nodeType="afterEffect">
                                  <p:stCondLst>
                                    <p:cond delay="500"/>
                                  </p:stCondLst>
                                  <p:childTnLst>
                                    <p:animEffect transition="out" filter="fade">
                                      <p:cBhvr>
                                        <p:cTn id="22" dur="1000"/>
                                        <p:tgtEl>
                                          <p:spTgt spid="51"/>
                                        </p:tgtEl>
                                      </p:cBhvr>
                                    </p:animEffect>
                                    <p:set>
                                      <p:cBhvr>
                                        <p:cTn id="23" dur="1" fill="hold">
                                          <p:stCondLst>
                                            <p:cond delay="999"/>
                                          </p:stCondLst>
                                        </p:cTn>
                                        <p:tgtEl>
                                          <p:spTgt spid="51"/>
                                        </p:tgtEl>
                                        <p:attrNameLst>
                                          <p:attrName>style.visibility</p:attrName>
                                        </p:attrNameLst>
                                      </p:cBhvr>
                                      <p:to>
                                        <p:strVal val="hidden"/>
                                      </p:to>
                                    </p:set>
                                  </p:childTnLst>
                                </p:cTn>
                              </p:par>
                            </p:childTnLst>
                          </p:cTn>
                        </p:par>
                        <p:par>
                          <p:cTn id="24" fill="hold">
                            <p:stCondLst>
                              <p:cond delay="5000"/>
                            </p:stCondLst>
                            <p:childTnLst>
                              <p:par>
                                <p:cTn id="25" presetID="22" presetClass="entr" presetSubtype="4"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down)">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p:txBody>
          <a:bodyPr/>
          <a:lstStyle/>
          <a:p>
            <a:r>
              <a:rPr lang="en-US"/>
              <a:t>Conceptual building blocks of P2300</a:t>
            </a:r>
          </a:p>
        </p:txBody>
      </p:sp>
      <p:sp>
        <p:nvSpPr>
          <p:cNvPr id="3" name="Content Placeholder 2">
            <a:extLst>
              <a:ext uri="{FF2B5EF4-FFF2-40B4-BE49-F238E27FC236}">
                <a16:creationId xmlns:a16="http://schemas.microsoft.com/office/drawing/2014/main" id="{FECC0786-9F9F-4155-A818-37C75D8D6826}"/>
              </a:ext>
            </a:extLst>
          </p:cNvPr>
          <p:cNvSpPr>
            <a:spLocks noGrp="1"/>
          </p:cNvSpPr>
          <p:nvPr>
            <p:ph idx="1"/>
          </p:nvPr>
        </p:nvSpPr>
        <p:spPr>
          <a:xfrm>
            <a:off x="861250" y="2915474"/>
            <a:ext cx="7898437" cy="2239620"/>
          </a:xfrm>
        </p:spPr>
        <p:txBody>
          <a:bodyPr/>
          <a:lstStyle/>
          <a:p>
            <a:pPr marL="0" indent="0">
              <a:lnSpc>
                <a:spcPct val="100000"/>
              </a:lnSpc>
              <a:spcBef>
                <a:spcPts val="600"/>
              </a:spcBef>
              <a:spcAft>
                <a:spcPts val="600"/>
              </a:spcAft>
              <a:buNone/>
            </a:pPr>
            <a:r>
              <a:rPr lang="en-US" sz="2400">
                <a:solidFill>
                  <a:schemeClr val="accent6"/>
                </a:solidFill>
                <a:latin typeface="Consolas" panose="020B0609020204030204" pitchFamily="49" charset="0"/>
              </a:rPr>
              <a:t>concept</a:t>
            </a:r>
            <a:r>
              <a:rPr lang="en-US" sz="2400">
                <a:latin typeface="Consolas" panose="020B0609020204030204" pitchFamily="49" charset="0"/>
              </a:rPr>
              <a:t> scheduler:</a:t>
            </a:r>
          </a:p>
          <a:p>
            <a:pPr marL="0" indent="0">
              <a:lnSpc>
                <a:spcPct val="100000"/>
              </a:lnSpc>
              <a:spcBef>
                <a:spcPts val="600"/>
              </a:spcBef>
              <a:spcAft>
                <a:spcPts val="600"/>
              </a:spcAft>
              <a:buNone/>
            </a:pPr>
            <a:r>
              <a:rPr lang="en-US" sz="2400">
                <a:latin typeface="Consolas" panose="020B0609020204030204" pitchFamily="49" charset="0"/>
              </a:rPr>
              <a:t>  schedule(scheduler)    sender;</a:t>
            </a:r>
          </a:p>
        </p:txBody>
      </p:sp>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8613778" y="2915473"/>
            <a:ext cx="8481526" cy="2239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600"/>
              </a:spcBef>
              <a:spcAft>
                <a:spcPts val="600"/>
              </a:spcAft>
              <a:buFontTx/>
              <a:buNone/>
            </a:pPr>
            <a:r>
              <a:rPr lang="en-US" sz="2400" kern="0">
                <a:solidFill>
                  <a:schemeClr val="accent6"/>
                </a:solidFill>
                <a:latin typeface="Consolas" panose="020B0609020204030204" pitchFamily="49" charset="0"/>
              </a:rPr>
              <a:t>concept</a:t>
            </a:r>
            <a:r>
              <a:rPr lang="en-US" sz="2400" kern="0">
                <a:latin typeface="Consolas" panose="020B0609020204030204" pitchFamily="49" charset="0"/>
              </a:rPr>
              <a:t> sender:</a:t>
            </a:r>
          </a:p>
          <a:p>
            <a:pPr marL="0" indent="0" defTabSz="914400">
              <a:lnSpc>
                <a:spcPct val="100000"/>
              </a:lnSpc>
              <a:spcBef>
                <a:spcPts val="600"/>
              </a:spcBef>
              <a:spcAft>
                <a:spcPts val="600"/>
              </a:spcAft>
              <a:buFontTx/>
              <a:buNone/>
            </a:pPr>
            <a:r>
              <a:rPr lang="en-US" sz="2400" kern="0">
                <a:latin typeface="Consolas" panose="020B0609020204030204" pitchFamily="49" charset="0"/>
              </a:rPr>
              <a:t>  connect(sender, receiver)    </a:t>
            </a:r>
            <a:r>
              <a:rPr lang="en-US" sz="2400" kern="0" err="1">
                <a:latin typeface="Consolas" panose="020B0609020204030204" pitchFamily="49" charset="0"/>
              </a:rPr>
              <a:t>operation_state</a:t>
            </a:r>
            <a:r>
              <a:rPr lang="en-US" sz="2400" kern="0">
                <a:latin typeface="Consolas" panose="020B0609020204030204" pitchFamily="49" charset="0"/>
              </a:rPr>
              <a:t>;</a:t>
            </a:r>
          </a:p>
        </p:txBody>
      </p:sp>
      <p:sp>
        <p:nvSpPr>
          <p:cNvPr id="5" name="Content Placeholder 2">
            <a:extLst>
              <a:ext uri="{FF2B5EF4-FFF2-40B4-BE49-F238E27FC236}">
                <a16:creationId xmlns:a16="http://schemas.microsoft.com/office/drawing/2014/main" id="{02358241-434F-4FE8-B203-6EDBFC11E6E0}"/>
              </a:ext>
            </a:extLst>
          </p:cNvPr>
          <p:cNvSpPr txBox="1">
            <a:spLocks/>
          </p:cNvSpPr>
          <p:nvPr/>
        </p:nvSpPr>
        <p:spPr bwMode="auto">
          <a:xfrm>
            <a:off x="715341" y="5758069"/>
            <a:ext cx="7898437" cy="2239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600"/>
              </a:spcBef>
              <a:spcAft>
                <a:spcPts val="600"/>
              </a:spcAft>
              <a:buFontTx/>
              <a:buNone/>
            </a:pPr>
            <a:r>
              <a:rPr lang="en-US" sz="2400" kern="0">
                <a:solidFill>
                  <a:schemeClr val="accent6"/>
                </a:solidFill>
                <a:latin typeface="Consolas" panose="020B0609020204030204" pitchFamily="49" charset="0"/>
              </a:rPr>
              <a:t>concept</a:t>
            </a:r>
            <a:r>
              <a:rPr lang="en-US" sz="2400" kern="0">
                <a:latin typeface="Consolas" panose="020B0609020204030204" pitchFamily="49" charset="0"/>
              </a:rPr>
              <a:t> receiver:</a:t>
            </a:r>
          </a:p>
          <a:p>
            <a:pPr marL="0" indent="0" defTabSz="914400">
              <a:lnSpc>
                <a:spcPct val="100000"/>
              </a:lnSpc>
              <a:spcBef>
                <a:spcPts val="600"/>
              </a:spcBef>
              <a:spcAft>
                <a:spcPts val="600"/>
              </a:spcAft>
              <a:buFontTx/>
              <a:buNone/>
            </a:pPr>
            <a:r>
              <a:rPr lang="en-US" sz="2400" kern="0">
                <a:latin typeface="Consolas" panose="020B0609020204030204" pitchFamily="49" charset="0"/>
              </a:rPr>
              <a:t>  </a:t>
            </a:r>
            <a:r>
              <a:rPr lang="en-US" sz="2400" kern="0" err="1">
                <a:latin typeface="Consolas" panose="020B0609020204030204" pitchFamily="49" charset="0"/>
              </a:rPr>
              <a:t>set_value</a:t>
            </a:r>
            <a:r>
              <a:rPr lang="en-US" sz="2400" kern="0">
                <a:latin typeface="Consolas" panose="020B0609020204030204" pitchFamily="49" charset="0"/>
              </a:rPr>
              <a:t>(receiver, Values...)    </a:t>
            </a:r>
            <a:r>
              <a:rPr lang="en-US" sz="2400" kern="0">
                <a:solidFill>
                  <a:schemeClr val="accent6"/>
                </a:solidFill>
                <a:latin typeface="Consolas" panose="020B0609020204030204" pitchFamily="49" charset="0"/>
              </a:rPr>
              <a:t>void</a:t>
            </a:r>
            <a:r>
              <a:rPr lang="en-US" sz="2400" kern="0">
                <a:latin typeface="Consolas" panose="020B0609020204030204" pitchFamily="49" charset="0"/>
              </a:rPr>
              <a:t>;</a:t>
            </a:r>
          </a:p>
          <a:p>
            <a:pPr marL="0" indent="0" defTabSz="914400">
              <a:lnSpc>
                <a:spcPct val="100000"/>
              </a:lnSpc>
              <a:spcBef>
                <a:spcPts val="600"/>
              </a:spcBef>
              <a:spcAft>
                <a:spcPts val="600"/>
              </a:spcAft>
              <a:buFontTx/>
              <a:buNone/>
            </a:pPr>
            <a:r>
              <a:rPr lang="en-US" sz="2400" kern="0">
                <a:latin typeface="Consolas" panose="020B0609020204030204" pitchFamily="49" charset="0"/>
              </a:rPr>
              <a:t>  </a:t>
            </a:r>
            <a:r>
              <a:rPr lang="en-US" sz="2400" kern="0" err="1">
                <a:latin typeface="Consolas" panose="020B0609020204030204" pitchFamily="49" charset="0"/>
              </a:rPr>
              <a:t>set_error</a:t>
            </a:r>
            <a:r>
              <a:rPr lang="en-US" sz="2400" kern="0">
                <a:latin typeface="Consolas" panose="020B0609020204030204" pitchFamily="49" charset="0"/>
              </a:rPr>
              <a:t>(receiver, Error)    </a:t>
            </a:r>
            <a:r>
              <a:rPr lang="en-US" sz="2400" kern="0">
                <a:solidFill>
                  <a:schemeClr val="accent6"/>
                </a:solidFill>
                <a:latin typeface="Consolas" panose="020B0609020204030204" pitchFamily="49" charset="0"/>
              </a:rPr>
              <a:t>void</a:t>
            </a:r>
            <a:r>
              <a:rPr lang="en-US" sz="2400" kern="0">
                <a:latin typeface="Consolas" panose="020B0609020204030204" pitchFamily="49" charset="0"/>
              </a:rPr>
              <a:t>;</a:t>
            </a:r>
          </a:p>
          <a:p>
            <a:pPr marL="0" indent="0" defTabSz="914400">
              <a:lnSpc>
                <a:spcPct val="100000"/>
              </a:lnSpc>
              <a:spcBef>
                <a:spcPts val="600"/>
              </a:spcBef>
              <a:spcAft>
                <a:spcPts val="600"/>
              </a:spcAft>
              <a:buFontTx/>
              <a:buNone/>
            </a:pPr>
            <a:r>
              <a:rPr lang="en-US" sz="2400" kern="0">
                <a:latin typeface="Consolas" panose="020B0609020204030204" pitchFamily="49" charset="0"/>
              </a:rPr>
              <a:t>  </a:t>
            </a:r>
            <a:r>
              <a:rPr lang="en-US" sz="2400" kern="0" err="1">
                <a:latin typeface="Consolas" panose="020B0609020204030204" pitchFamily="49" charset="0"/>
              </a:rPr>
              <a:t>set_done</a:t>
            </a:r>
            <a:r>
              <a:rPr lang="en-US" sz="2400" kern="0">
                <a:latin typeface="Consolas" panose="020B0609020204030204" pitchFamily="49" charset="0"/>
              </a:rPr>
              <a:t>(receiver)    </a:t>
            </a:r>
            <a:r>
              <a:rPr lang="en-US" sz="2400" kern="0">
                <a:solidFill>
                  <a:schemeClr val="accent6"/>
                </a:solidFill>
                <a:latin typeface="Consolas" panose="020B0609020204030204" pitchFamily="49" charset="0"/>
              </a:rPr>
              <a:t>void</a:t>
            </a:r>
            <a:r>
              <a:rPr lang="en-US" sz="2400" kern="0">
                <a:latin typeface="Consolas" panose="020B0609020204030204" pitchFamily="49" charset="0"/>
              </a:rPr>
              <a:t>;</a:t>
            </a:r>
          </a:p>
        </p:txBody>
      </p:sp>
      <p:sp>
        <p:nvSpPr>
          <p:cNvPr id="6" name="Content Placeholder 2">
            <a:extLst>
              <a:ext uri="{FF2B5EF4-FFF2-40B4-BE49-F238E27FC236}">
                <a16:creationId xmlns:a16="http://schemas.microsoft.com/office/drawing/2014/main" id="{7C51EDBE-8052-43D7-A273-F16E28AE54AD}"/>
              </a:ext>
            </a:extLst>
          </p:cNvPr>
          <p:cNvSpPr txBox="1">
            <a:spLocks/>
          </p:cNvSpPr>
          <p:nvPr/>
        </p:nvSpPr>
        <p:spPr bwMode="auto">
          <a:xfrm>
            <a:off x="8613778" y="5758069"/>
            <a:ext cx="7898437" cy="2239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600"/>
              </a:spcBef>
              <a:spcAft>
                <a:spcPts val="600"/>
              </a:spcAft>
              <a:buFontTx/>
              <a:buNone/>
            </a:pPr>
            <a:r>
              <a:rPr lang="en-US" sz="2400" kern="0">
                <a:solidFill>
                  <a:schemeClr val="accent6"/>
                </a:solidFill>
                <a:latin typeface="Consolas" panose="020B0609020204030204" pitchFamily="49" charset="0"/>
              </a:rPr>
              <a:t>concept</a:t>
            </a:r>
            <a:r>
              <a:rPr lang="en-US" sz="2400" kern="0">
                <a:latin typeface="Consolas" panose="020B0609020204030204" pitchFamily="49" charset="0"/>
              </a:rPr>
              <a:t> </a:t>
            </a:r>
            <a:r>
              <a:rPr lang="en-US" sz="2400" kern="0" err="1">
                <a:latin typeface="Consolas" panose="020B0609020204030204" pitchFamily="49" charset="0"/>
              </a:rPr>
              <a:t>operation_state</a:t>
            </a:r>
            <a:r>
              <a:rPr lang="en-US" sz="2400" kern="0">
                <a:latin typeface="Consolas" panose="020B0609020204030204" pitchFamily="49" charset="0"/>
              </a:rPr>
              <a:t>:</a:t>
            </a:r>
          </a:p>
          <a:p>
            <a:pPr marL="0" indent="0" defTabSz="914400">
              <a:lnSpc>
                <a:spcPct val="100000"/>
              </a:lnSpc>
              <a:spcBef>
                <a:spcPts val="600"/>
              </a:spcBef>
              <a:spcAft>
                <a:spcPts val="600"/>
              </a:spcAft>
              <a:buFontTx/>
              <a:buNone/>
            </a:pPr>
            <a:r>
              <a:rPr lang="en-US" sz="2400" kern="0">
                <a:latin typeface="Consolas" panose="020B0609020204030204" pitchFamily="49" charset="0"/>
              </a:rPr>
              <a:t>  start(</a:t>
            </a:r>
            <a:r>
              <a:rPr lang="en-US" sz="2400" kern="0" err="1">
                <a:latin typeface="Consolas" panose="020B0609020204030204" pitchFamily="49" charset="0"/>
              </a:rPr>
              <a:t>operation_state</a:t>
            </a:r>
            <a:r>
              <a:rPr lang="en-US" sz="2400" kern="0">
                <a:latin typeface="Consolas" panose="020B0609020204030204" pitchFamily="49" charset="0"/>
              </a:rPr>
              <a:t>)    </a:t>
            </a:r>
            <a:r>
              <a:rPr lang="en-US" sz="2400" kern="0">
                <a:solidFill>
                  <a:schemeClr val="accent6"/>
                </a:solidFill>
                <a:latin typeface="Consolas" panose="020B0609020204030204" pitchFamily="49" charset="0"/>
              </a:rPr>
              <a:t>void</a:t>
            </a:r>
            <a:r>
              <a:rPr lang="en-US" sz="2400" kern="0">
                <a:latin typeface="Consolas" panose="020B0609020204030204" pitchFamily="49" charset="0"/>
              </a:rPr>
              <a:t>;</a:t>
            </a:r>
          </a:p>
        </p:txBody>
      </p:sp>
      <p:cxnSp>
        <p:nvCxnSpPr>
          <p:cNvPr id="8" name="Straight Arrow Connector 7">
            <a:extLst>
              <a:ext uri="{FF2B5EF4-FFF2-40B4-BE49-F238E27FC236}">
                <a16:creationId xmlns:a16="http://schemas.microsoft.com/office/drawing/2014/main" id="{36A00D6C-B08F-4231-85F1-D682220D4EBD}"/>
              </a:ext>
            </a:extLst>
          </p:cNvPr>
          <p:cNvCxnSpPr/>
          <p:nvPr/>
        </p:nvCxnSpPr>
        <p:spPr>
          <a:xfrm>
            <a:off x="4706471" y="3671047"/>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FAEEB4-6B1F-4E67-AF07-3612CB5E58C9}"/>
              </a:ext>
            </a:extLst>
          </p:cNvPr>
          <p:cNvCxnSpPr/>
          <p:nvPr/>
        </p:nvCxnSpPr>
        <p:spPr>
          <a:xfrm>
            <a:off x="13402370" y="3671047"/>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3976C6-36C8-46EB-A4AB-E24F48CF33BE}"/>
              </a:ext>
            </a:extLst>
          </p:cNvPr>
          <p:cNvCxnSpPr/>
          <p:nvPr/>
        </p:nvCxnSpPr>
        <p:spPr>
          <a:xfrm>
            <a:off x="6376048" y="6512056"/>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0771FC-73E7-4788-95BC-A4E55FE2A654}"/>
              </a:ext>
            </a:extLst>
          </p:cNvPr>
          <p:cNvCxnSpPr/>
          <p:nvPr/>
        </p:nvCxnSpPr>
        <p:spPr>
          <a:xfrm>
            <a:off x="5668639" y="7014548"/>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A1591F-61FE-44A8-84EB-2B849C9991B1}"/>
              </a:ext>
            </a:extLst>
          </p:cNvPr>
          <p:cNvCxnSpPr/>
          <p:nvPr/>
        </p:nvCxnSpPr>
        <p:spPr>
          <a:xfrm>
            <a:off x="4383742" y="7553835"/>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E5713A-C55F-44DA-AF41-008B790B01E9}"/>
              </a:ext>
            </a:extLst>
          </p:cNvPr>
          <p:cNvCxnSpPr/>
          <p:nvPr/>
        </p:nvCxnSpPr>
        <p:spPr>
          <a:xfrm>
            <a:off x="12947445" y="6520954"/>
            <a:ext cx="322729" cy="0"/>
          </a:xfrm>
          <a:prstGeom prst="straightConnector1">
            <a:avLst/>
          </a:prstGeom>
          <a:ln w="41275">
            <a:solidFill>
              <a:schemeClr val="bg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A94E7D48-B023-4FAE-A131-7D563DADB8F8}"/>
              </a:ext>
            </a:extLst>
          </p:cNvPr>
          <p:cNvSpPr>
            <a:spLocks noGrp="1"/>
          </p:cNvSpPr>
          <p:nvPr>
            <p:ph type="sldNum" sz="quarter" idx="12"/>
          </p:nvPr>
        </p:nvSpPr>
        <p:spPr/>
        <p:txBody>
          <a:bodyPr/>
          <a:lstStyle/>
          <a:p>
            <a:fld id="{3F0CE7EA-D096-4FD3-87FA-FBB0B79F5140}" type="slidenum">
              <a:rPr lang="en-US" smtClean="0"/>
              <a:t>23</a:t>
            </a:fld>
            <a:endParaRPr lang="en-US"/>
          </a:p>
        </p:txBody>
      </p:sp>
    </p:spTree>
    <p:extLst>
      <p:ext uri="{BB962C8B-B14F-4D97-AF65-F5344CB8AC3E}">
        <p14:creationId xmlns:p14="http://schemas.microsoft.com/office/powerpoint/2010/main" val="382821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986380" y="4349436"/>
            <a:ext cx="8315240"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Under the hood of a concurrent operation</a:t>
            </a:r>
          </a:p>
        </p:txBody>
      </p:sp>
      <p:sp>
        <p:nvSpPr>
          <p:cNvPr id="2" name="Slide Number Placeholder 1">
            <a:extLst>
              <a:ext uri="{FF2B5EF4-FFF2-40B4-BE49-F238E27FC236}">
                <a16:creationId xmlns:a16="http://schemas.microsoft.com/office/drawing/2014/main" id="{DB56A406-8D56-4445-A243-9DCB76C4E353}"/>
              </a:ext>
            </a:extLst>
          </p:cNvPr>
          <p:cNvSpPr>
            <a:spLocks noGrp="1"/>
          </p:cNvSpPr>
          <p:nvPr>
            <p:ph type="sldNum" sz="quarter" idx="12"/>
          </p:nvPr>
        </p:nvSpPr>
        <p:spPr/>
        <p:txBody>
          <a:bodyPr/>
          <a:lstStyle/>
          <a:p>
            <a:fld id="{3F0CE7EA-D096-4FD3-87FA-FBB0B79F5140}" type="slidenum">
              <a:rPr lang="en-US" smtClean="0"/>
              <a:t>24</a:t>
            </a:fld>
            <a:endParaRPr lang="en-US"/>
          </a:p>
        </p:txBody>
      </p:sp>
    </p:spTree>
    <p:extLst>
      <p:ext uri="{BB962C8B-B14F-4D97-AF65-F5344CB8AC3E}">
        <p14:creationId xmlns:p14="http://schemas.microsoft.com/office/powerpoint/2010/main" val="945952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All of these senders implement connect</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accent6"/>
                </a:solidFill>
              </a:rPr>
              <a:t>ex::</a:t>
            </a:r>
            <a:r>
              <a:rPr lang="en-US" err="1">
                <a:solidFill>
                  <a:schemeClr val="accent6"/>
                </a:solidFill>
              </a:rPr>
              <a:t>when_all</a:t>
            </a:r>
            <a:r>
              <a:rPr lang="en-US"/>
              <a:t>(</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(0);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(1);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(2); })</a:t>
            </a:r>
          </a:p>
          <a:p>
            <a:r>
              <a:rPr lang="en-US"/>
              <a:t>    );</a:t>
            </a:r>
          </a:p>
          <a:p>
            <a:endParaRPr lang="en-US"/>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698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90525"/>
            <a:ext cx="147204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a:solidFill>
                  <a:schemeClr val="tx1"/>
                </a:solidFill>
                <a:latin typeface="Consolas" panose="020B0609020204030204" pitchFamily="49" charset="0"/>
              </a:rPr>
              <a:t>connect</a:t>
            </a:r>
            <a:endParaRPr lang="en-US">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3CC3187-59A3-491C-A732-A2C77A147611}"/>
              </a:ext>
            </a:extLst>
          </p:cNvPr>
          <p:cNvSpPr>
            <a:spLocks noGrp="1"/>
          </p:cNvSpPr>
          <p:nvPr>
            <p:ph type="sldNum" sz="quarter" idx="12"/>
          </p:nvPr>
        </p:nvSpPr>
        <p:spPr/>
        <p:txBody>
          <a:bodyPr/>
          <a:lstStyle/>
          <a:p>
            <a:fld id="{3F0CE7EA-D096-4FD3-87FA-FBB0B79F5140}" type="slidenum">
              <a:rPr lang="en-US" smtClean="0"/>
              <a:t>25</a:t>
            </a:fld>
            <a:endParaRPr lang="en-US"/>
          </a:p>
        </p:txBody>
      </p:sp>
    </p:spTree>
    <p:extLst>
      <p:ext uri="{BB962C8B-B14F-4D97-AF65-F5344CB8AC3E}">
        <p14:creationId xmlns:p14="http://schemas.microsoft.com/office/powerpoint/2010/main" val="1908372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All of these senders implement connect</a:t>
            </a:r>
          </a:p>
        </p:txBody>
      </p:sp>
      <p:sp>
        <p:nvSpPr>
          <p:cNvPr id="8" name="Content Placeholder 2">
            <a:extLst>
              <a:ext uri="{FF2B5EF4-FFF2-40B4-BE49-F238E27FC236}">
                <a16:creationId xmlns:a16="http://schemas.microsoft.com/office/drawing/2014/main" id="{8B4598E5-58F6-430F-BC0B-8553DCEDBDEC}"/>
              </a:ext>
            </a:extLst>
          </p:cNvPr>
          <p:cNvSpPr txBox="1">
            <a:spLocks/>
          </p:cNvSpPr>
          <p:nvPr/>
        </p:nvSpPr>
        <p:spPr bwMode="auto">
          <a:xfrm>
            <a:off x="856769" y="6840074"/>
            <a:ext cx="16596170" cy="30143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91440" indent="0" defTabSz="914400">
              <a:lnSpc>
                <a:spcPct val="100000"/>
              </a:lnSpc>
              <a:spcBef>
                <a:spcPts val="0"/>
              </a:spcBef>
              <a:spcAft>
                <a:spcPts val="0"/>
              </a:spcAft>
              <a:buClr>
                <a:schemeClr val="bg2"/>
              </a:buClr>
              <a:buSzPct val="70000"/>
              <a:buFontTx/>
              <a:buNone/>
              <a:defRPr sz="2800" b="0" kern="0">
                <a:solidFill>
                  <a:schemeClr val="bg1"/>
                </a:solidFill>
                <a:latin typeface="Consolas" panose="020B0609020204030204" pitchFamily="49" charset="0"/>
                <a:ea typeface="+mn-ea"/>
              </a:defRPr>
            </a:lvl1pPr>
            <a:lvl2pPr marL="1333527" indent="-381008">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spcBef>
                <a:spcPct val="20000"/>
              </a:spcBef>
              <a:buClr>
                <a:schemeClr val="bg2"/>
              </a:buClr>
              <a:buSzPct val="57000"/>
              <a:buFontTx/>
              <a:buBlip>
                <a:blip r:embed="rId3"/>
              </a:buBlip>
              <a:defRPr sz="1800">
                <a:solidFill>
                  <a:schemeClr val="bg1"/>
                </a:solidFill>
                <a:latin typeface="Trebuchet MS" panose="020B0603020202020204" pitchFamily="34" charset="0"/>
              </a:defRPr>
            </a:lvl4pPr>
            <a:lvl5pPr marL="3529612" indent="-381008">
              <a:spcBef>
                <a:spcPct val="20000"/>
              </a:spcBef>
              <a:buClr>
                <a:schemeClr val="bg2"/>
              </a:buClr>
              <a:buFont typeface="Wingdings" panose="05000000000000000000" pitchFamily="2" charset="2"/>
              <a:buChar char="§"/>
              <a:defRPr sz="3333">
                <a:latin typeface="+mn-lt"/>
              </a:defRPr>
            </a:lvl5pPr>
            <a:lvl6pPr marL="4291627" indent="-381008" fontAlgn="base">
              <a:spcBef>
                <a:spcPct val="20000"/>
              </a:spcBef>
              <a:spcAft>
                <a:spcPct val="0"/>
              </a:spcAft>
              <a:buChar char="»"/>
              <a:defRPr sz="3333">
                <a:solidFill>
                  <a:schemeClr val="bg1"/>
                </a:solidFill>
                <a:latin typeface="+mn-lt"/>
              </a:defRPr>
            </a:lvl6pPr>
            <a:lvl7pPr marL="5053643" indent="-381008" fontAlgn="base">
              <a:spcBef>
                <a:spcPct val="20000"/>
              </a:spcBef>
              <a:spcAft>
                <a:spcPct val="0"/>
              </a:spcAft>
              <a:buChar char="»"/>
              <a:defRPr sz="3333">
                <a:solidFill>
                  <a:schemeClr val="bg1"/>
                </a:solidFill>
                <a:latin typeface="+mn-lt"/>
              </a:defRPr>
            </a:lvl7pPr>
            <a:lvl8pPr marL="5815658" indent="-381008" fontAlgn="base">
              <a:spcBef>
                <a:spcPct val="20000"/>
              </a:spcBef>
              <a:spcAft>
                <a:spcPct val="0"/>
              </a:spcAft>
              <a:buChar char="»"/>
              <a:defRPr sz="3333">
                <a:solidFill>
                  <a:schemeClr val="bg1"/>
                </a:solidFill>
                <a:latin typeface="+mn-lt"/>
              </a:defRPr>
            </a:lvl8pPr>
            <a:lvl9pPr marL="6577673" indent="-381008" fontAlgn="base">
              <a:spcBef>
                <a:spcPct val="20000"/>
              </a:spcBef>
              <a:spcAft>
                <a:spcPct val="0"/>
              </a:spcAft>
              <a:buChar char="»"/>
              <a:defRPr sz="3333">
                <a:solidFill>
                  <a:schemeClr val="bg1"/>
                </a:solidFill>
                <a:latin typeface="+mn-lt"/>
              </a:defRPr>
            </a:lvl9pPr>
          </a:lstStyle>
          <a:p>
            <a:r>
              <a:rPr lang="en-US"/>
              <a:t>  ex::sender auto work =</a:t>
            </a:r>
          </a:p>
          <a:p>
            <a:r>
              <a:rPr lang="en-US"/>
              <a:t>    </a:t>
            </a:r>
            <a:r>
              <a:rPr lang="en-US">
                <a:solidFill>
                  <a:schemeClr val="accent6"/>
                </a:solidFill>
              </a:rPr>
              <a:t>ex::</a:t>
            </a:r>
            <a:r>
              <a:rPr lang="en-US" err="1">
                <a:solidFill>
                  <a:schemeClr val="accent6"/>
                </a:solidFill>
              </a:rPr>
              <a:t>when_all</a:t>
            </a:r>
            <a:r>
              <a:rPr lang="en-US"/>
              <a:t>(</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(0);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(1); }),</a:t>
            </a:r>
          </a:p>
          <a:p>
            <a:r>
              <a:rPr lang="en-US"/>
              <a:t>	  </a:t>
            </a:r>
            <a:r>
              <a:rPr lang="en-US">
                <a:solidFill>
                  <a:srgbClr val="7030A0"/>
                </a:solidFill>
              </a:rPr>
              <a:t>ex::schedule</a:t>
            </a:r>
            <a:r>
              <a:rPr lang="en-US"/>
              <a:t>(sched) | </a:t>
            </a:r>
            <a:r>
              <a:rPr lang="en-US">
                <a:solidFill>
                  <a:schemeClr val="accent3">
                    <a:lumMod val="60000"/>
                    <a:lumOff val="40000"/>
                  </a:schemeClr>
                </a:solidFill>
              </a:rPr>
              <a:t>ex::then</a:t>
            </a:r>
            <a:r>
              <a:rPr lang="en-US"/>
              <a:t>([] { return </a:t>
            </a:r>
            <a:r>
              <a:rPr lang="en-US" err="1"/>
              <a:t>compute_intensive</a:t>
            </a:r>
            <a:r>
              <a:rPr lang="en-US"/>
              <a:t>(2); })</a:t>
            </a:r>
          </a:p>
          <a:p>
            <a:r>
              <a:rPr lang="en-US"/>
              <a:t>    );</a:t>
            </a:r>
          </a:p>
          <a:p>
            <a:endParaRPr lang="en-US"/>
          </a:p>
        </p:txBody>
      </p:sp>
      <p:grpSp>
        <p:nvGrpSpPr>
          <p:cNvPr id="5" name="Group 4">
            <a:extLst>
              <a:ext uri="{FF2B5EF4-FFF2-40B4-BE49-F238E27FC236}">
                <a16:creationId xmlns:a16="http://schemas.microsoft.com/office/drawing/2014/main" id="{00B75B16-5448-4929-AD49-1786BE4984FD}"/>
              </a:ext>
            </a:extLst>
          </p:cNvPr>
          <p:cNvGrpSpPr/>
          <p:nvPr/>
        </p:nvGrpSpPr>
        <p:grpSpPr>
          <a:xfrm>
            <a:off x="3200400" y="2259107"/>
            <a:ext cx="13540970" cy="4580967"/>
            <a:chOff x="3200400" y="2259107"/>
            <a:chExt cx="13540970"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698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90525"/>
              <a:ext cx="147204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a:solidFill>
                    <a:schemeClr val="tx1"/>
                  </a:solidFill>
                  <a:latin typeface="Consolas" panose="020B0609020204030204" pitchFamily="49" charset="0"/>
                </a:rPr>
                <a:t>connect</a:t>
              </a:r>
              <a:endParaRPr lang="en-US">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69850">
              <a:solidFill>
                <a:srgbClr val="7030A0"/>
              </a:solidFill>
              <a:tailEnd type="oval"/>
            </a:ln>
          </p:spPr>
          <p:style>
            <a:lnRef idx="1">
              <a:schemeClr val="accent1"/>
            </a:lnRef>
            <a:fillRef idx="0">
              <a:schemeClr val="accent1"/>
            </a:fillRef>
            <a:effectRef idx="0">
              <a:schemeClr val="accent1"/>
            </a:effectRef>
            <a:fontRef idx="minor">
              <a:schemeClr val="tx1"/>
            </a:fontRef>
          </p:style>
        </p:cxnSp>
      </p:grpSp>
      <p:sp>
        <p:nvSpPr>
          <p:cNvPr id="15" name="Slide Number Placeholder 14">
            <a:extLst>
              <a:ext uri="{FF2B5EF4-FFF2-40B4-BE49-F238E27FC236}">
                <a16:creationId xmlns:a16="http://schemas.microsoft.com/office/drawing/2014/main" id="{A925F721-0B70-4B5D-A4DD-D11C956B876C}"/>
              </a:ext>
            </a:extLst>
          </p:cNvPr>
          <p:cNvSpPr>
            <a:spLocks noGrp="1"/>
          </p:cNvSpPr>
          <p:nvPr>
            <p:ph type="sldNum" sz="quarter" idx="12"/>
          </p:nvPr>
        </p:nvSpPr>
        <p:spPr/>
        <p:txBody>
          <a:bodyPr/>
          <a:lstStyle/>
          <a:p>
            <a:fld id="{3F0CE7EA-D096-4FD3-87FA-FBB0B79F5140}" type="slidenum">
              <a:rPr lang="en-US" smtClean="0"/>
              <a:t>26</a:t>
            </a:fld>
            <a:endParaRPr lang="en-US"/>
          </a:p>
        </p:txBody>
      </p:sp>
    </p:spTree>
    <p:extLst>
      <p:ext uri="{BB962C8B-B14F-4D97-AF65-F5344CB8AC3E}">
        <p14:creationId xmlns:p14="http://schemas.microsoft.com/office/powerpoint/2010/main" val="1543362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2000" fill="hold"/>
                                        <p:tgtEl>
                                          <p:spTgt spid="5"/>
                                        </p:tgtEl>
                                      </p:cBhvr>
                                      <p:by x="65000" y="65000"/>
                                    </p:animScale>
                                  </p:childTnLst>
                                </p:cTn>
                              </p:par>
                              <p:par>
                                <p:cTn id="11" presetID="42" presetClass="path" presetSubtype="0" fill="hold" nodeType="withEffect">
                                  <p:stCondLst>
                                    <p:cond delay="0"/>
                                  </p:stCondLst>
                                  <p:childTnLst>
                                    <p:animMotion origin="layout" path="M 4.30556E-6 -3.95062E-6 L -0.2329 0.00232 " pathEditMode="relative" rAng="0" ptsTypes="AA">
                                      <p:cBhvr>
                                        <p:cTn id="12" dur="2000" fill="hold"/>
                                        <p:tgtEl>
                                          <p:spTgt spid="5"/>
                                        </p:tgtEl>
                                        <p:attrNameLst>
                                          <p:attrName>ppt_x</p:attrName>
                                          <p:attrName>ppt_y</p:attrName>
                                        </p:attrNameLst>
                                      </p:cBhvr>
                                      <p:rCtr x="-11649" y="1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enriches receiver and recurses into children</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5" name="Oval 14">
            <a:extLst>
              <a:ext uri="{FF2B5EF4-FFF2-40B4-BE49-F238E27FC236}">
                <a16:creationId xmlns:a16="http://schemas.microsoft.com/office/drawing/2014/main" id="{9D28AC47-2180-4ED8-9535-51D2D5B2F30A}"/>
              </a:ext>
            </a:extLst>
          </p:cNvPr>
          <p:cNvSpPr/>
          <p:nvPr/>
        </p:nvSpPr>
        <p:spPr>
          <a:xfrm>
            <a:off x="12703126" y="2851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a:latin typeface="Trebuchet MS" panose="020B0603020202020204" pitchFamily="34" charset="0"/>
                <a:cs typeface="Courier New" panose="02070309020205020404" pitchFamily="49" charset="0"/>
              </a:rPr>
              <a:t>receiver</a:t>
            </a:r>
          </a:p>
        </p:txBody>
      </p:sp>
      <p:sp>
        <p:nvSpPr>
          <p:cNvPr id="18" name="TextBox 17">
            <a:extLst>
              <a:ext uri="{FF2B5EF4-FFF2-40B4-BE49-F238E27FC236}">
                <a16:creationId xmlns:a16="http://schemas.microsoft.com/office/drawing/2014/main" id="{DDCE4297-6D48-439D-929B-0F6A7927F7ED}"/>
              </a:ext>
            </a:extLst>
          </p:cNvPr>
          <p:cNvSpPr txBox="1"/>
          <p:nvPr/>
        </p:nvSpPr>
        <p:spPr>
          <a:xfrm>
            <a:off x="11645982" y="3168164"/>
            <a:ext cx="13343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X 3</a:t>
            </a:r>
          </a:p>
        </p:txBody>
      </p:sp>
      <p:cxnSp>
        <p:nvCxnSpPr>
          <p:cNvPr id="20" name="Straight Connector 19">
            <a:extLst>
              <a:ext uri="{FF2B5EF4-FFF2-40B4-BE49-F238E27FC236}">
                <a16:creationId xmlns:a16="http://schemas.microsoft.com/office/drawing/2014/main" id="{E2B825B9-719D-4D76-A54C-E6DA8D42CFF6}"/>
              </a:ext>
            </a:extLst>
          </p:cNvPr>
          <p:cNvCxnSpPr>
            <a:stCxn id="16" idx="2"/>
          </p:cNvCxnSpPr>
          <p:nvPr/>
        </p:nvCxnSpPr>
        <p:spPr>
          <a:xfrm flipH="1">
            <a:off x="9734843" y="3332018"/>
            <a:ext cx="998810" cy="0"/>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7E16CD02-4DD9-49CE-84C0-1AA15896DBCB}"/>
              </a:ext>
            </a:extLst>
          </p:cNvPr>
          <p:cNvSpPr>
            <a:spLocks noGrp="1"/>
          </p:cNvSpPr>
          <p:nvPr>
            <p:ph type="sldNum" sz="quarter" idx="12"/>
          </p:nvPr>
        </p:nvSpPr>
        <p:spPr/>
        <p:txBody>
          <a:bodyPr/>
          <a:lstStyle/>
          <a:p>
            <a:fld id="{3F0CE7EA-D096-4FD3-87FA-FBB0B79F5140}" type="slidenum">
              <a:rPr lang="en-US" smtClean="0"/>
              <a:t>27</a:t>
            </a:fld>
            <a:endParaRPr lang="en-US"/>
          </a:p>
        </p:txBody>
      </p:sp>
    </p:spTree>
    <p:extLst>
      <p:ext uri="{BB962C8B-B14F-4D97-AF65-F5344CB8AC3E}">
        <p14:creationId xmlns:p14="http://schemas.microsoft.com/office/powerpoint/2010/main" val="3578751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72222E-6 5.55112E-17 L -0.09991 5.55112E-17 " pathEditMode="relative" rAng="0" ptsTypes="AA">
                                      <p:cBhvr>
                                        <p:cTn id="11" dur="1000" fill="hold"/>
                                        <p:tgtEl>
                                          <p:spTgt spid="15"/>
                                        </p:tgtEl>
                                        <p:attrNameLst>
                                          <p:attrName>ppt_x</p:attrName>
                                          <p:attrName>ppt_y</p:attrName>
                                        </p:attrNameLst>
                                      </p:cBhvr>
                                      <p:rCtr x="-5000" y="0"/>
                                    </p:animMotion>
                                  </p:childTnLst>
                                </p:cTn>
                              </p:par>
                              <p:par>
                                <p:cTn id="12" presetID="22" presetClass="entr" presetSubtype="8"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4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childTnLst>
                          </p:cTn>
                        </p:par>
                        <p:par>
                          <p:cTn id="22" fill="hold">
                            <p:stCondLst>
                              <p:cond delay="1500"/>
                            </p:stCondLst>
                            <p:childTnLst>
                              <p:par>
                                <p:cTn id="23" presetID="22" presetClass="exit" presetSubtype="8" fill="hold" nodeType="afterEffect">
                                  <p:stCondLst>
                                    <p:cond delay="0"/>
                                  </p:stCondLst>
                                  <p:childTnLst>
                                    <p:animEffect transition="out" filter="wipe(left)">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F247899E-F2FF-4A0E-8884-7F4F5913A2DB}"/>
              </a:ext>
            </a:extLst>
          </p:cNvPr>
          <p:cNvSpPr/>
          <p:nvPr/>
        </p:nvSpPr>
        <p:spPr>
          <a:xfrm>
            <a:off x="10553030" y="3562631"/>
            <a:ext cx="1671884" cy="15861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enriches receiver and recurses into children</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EB6B508-6383-4D86-A596-AAA24C8C28D7}"/>
              </a:ext>
            </a:extLst>
          </p:cNvPr>
          <p:cNvGrpSpPr/>
          <p:nvPr/>
        </p:nvGrpSpPr>
        <p:grpSpPr>
          <a:xfrm>
            <a:off x="10733653" y="2686935"/>
            <a:ext cx="2246693" cy="1290166"/>
            <a:chOff x="10733653" y="2686935"/>
            <a:chExt cx="2246693" cy="1290166"/>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28AC47-2180-4ED8-9535-51D2D5B2F30A}"/>
                </a:ext>
              </a:extLst>
            </p:cNvPr>
            <p:cNvSpPr/>
            <p:nvPr/>
          </p:nvSpPr>
          <p:spPr>
            <a:xfrm>
              <a:off x="10867296" y="2846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receiver</a:t>
              </a:r>
              <a:endParaRPr lang="en-US" sz="1400" b="1">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DDCE4297-6D48-439D-929B-0F6A7927F7ED}"/>
                </a:ext>
              </a:extLst>
            </p:cNvPr>
            <p:cNvSpPr txBox="1"/>
            <p:nvPr/>
          </p:nvSpPr>
          <p:spPr>
            <a:xfrm>
              <a:off x="11645982" y="3168164"/>
              <a:ext cx="13343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X 3</a:t>
              </a:r>
            </a:p>
          </p:txBody>
        </p:sp>
      </p:grpSp>
      <p:cxnSp>
        <p:nvCxnSpPr>
          <p:cNvPr id="28" name="Straight Connector 27">
            <a:extLst>
              <a:ext uri="{FF2B5EF4-FFF2-40B4-BE49-F238E27FC236}">
                <a16:creationId xmlns:a16="http://schemas.microsoft.com/office/drawing/2014/main" id="{97A29C44-A714-44FF-9446-BB5498A8C857}"/>
              </a:ext>
            </a:extLst>
          </p:cNvPr>
          <p:cNvCxnSpPr>
            <a:cxnSpLocks/>
            <a:stCxn id="19" idx="2"/>
          </p:cNvCxnSpPr>
          <p:nvPr/>
        </p:nvCxnSpPr>
        <p:spPr>
          <a:xfrm flipH="1" flipV="1">
            <a:off x="8844402" y="4344893"/>
            <a:ext cx="1708628" cy="10808"/>
          </a:xfrm>
          <a:prstGeom prst="line">
            <a:avLst/>
          </a:prstGeom>
          <a:ln w="38100">
            <a:solidFill>
              <a:schemeClr val="accent3">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689CF88-4B9D-4AAA-9EBE-B53C5557195E}"/>
              </a:ext>
            </a:extLst>
          </p:cNvPr>
          <p:cNvSpPr txBox="1"/>
          <p:nvPr/>
        </p:nvSpPr>
        <p:spPr>
          <a:xfrm>
            <a:off x="9159561" y="4341724"/>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sp>
        <p:nvSpPr>
          <p:cNvPr id="20" name="Slide Number Placeholder 19">
            <a:extLst>
              <a:ext uri="{FF2B5EF4-FFF2-40B4-BE49-F238E27FC236}">
                <a16:creationId xmlns:a16="http://schemas.microsoft.com/office/drawing/2014/main" id="{061FDA7D-9603-4BB8-B9A9-1666CB1C747A}"/>
              </a:ext>
            </a:extLst>
          </p:cNvPr>
          <p:cNvSpPr>
            <a:spLocks noGrp="1"/>
          </p:cNvSpPr>
          <p:nvPr>
            <p:ph type="sldNum" sz="quarter" idx="12"/>
          </p:nvPr>
        </p:nvSpPr>
        <p:spPr/>
        <p:txBody>
          <a:bodyPr/>
          <a:lstStyle/>
          <a:p>
            <a:fld id="{3F0CE7EA-D096-4FD3-87FA-FBB0B79F5140}" type="slidenum">
              <a:rPr lang="en-US" smtClean="0"/>
              <a:t>28</a:t>
            </a:fld>
            <a:endParaRPr lang="en-US"/>
          </a:p>
        </p:txBody>
      </p:sp>
    </p:spTree>
    <p:extLst>
      <p:ext uri="{BB962C8B-B14F-4D97-AF65-F5344CB8AC3E}">
        <p14:creationId xmlns:p14="http://schemas.microsoft.com/office/powerpoint/2010/main" val="2148225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6.94444E-7 2.46914E-7 L -0.00095 0.09985 " pathEditMode="relative" rAng="0" ptsTypes="AA">
                                      <p:cBhvr>
                                        <p:cTn id="6" dur="1000" fill="hold"/>
                                        <p:tgtEl>
                                          <p:spTgt spid="8"/>
                                        </p:tgtEl>
                                        <p:attrNameLst>
                                          <p:attrName>ppt_x</p:attrName>
                                          <p:attrName>ppt_y</p:attrName>
                                        </p:attrNameLst>
                                      </p:cBhvr>
                                      <p:rCtr x="-52" y="4985"/>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4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000"/>
                            </p:stCondLst>
                            <p:childTnLst>
                              <p:par>
                                <p:cTn id="19" presetID="22" presetClass="exit" presetSubtype="8" fill="hold" nodeType="afterEffect">
                                  <p:stCondLst>
                                    <p:cond delay="0"/>
                                  </p:stCondLst>
                                  <p:childTnLst>
                                    <p:animEffect transition="out" filter="wipe(left)">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4"/>
                                        </p:tgtEl>
                                      </p:cBhvr>
                                    </p:animEffect>
                                    <p:set>
                                      <p:cBhvr>
                                        <p:cTn id="24"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4" grpId="0"/>
      <p:bldP spid="3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97A29C44-A714-44FF-9446-BB5498A8C857}"/>
              </a:ext>
            </a:extLst>
          </p:cNvPr>
          <p:cNvCxnSpPr>
            <a:cxnSpLocks/>
          </p:cNvCxnSpPr>
          <p:nvPr/>
        </p:nvCxnSpPr>
        <p:spPr>
          <a:xfrm flipH="1" flipV="1">
            <a:off x="8844402" y="5412672"/>
            <a:ext cx="3468762" cy="70509"/>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6012316-37AE-4580-9EB6-AB2639A3058E}"/>
              </a:ext>
            </a:extLst>
          </p:cNvPr>
          <p:cNvSpPr/>
          <p:nvPr/>
        </p:nvSpPr>
        <p:spPr>
          <a:xfrm>
            <a:off x="10346296" y="4408536"/>
            <a:ext cx="2141624" cy="203914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returns an operation state</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0AE9425-A39C-4824-876B-54E1DC5675F6}"/>
              </a:ext>
            </a:extLst>
          </p:cNvPr>
          <p:cNvGrpSpPr/>
          <p:nvPr/>
        </p:nvGrpSpPr>
        <p:grpSpPr>
          <a:xfrm>
            <a:off x="10553030" y="3562631"/>
            <a:ext cx="2427316" cy="1586140"/>
            <a:chOff x="10553030" y="3562631"/>
            <a:chExt cx="2427316" cy="1586140"/>
          </a:xfrm>
        </p:grpSpPr>
        <p:sp>
          <p:nvSpPr>
            <p:cNvPr id="19" name="Oval 18">
              <a:extLst>
                <a:ext uri="{FF2B5EF4-FFF2-40B4-BE49-F238E27FC236}">
                  <a16:creationId xmlns:a16="http://schemas.microsoft.com/office/drawing/2014/main" id="{F247899E-F2FF-4A0E-8884-7F4F5913A2DB}"/>
                </a:ext>
              </a:extLst>
            </p:cNvPr>
            <p:cNvSpPr/>
            <p:nvPr/>
          </p:nvSpPr>
          <p:spPr>
            <a:xfrm>
              <a:off x="10553030" y="3562631"/>
              <a:ext cx="1671884" cy="15861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EB6B508-6383-4D86-A596-AAA24C8C28D7}"/>
                </a:ext>
              </a:extLst>
            </p:cNvPr>
            <p:cNvGrpSpPr/>
            <p:nvPr/>
          </p:nvGrpSpPr>
          <p:grpSpPr>
            <a:xfrm>
              <a:off x="10733653" y="3699810"/>
              <a:ext cx="2246693" cy="1290166"/>
              <a:chOff x="10733653" y="2686935"/>
              <a:chExt cx="2246693" cy="1290166"/>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28AC47-2180-4ED8-9535-51D2D5B2F30A}"/>
                  </a:ext>
                </a:extLst>
              </p:cNvPr>
              <p:cNvSpPr/>
              <p:nvPr/>
            </p:nvSpPr>
            <p:spPr>
              <a:xfrm>
                <a:off x="10867296" y="2846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receiver</a:t>
                </a:r>
                <a:endParaRPr lang="en-US" sz="1400" b="1">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DDCE4297-6D48-439D-929B-0F6A7927F7ED}"/>
                  </a:ext>
                </a:extLst>
              </p:cNvPr>
              <p:cNvSpPr txBox="1"/>
              <p:nvPr/>
            </p:nvSpPr>
            <p:spPr>
              <a:xfrm>
                <a:off x="11645982" y="3168164"/>
                <a:ext cx="13343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X 3</a:t>
                </a:r>
              </a:p>
            </p:txBody>
          </p:sp>
        </p:grpSp>
      </p:grpSp>
      <p:sp>
        <p:nvSpPr>
          <p:cNvPr id="22" name="TextBox 21">
            <a:extLst>
              <a:ext uri="{FF2B5EF4-FFF2-40B4-BE49-F238E27FC236}">
                <a16:creationId xmlns:a16="http://schemas.microsoft.com/office/drawing/2014/main" id="{7CAC5DC7-5097-4B33-955D-023F25F76B09}"/>
              </a:ext>
            </a:extLst>
          </p:cNvPr>
          <p:cNvSpPr txBox="1"/>
          <p:nvPr/>
        </p:nvSpPr>
        <p:spPr>
          <a:xfrm>
            <a:off x="15052435" y="6096727"/>
            <a:ext cx="21416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Operation state</a:t>
            </a:r>
          </a:p>
        </p:txBody>
      </p:sp>
      <p:sp>
        <p:nvSpPr>
          <p:cNvPr id="34" name="TextBox 33">
            <a:extLst>
              <a:ext uri="{FF2B5EF4-FFF2-40B4-BE49-F238E27FC236}">
                <a16:creationId xmlns:a16="http://schemas.microsoft.com/office/drawing/2014/main" id="{12EAE014-F167-48E8-A2A3-008E6D3514C1}"/>
              </a:ext>
            </a:extLst>
          </p:cNvPr>
          <p:cNvSpPr txBox="1"/>
          <p:nvPr/>
        </p:nvSpPr>
        <p:spPr>
          <a:xfrm>
            <a:off x="9122451" y="5483181"/>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sp>
        <p:nvSpPr>
          <p:cNvPr id="35" name="TextBox 34">
            <a:extLst>
              <a:ext uri="{FF2B5EF4-FFF2-40B4-BE49-F238E27FC236}">
                <a16:creationId xmlns:a16="http://schemas.microsoft.com/office/drawing/2014/main" id="{9B754635-F232-4099-987F-0A113A8DF4EC}"/>
              </a:ext>
            </a:extLst>
          </p:cNvPr>
          <p:cNvSpPr txBox="1"/>
          <p:nvPr/>
        </p:nvSpPr>
        <p:spPr>
          <a:xfrm>
            <a:off x="10695690" y="5480833"/>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return</a:t>
            </a:r>
            <a:endParaRPr lang="en-US" sz="1200">
              <a:solidFill>
                <a:schemeClr val="tx1"/>
              </a:solidFill>
              <a:latin typeface="Consolas" panose="020B0609020204030204" pitchFamily="49" charset="0"/>
            </a:endParaRPr>
          </a:p>
        </p:txBody>
      </p:sp>
      <p:sp>
        <p:nvSpPr>
          <p:cNvPr id="24" name="Slide Number Placeholder 23">
            <a:extLst>
              <a:ext uri="{FF2B5EF4-FFF2-40B4-BE49-F238E27FC236}">
                <a16:creationId xmlns:a16="http://schemas.microsoft.com/office/drawing/2014/main" id="{02C2EA1F-B2E9-4E51-A289-442CC5395FA1}"/>
              </a:ext>
            </a:extLst>
          </p:cNvPr>
          <p:cNvSpPr>
            <a:spLocks noGrp="1"/>
          </p:cNvSpPr>
          <p:nvPr>
            <p:ph type="sldNum" sz="quarter" idx="12"/>
          </p:nvPr>
        </p:nvSpPr>
        <p:spPr/>
        <p:txBody>
          <a:bodyPr/>
          <a:lstStyle/>
          <a:p>
            <a:fld id="{3F0CE7EA-D096-4FD3-87FA-FBB0B79F5140}" type="slidenum">
              <a:rPr lang="en-US" smtClean="0"/>
              <a:t>29</a:t>
            </a:fld>
            <a:endParaRPr lang="en-US"/>
          </a:p>
        </p:txBody>
      </p:sp>
    </p:spTree>
    <p:extLst>
      <p:ext uri="{BB962C8B-B14F-4D97-AF65-F5344CB8AC3E}">
        <p14:creationId xmlns:p14="http://schemas.microsoft.com/office/powerpoint/2010/main" val="1087154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6 -2.46914E-6 L 0.002 0.10571 " pathEditMode="relative" rAng="0" ptsTypes="AA">
                                      <p:cBhvr>
                                        <p:cTn id="6" dur="1000" fill="hold"/>
                                        <p:tgtEl>
                                          <p:spTgt spid="20"/>
                                        </p:tgtEl>
                                        <p:attrNameLst>
                                          <p:attrName>ppt_x</p:attrName>
                                          <p:attrName>ppt_y</p:attrName>
                                        </p:attrNameLst>
                                      </p:cBhvr>
                                      <p:rCtr x="95" y="5278"/>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4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xit" presetSubtype="0" fill="hold" grpId="1" nodeType="withEffect">
                                  <p:stCondLst>
                                    <p:cond delay="0"/>
                                  </p:stCondLst>
                                  <p:childTnLst>
                                    <p:animEffect transition="out" filter="fade">
                                      <p:cBhvr>
                                        <p:cTn id="19" dur="500"/>
                                        <p:tgtEl>
                                          <p:spTgt spid="34"/>
                                        </p:tgtEl>
                                      </p:cBhvr>
                                    </p:animEffect>
                                    <p:set>
                                      <p:cBhvr>
                                        <p:cTn id="20" dur="1" fill="hold">
                                          <p:stCondLst>
                                            <p:cond delay="499"/>
                                          </p:stCondLst>
                                        </p:cTn>
                                        <p:tgtEl>
                                          <p:spTgt spid="34"/>
                                        </p:tgtEl>
                                        <p:attrNameLst>
                                          <p:attrName>style.visibility</p:attrName>
                                        </p:attrNameLst>
                                      </p:cBhvr>
                                      <p:to>
                                        <p:strVal val="hidden"/>
                                      </p:to>
                                    </p:set>
                                  </p:childTnLst>
                                </p:cTn>
                              </p:par>
                            </p:childTnLst>
                          </p:cTn>
                        </p:par>
                        <p:par>
                          <p:cTn id="21" fill="hold">
                            <p:stCondLst>
                              <p:cond delay="2000"/>
                            </p:stCondLst>
                            <p:childTnLst>
                              <p:par>
                                <p:cTn id="22" presetID="42" presetClass="path" presetSubtype="0" accel="50000" decel="50000" fill="hold" nodeType="afterEffect">
                                  <p:stCondLst>
                                    <p:cond delay="0"/>
                                  </p:stCondLst>
                                  <p:childTnLst>
                                    <p:animMotion origin="layout" path="M 0.00157 0.10648 L 0.152 0.10695 " pathEditMode="relative" rAng="0" ptsTypes="AA">
                                      <p:cBhvr>
                                        <p:cTn id="23" dur="1000" fill="hold"/>
                                        <p:tgtEl>
                                          <p:spTgt spid="20"/>
                                        </p:tgtEl>
                                        <p:attrNameLst>
                                          <p:attrName>ppt_x</p:attrName>
                                          <p:attrName>ppt_y</p:attrName>
                                        </p:attrNameLst>
                                      </p:cBhvr>
                                      <p:rCtr x="7517" y="15"/>
                                    </p:animMotion>
                                  </p:childTnLst>
                                </p:cTn>
                              </p:par>
                              <p:par>
                                <p:cTn id="24" presetID="42" presetClass="path" presetSubtype="0" accel="50000" decel="50000" fill="hold" grpId="1" nodeType="withEffect">
                                  <p:stCondLst>
                                    <p:cond delay="0"/>
                                  </p:stCondLst>
                                  <p:childTnLst>
                                    <p:animMotion origin="layout" path="M 1.25E-6 -3.45679E-6 L 0.15113 0.00417 " pathEditMode="relative" rAng="0" ptsTypes="AA">
                                      <p:cBhvr>
                                        <p:cTn id="25" dur="1000" fill="hold"/>
                                        <p:tgtEl>
                                          <p:spTgt spid="21"/>
                                        </p:tgtEl>
                                        <p:attrNameLst>
                                          <p:attrName>ppt_x</p:attrName>
                                          <p:attrName>ppt_y</p:attrName>
                                        </p:attrNameLst>
                                      </p:cBhvr>
                                      <p:rCtr x="7552" y="201"/>
                                    </p:animMotion>
                                  </p:childTnLst>
                                </p:cTn>
                              </p:par>
                              <p:par>
                                <p:cTn id="26" presetID="22" presetClass="exit" presetSubtype="8" fill="hold" nodeType="withEffect">
                                  <p:stCondLst>
                                    <p:cond delay="500"/>
                                  </p:stCondLst>
                                  <p:childTnLst>
                                    <p:animEffect transition="out" filter="wipe(left)">
                                      <p:cBhvr>
                                        <p:cTn id="27" dur="500"/>
                                        <p:tgtEl>
                                          <p:spTgt spid="28"/>
                                        </p:tgtEl>
                                      </p:cBhvr>
                                    </p:animEffect>
                                    <p:set>
                                      <p:cBhvr>
                                        <p:cTn id="28" dur="1" fill="hold">
                                          <p:stCondLst>
                                            <p:cond delay="499"/>
                                          </p:stCondLst>
                                        </p:cTn>
                                        <p:tgtEl>
                                          <p:spTgt spid="28"/>
                                        </p:tgtEl>
                                        <p:attrNameLst>
                                          <p:attrName>style.visibility</p:attrName>
                                        </p:attrNameLst>
                                      </p:cBhvr>
                                      <p:to>
                                        <p:strVal val="hidden"/>
                                      </p:to>
                                    </p:set>
                                  </p:childTnLst>
                                </p:cTn>
                              </p:par>
                              <p:par>
                                <p:cTn id="29" presetID="10" presetClass="entr" presetSubtype="0" fill="hold" grpId="0" nodeType="withEffect">
                                  <p:stCondLst>
                                    <p:cond delay="100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xit" presetSubtype="0" fill="hold" grpId="1" nodeType="afterEffect">
                                  <p:stCondLst>
                                    <p:cond delay="0"/>
                                  </p:stCondLst>
                                  <p:childTnLst>
                                    <p:animEffect transition="out" filter="fade">
                                      <p:cBhvr>
                                        <p:cTn id="34" dur="500"/>
                                        <p:tgtEl>
                                          <p:spTgt spid="35"/>
                                        </p:tgtEl>
                                      </p:cBhvr>
                                    </p:animEffect>
                                    <p:set>
                                      <p:cBhvr>
                                        <p:cTn id="35" dur="1" fill="hold">
                                          <p:stCondLst>
                                            <p:cond delay="499"/>
                                          </p:stCondLst>
                                        </p:cTn>
                                        <p:tgtEl>
                                          <p:spTgt spid="35"/>
                                        </p:tgtEl>
                                        <p:attrNameLst>
                                          <p:attrName>style.visibility</p:attrName>
                                        </p:attrNameLst>
                                      </p:cBhvr>
                                      <p:to>
                                        <p:strVal val="hidden"/>
                                      </p:to>
                                    </p:se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p:bldP spid="34" grpId="0"/>
      <p:bldP spid="34" grpId="1"/>
      <p:bldP spid="35" grpId="0"/>
      <p:bldP spid="3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dirty="0">
                <a:solidFill>
                  <a:schemeClr val="tx1"/>
                </a:solidFill>
              </a:rPr>
              <a:t>Goals for the executors proposal</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861250" y="2519727"/>
            <a:ext cx="16596170" cy="6198208"/>
          </a:xfrm>
        </p:spPr>
        <p:txBody>
          <a:bodyPr/>
          <a:lstStyle/>
          <a:p>
            <a:pPr marL="0" indent="0">
              <a:buNone/>
            </a:pPr>
            <a:r>
              <a:rPr lang="en-US" sz="3200" b="1" u="sng" dirty="0">
                <a:solidFill>
                  <a:schemeClr val="tx1"/>
                </a:solidFill>
                <a:uFill>
                  <a:solidFill>
                    <a:schemeClr val="bg1"/>
                  </a:solidFill>
                </a:uFill>
                <a:latin typeface="DINPro-Medium" panose="02000503030000020004" pitchFamily="50" charset="0"/>
              </a:rPr>
              <a:t>The vision:</a:t>
            </a:r>
            <a:r>
              <a:rPr lang="en-US" sz="3200" b="1" dirty="0">
                <a:solidFill>
                  <a:schemeClr val="tx1"/>
                </a:solidFill>
                <a:uFill>
                  <a:solidFill>
                    <a:schemeClr val="bg1"/>
                  </a:solidFill>
                </a:uFill>
                <a:latin typeface="DINPro-Medium" panose="02000503030000020004" pitchFamily="50" charset="0"/>
              </a:rPr>
              <a:t> </a:t>
            </a:r>
            <a:r>
              <a:rPr lang="en-US" u="sng" dirty="0">
                <a:solidFill>
                  <a:schemeClr val="bg1"/>
                </a:solidFill>
                <a:latin typeface="DINPro-Medium" panose="02000503030000020004" pitchFamily="50" charset="0"/>
              </a:rPr>
              <a:t>“An asynchronous analog of the STL”</a:t>
            </a:r>
          </a:p>
          <a:p>
            <a:pPr marL="457200" indent="-457200">
              <a:buClr>
                <a:schemeClr val="bg1"/>
              </a:buClr>
              <a:buFont typeface="Arial" panose="020B0604020202020204" pitchFamily="34" charset="0"/>
              <a:buChar char="•"/>
            </a:pPr>
            <a:r>
              <a:rPr lang="en-US" dirty="0">
                <a:solidFill>
                  <a:schemeClr val="bg1"/>
                </a:solidFill>
                <a:latin typeface="DINPro-Medium" panose="02000503030000020004" pitchFamily="50" charset="0"/>
              </a:rPr>
              <a:t>A full suite of standard async algorithms based on real-world requirements:</a:t>
            </a:r>
          </a:p>
          <a:p>
            <a:pPr lvl="1">
              <a:spcBef>
                <a:spcPts val="0"/>
              </a:spcBef>
              <a:buClr>
                <a:schemeClr val="bg1"/>
              </a:buClr>
            </a:pPr>
            <a:r>
              <a:rPr lang="en-US" i="1" dirty="0">
                <a:solidFill>
                  <a:schemeClr val="bg1"/>
                </a:solidFill>
                <a:latin typeface="DINPro-Medium" panose="02000503030000020004" pitchFamily="50" charset="0"/>
              </a:rPr>
              <a:t>E.g.</a:t>
            </a:r>
            <a:r>
              <a:rPr lang="en-US" dirty="0">
                <a:solidFill>
                  <a:schemeClr val="bg1"/>
                </a:solidFill>
                <a:latin typeface="DINPro-Medium" panose="02000503030000020004" pitchFamily="50" charset="0"/>
              </a:rPr>
              <a:t>, </a:t>
            </a:r>
            <a:r>
              <a:rPr lang="en-US" dirty="0">
                <a:solidFill>
                  <a:schemeClr val="bg1"/>
                </a:solidFill>
                <a:latin typeface="Consolas" panose="020B0609020204030204" pitchFamily="49" charset="0"/>
              </a:rPr>
              <a:t>then</a:t>
            </a:r>
            <a:r>
              <a:rPr lang="en-US" dirty="0">
                <a:solidFill>
                  <a:schemeClr val="bg1"/>
                </a:solidFill>
                <a:latin typeface="DINPro-Medium" panose="02000503030000020004" pitchFamily="50" charset="0"/>
              </a:rPr>
              <a:t>, </a:t>
            </a:r>
            <a:r>
              <a:rPr lang="en-US" dirty="0" err="1">
                <a:solidFill>
                  <a:schemeClr val="bg1"/>
                </a:solidFill>
                <a:latin typeface="Consolas" panose="020B0609020204030204" pitchFamily="49" charset="0"/>
              </a:rPr>
              <a:t>when_all</a:t>
            </a:r>
            <a:r>
              <a:rPr lang="en-US" dirty="0">
                <a:solidFill>
                  <a:schemeClr val="bg1"/>
                </a:solidFill>
                <a:latin typeface="DINPro-Medium" panose="02000503030000020004" pitchFamily="50" charset="0"/>
              </a:rPr>
              <a:t>, </a:t>
            </a:r>
            <a:r>
              <a:rPr lang="en-US" dirty="0" err="1">
                <a:solidFill>
                  <a:schemeClr val="bg1"/>
                </a:solidFill>
                <a:latin typeface="Consolas" panose="020B0609020204030204" pitchFamily="49" charset="0"/>
              </a:rPr>
              <a:t>sync_wait</a:t>
            </a:r>
            <a:r>
              <a:rPr lang="en-US" dirty="0">
                <a:solidFill>
                  <a:schemeClr val="bg1"/>
                </a:solidFill>
                <a:latin typeface="DINPro-Medium" panose="02000503030000020004" pitchFamily="50" charset="0"/>
              </a:rPr>
              <a:t>, </a:t>
            </a:r>
            <a:r>
              <a:rPr lang="en-US" dirty="0">
                <a:solidFill>
                  <a:schemeClr val="bg1"/>
                </a:solidFill>
                <a:latin typeface="Consolas" panose="020B0609020204030204" pitchFamily="49" charset="0"/>
              </a:rPr>
              <a:t>repeat</a:t>
            </a:r>
            <a:r>
              <a:rPr lang="en-US" dirty="0">
                <a:solidFill>
                  <a:schemeClr val="bg1"/>
                </a:solidFill>
                <a:latin typeface="DINPro-Medium" panose="02000503030000020004" pitchFamily="50" charset="0"/>
              </a:rPr>
              <a:t>, </a:t>
            </a:r>
            <a:r>
              <a:rPr lang="en-US" dirty="0" err="1">
                <a:solidFill>
                  <a:schemeClr val="bg1"/>
                </a:solidFill>
                <a:latin typeface="Consolas" panose="020B0609020204030204" pitchFamily="49" charset="0"/>
              </a:rPr>
              <a:t>stop_when</a:t>
            </a:r>
            <a:r>
              <a:rPr lang="en-US" dirty="0">
                <a:solidFill>
                  <a:schemeClr val="bg1"/>
                </a:solidFill>
                <a:latin typeface="DINPro-Medium" panose="02000503030000020004" pitchFamily="50" charset="0"/>
              </a:rPr>
              <a:t>, </a:t>
            </a:r>
            <a:r>
              <a:rPr lang="en-US" dirty="0">
                <a:solidFill>
                  <a:schemeClr val="bg1"/>
                </a:solidFill>
                <a:latin typeface="Consolas" panose="020B0609020204030204" pitchFamily="49" charset="0"/>
              </a:rPr>
              <a:t>timeout</a:t>
            </a:r>
            <a:r>
              <a:rPr lang="en-US" dirty="0">
                <a:solidFill>
                  <a:schemeClr val="bg1"/>
                </a:solidFill>
                <a:latin typeface="DINPro-Medium" panose="02000503030000020004" pitchFamily="50" charset="0"/>
              </a:rPr>
              <a:t>, </a:t>
            </a:r>
            <a:r>
              <a:rPr lang="en-US" i="1" dirty="0">
                <a:solidFill>
                  <a:schemeClr val="bg1"/>
                </a:solidFill>
                <a:latin typeface="DINPro-Medium" panose="02000503030000020004" pitchFamily="50" charset="0"/>
              </a:rPr>
              <a:t>etc</a:t>
            </a:r>
            <a:r>
              <a:rPr lang="en-US" dirty="0">
                <a:solidFill>
                  <a:schemeClr val="bg1"/>
                </a:solidFill>
                <a:latin typeface="DINPro-Medium" panose="02000503030000020004" pitchFamily="50" charset="0"/>
              </a:rPr>
              <a:t>. </a:t>
            </a:r>
            <a:r>
              <a:rPr lang="en-US" sz="2000" dirty="0">
                <a:solidFill>
                  <a:schemeClr val="bg1"/>
                </a:solidFill>
                <a:latin typeface="DINPro-Medium" panose="02000503030000020004" pitchFamily="50" charset="0"/>
              </a:rPr>
              <a:t>(not all proposed yet)</a:t>
            </a:r>
            <a:endParaRPr lang="en-US" dirty="0">
              <a:solidFill>
                <a:schemeClr val="bg1"/>
              </a:solidFill>
              <a:latin typeface="DINPro-Medium" panose="02000503030000020004" pitchFamily="50" charset="0"/>
            </a:endParaRPr>
          </a:p>
          <a:p>
            <a:pPr marL="457200" indent="-457200">
              <a:buClr>
                <a:schemeClr val="bg1"/>
              </a:buClr>
              <a:buFont typeface="Arial" panose="020B0604020202020204" pitchFamily="34" charset="0"/>
              <a:buChar char="•"/>
            </a:pPr>
            <a:r>
              <a:rPr lang="en-US" dirty="0">
                <a:solidFill>
                  <a:schemeClr val="bg1"/>
                </a:solidFill>
                <a:latin typeface="DINPro-Medium" panose="02000503030000020004" pitchFamily="50" charset="0"/>
              </a:rPr>
              <a:t>A standard set of abstractions (</a:t>
            </a:r>
            <a:r>
              <a:rPr lang="en-US" i="1" dirty="0">
                <a:solidFill>
                  <a:schemeClr val="bg1"/>
                </a:solidFill>
                <a:latin typeface="DINPro-Medium" panose="02000503030000020004" pitchFamily="50" charset="0"/>
              </a:rPr>
              <a:t>aka</a:t>
            </a:r>
            <a:r>
              <a:rPr lang="en-US" dirty="0">
                <a:solidFill>
                  <a:schemeClr val="bg1"/>
                </a:solidFill>
                <a:latin typeface="DINPro-Medium" panose="02000503030000020004" pitchFamily="50" charset="0"/>
              </a:rPr>
              <a:t>, concepts) derived from the algorithms</a:t>
            </a:r>
          </a:p>
          <a:p>
            <a:pPr marL="457200" indent="-457200">
              <a:buClr>
                <a:schemeClr val="bg1"/>
              </a:buClr>
              <a:buFont typeface="Arial" panose="020B0604020202020204" pitchFamily="34" charset="0"/>
              <a:buChar char="•"/>
            </a:pPr>
            <a:r>
              <a:rPr lang="en-US" dirty="0">
                <a:solidFill>
                  <a:schemeClr val="bg1"/>
                </a:solidFill>
                <a:latin typeface="DINPro-Medium" panose="02000503030000020004" pitchFamily="50" charset="0"/>
              </a:rPr>
              <a:t>Efficient interoperability with coroutines</a:t>
            </a:r>
          </a:p>
          <a:p>
            <a:pPr marL="457200" indent="-457200">
              <a:buClr>
                <a:schemeClr val="bg1"/>
              </a:buClr>
              <a:buFont typeface="Arial" panose="020B0604020202020204" pitchFamily="34" charset="0"/>
              <a:buChar char="•"/>
            </a:pPr>
            <a:r>
              <a:rPr lang="en-US" dirty="0">
                <a:solidFill>
                  <a:schemeClr val="bg1"/>
                </a:solidFill>
                <a:latin typeface="DINPro-Medium" panose="02000503030000020004" pitchFamily="50" charset="0"/>
              </a:rPr>
              <a:t>An open and extensible way to specify </a:t>
            </a:r>
            <a:r>
              <a:rPr lang="en-US" i="1" dirty="0">
                <a:solidFill>
                  <a:schemeClr val="bg1"/>
                </a:solidFill>
                <a:latin typeface="DINPro-Medium" panose="02000503030000020004" pitchFamily="50" charset="0"/>
              </a:rPr>
              <a:t>where</a:t>
            </a:r>
            <a:r>
              <a:rPr lang="en-US" dirty="0">
                <a:solidFill>
                  <a:schemeClr val="bg1"/>
                </a:solidFill>
                <a:latin typeface="DINPro-Medium" panose="02000503030000020004" pitchFamily="50" charset="0"/>
              </a:rPr>
              <a:t>, </a:t>
            </a:r>
            <a:r>
              <a:rPr lang="en-US" i="1" dirty="0">
                <a:solidFill>
                  <a:schemeClr val="bg1"/>
                </a:solidFill>
                <a:latin typeface="DINPro-Medium" panose="02000503030000020004" pitchFamily="50" charset="0"/>
              </a:rPr>
              <a:t>how</a:t>
            </a:r>
            <a:r>
              <a:rPr lang="en-US" dirty="0">
                <a:solidFill>
                  <a:schemeClr val="bg1"/>
                </a:solidFill>
                <a:latin typeface="DINPro-Medium" panose="02000503030000020004" pitchFamily="50" charset="0"/>
              </a:rPr>
              <a:t>, and </a:t>
            </a:r>
            <a:r>
              <a:rPr lang="en-US" i="1" dirty="0">
                <a:solidFill>
                  <a:schemeClr val="bg1"/>
                </a:solidFill>
                <a:latin typeface="DINPro-Medium" panose="02000503030000020004" pitchFamily="50" charset="0"/>
              </a:rPr>
              <a:t>when</a:t>
            </a:r>
            <a:r>
              <a:rPr lang="en-US" dirty="0">
                <a:solidFill>
                  <a:schemeClr val="bg1"/>
                </a:solidFill>
                <a:latin typeface="DINPro-Medium" panose="02000503030000020004" pitchFamily="50" charset="0"/>
              </a:rPr>
              <a:t> work should happen</a:t>
            </a:r>
          </a:p>
          <a:p>
            <a:pPr lvl="1">
              <a:buClr>
                <a:schemeClr val="bg1"/>
              </a:buClr>
            </a:pPr>
            <a:r>
              <a:rPr lang="en-US" dirty="0">
                <a:solidFill>
                  <a:schemeClr val="bg1"/>
                </a:solidFill>
                <a:latin typeface="DINPro-Medium" panose="02000503030000020004" pitchFamily="50" charset="0"/>
              </a:rPr>
              <a:t>… including some standard ones: an event loop, portable access to the system execution context, nursery for spawned work</a:t>
            </a:r>
          </a:p>
          <a:p>
            <a:pPr marL="457200" indent="-457200">
              <a:buClr>
                <a:schemeClr val="bg1"/>
              </a:buClr>
              <a:buFont typeface="Arial" panose="020B0604020202020204" pitchFamily="34" charset="0"/>
              <a:buChar char="•"/>
            </a:pPr>
            <a:endParaRPr lang="en-US" dirty="0">
              <a:solidFill>
                <a:schemeClr val="bg1"/>
              </a:solidFill>
              <a:latin typeface="DINPro-Medium" panose="02000503030000020004" pitchFamily="50" charset="0"/>
            </a:endParaRPr>
          </a:p>
        </p:txBody>
      </p:sp>
      <p:sp>
        <p:nvSpPr>
          <p:cNvPr id="2" name="Slide Number Placeholder 1">
            <a:extLst>
              <a:ext uri="{FF2B5EF4-FFF2-40B4-BE49-F238E27FC236}">
                <a16:creationId xmlns:a16="http://schemas.microsoft.com/office/drawing/2014/main" id="{02C2996C-47D3-41F1-82BC-C14DB2678D3A}"/>
              </a:ext>
            </a:extLst>
          </p:cNvPr>
          <p:cNvSpPr>
            <a:spLocks noGrp="1"/>
          </p:cNvSpPr>
          <p:nvPr>
            <p:ph type="sldNum" sz="quarter" idx="12"/>
          </p:nvPr>
        </p:nvSpPr>
        <p:spPr/>
        <p:txBody>
          <a:bodyPr/>
          <a:lstStyle/>
          <a:p>
            <a:fld id="{3F0CE7EA-D096-4FD3-87FA-FBB0B79F5140}" type="slidenum">
              <a:rPr lang="en-US" smtClean="0"/>
              <a:t>3</a:t>
            </a:fld>
            <a:endParaRPr lang="en-US"/>
          </a:p>
        </p:txBody>
      </p:sp>
    </p:spTree>
    <p:extLst>
      <p:ext uri="{BB962C8B-B14F-4D97-AF65-F5344CB8AC3E}">
        <p14:creationId xmlns:p14="http://schemas.microsoft.com/office/powerpoint/2010/main" val="1558590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EA876D72-A992-499B-8048-826B693B8A34}"/>
              </a:ext>
            </a:extLst>
          </p:cNvPr>
          <p:cNvSpPr/>
          <p:nvPr/>
        </p:nvSpPr>
        <p:spPr>
          <a:xfrm>
            <a:off x="12939525" y="3121066"/>
            <a:ext cx="2543694" cy="2507983"/>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returns an operation state</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C10C35B-BFCA-45E4-BFF0-DFD2F5153F1B}"/>
              </a:ext>
            </a:extLst>
          </p:cNvPr>
          <p:cNvGrpSpPr/>
          <p:nvPr/>
        </p:nvGrpSpPr>
        <p:grpSpPr>
          <a:xfrm>
            <a:off x="13104442" y="4421234"/>
            <a:ext cx="4117753" cy="2045257"/>
            <a:chOff x="13104442" y="4421234"/>
            <a:chExt cx="4117753" cy="2045257"/>
          </a:xfrm>
        </p:grpSpPr>
        <p:sp>
          <p:nvSpPr>
            <p:cNvPr id="21" name="Oval 20">
              <a:extLst>
                <a:ext uri="{FF2B5EF4-FFF2-40B4-BE49-F238E27FC236}">
                  <a16:creationId xmlns:a16="http://schemas.microsoft.com/office/drawing/2014/main" id="{76012316-37AE-4580-9EB6-AB2639A3058E}"/>
                </a:ext>
              </a:extLst>
            </p:cNvPr>
            <p:cNvSpPr/>
            <p:nvPr/>
          </p:nvSpPr>
          <p:spPr>
            <a:xfrm>
              <a:off x="13104442" y="4421234"/>
              <a:ext cx="2141624" cy="203914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E9425-A39C-4824-876B-54E1DC5675F6}"/>
                </a:ext>
              </a:extLst>
            </p:cNvPr>
            <p:cNvGrpSpPr/>
            <p:nvPr/>
          </p:nvGrpSpPr>
          <p:grpSpPr>
            <a:xfrm>
              <a:off x="13335431" y="4647738"/>
              <a:ext cx="1671884" cy="1586140"/>
              <a:chOff x="10553030" y="3562631"/>
              <a:chExt cx="1671884" cy="1586140"/>
            </a:xfrm>
          </p:grpSpPr>
          <p:sp>
            <p:nvSpPr>
              <p:cNvPr id="19" name="Oval 18">
                <a:extLst>
                  <a:ext uri="{FF2B5EF4-FFF2-40B4-BE49-F238E27FC236}">
                    <a16:creationId xmlns:a16="http://schemas.microsoft.com/office/drawing/2014/main" id="{F247899E-F2FF-4A0E-8884-7F4F5913A2DB}"/>
                  </a:ext>
                </a:extLst>
              </p:cNvPr>
              <p:cNvSpPr/>
              <p:nvPr/>
            </p:nvSpPr>
            <p:spPr>
              <a:xfrm>
                <a:off x="10553030" y="3562631"/>
                <a:ext cx="1671884" cy="15861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EB6B508-6383-4D86-A596-AAA24C8C28D7}"/>
                  </a:ext>
                </a:extLst>
              </p:cNvPr>
              <p:cNvGrpSpPr/>
              <p:nvPr/>
            </p:nvGrpSpPr>
            <p:grpSpPr>
              <a:xfrm>
                <a:off x="10733653" y="3699810"/>
                <a:ext cx="1334364" cy="1290166"/>
                <a:chOff x="10733653" y="2686935"/>
                <a:chExt cx="1334364" cy="1290166"/>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28AC47-2180-4ED8-9535-51D2D5B2F30A}"/>
                    </a:ext>
                  </a:extLst>
                </p:cNvPr>
                <p:cNvSpPr/>
                <p:nvPr/>
              </p:nvSpPr>
              <p:spPr>
                <a:xfrm>
                  <a:off x="10867296" y="2846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receiver</a:t>
                  </a:r>
                  <a:endParaRPr lang="en-US" sz="1400" b="1">
                    <a:latin typeface="Courier New" panose="02070309020205020404" pitchFamily="49" charset="0"/>
                    <a:cs typeface="Courier New" panose="02070309020205020404" pitchFamily="49" charset="0"/>
                  </a:endParaRPr>
                </a:p>
              </p:txBody>
            </p:sp>
          </p:grpSp>
        </p:grpSp>
        <p:sp>
          <p:nvSpPr>
            <p:cNvPr id="22" name="TextBox 21">
              <a:extLst>
                <a:ext uri="{FF2B5EF4-FFF2-40B4-BE49-F238E27FC236}">
                  <a16:creationId xmlns:a16="http://schemas.microsoft.com/office/drawing/2014/main" id="{7CAC5DC7-5097-4B33-955D-023F25F76B09}"/>
                </a:ext>
              </a:extLst>
            </p:cNvPr>
            <p:cNvSpPr txBox="1"/>
            <p:nvPr/>
          </p:nvSpPr>
          <p:spPr>
            <a:xfrm>
              <a:off x="15080571" y="6124859"/>
              <a:ext cx="21416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Operation state</a:t>
              </a:r>
            </a:p>
          </p:txBody>
        </p:sp>
      </p:grpSp>
      <p:cxnSp>
        <p:nvCxnSpPr>
          <p:cNvPr id="38" name="Straight Connector 37">
            <a:extLst>
              <a:ext uri="{FF2B5EF4-FFF2-40B4-BE49-F238E27FC236}">
                <a16:creationId xmlns:a16="http://schemas.microsoft.com/office/drawing/2014/main" id="{E14469B3-B7A7-4B6D-A941-E32A79BA92AD}"/>
              </a:ext>
            </a:extLst>
          </p:cNvPr>
          <p:cNvCxnSpPr>
            <a:cxnSpLocks/>
            <a:stCxn id="34" idx="2"/>
          </p:cNvCxnSpPr>
          <p:nvPr/>
        </p:nvCxnSpPr>
        <p:spPr>
          <a:xfrm flipH="1" flipV="1">
            <a:off x="8844403" y="4344894"/>
            <a:ext cx="4095122" cy="30164"/>
          </a:xfrm>
          <a:prstGeom prst="line">
            <a:avLst/>
          </a:prstGeom>
          <a:ln w="38100">
            <a:solidFill>
              <a:schemeClr val="accent3">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02E0EC9-0F72-46ED-B68A-90CA9A209005}"/>
              </a:ext>
            </a:extLst>
          </p:cNvPr>
          <p:cNvSpPr txBox="1"/>
          <p:nvPr/>
        </p:nvSpPr>
        <p:spPr>
          <a:xfrm>
            <a:off x="10695690" y="4496092"/>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return</a:t>
            </a:r>
            <a:endParaRPr lang="en-US" sz="1200">
              <a:solidFill>
                <a:schemeClr val="tx1"/>
              </a:solidFill>
              <a:latin typeface="Consolas" panose="020B0609020204030204" pitchFamily="49" charset="0"/>
            </a:endParaRPr>
          </a:p>
        </p:txBody>
      </p:sp>
      <p:sp>
        <p:nvSpPr>
          <p:cNvPr id="18" name="Slide Number Placeholder 17">
            <a:extLst>
              <a:ext uri="{FF2B5EF4-FFF2-40B4-BE49-F238E27FC236}">
                <a16:creationId xmlns:a16="http://schemas.microsoft.com/office/drawing/2014/main" id="{017B428E-1958-4000-AD54-3B5919E8467C}"/>
              </a:ext>
            </a:extLst>
          </p:cNvPr>
          <p:cNvSpPr>
            <a:spLocks noGrp="1"/>
          </p:cNvSpPr>
          <p:nvPr>
            <p:ph type="sldNum" sz="quarter" idx="12"/>
          </p:nvPr>
        </p:nvSpPr>
        <p:spPr/>
        <p:txBody>
          <a:bodyPr/>
          <a:lstStyle/>
          <a:p>
            <a:fld id="{3F0CE7EA-D096-4FD3-87FA-FBB0B79F5140}" type="slidenum">
              <a:rPr lang="en-US" smtClean="0"/>
              <a:t>30</a:t>
            </a:fld>
            <a:endParaRPr lang="en-US"/>
          </a:p>
        </p:txBody>
      </p:sp>
    </p:spTree>
    <p:extLst>
      <p:ext uri="{BB962C8B-B14F-4D97-AF65-F5344CB8AC3E}">
        <p14:creationId xmlns:p14="http://schemas.microsoft.com/office/powerpoint/2010/main" val="3015878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33333E-6 3.33333E-6 L 0.00173 -0.1051 " pathEditMode="relative" rAng="0" ptsTypes="AA">
                                      <p:cBhvr>
                                        <p:cTn id="6" dur="1000" fill="hold"/>
                                        <p:tgtEl>
                                          <p:spTgt spid="25"/>
                                        </p:tgtEl>
                                        <p:attrNameLst>
                                          <p:attrName>ppt_x</p:attrName>
                                          <p:attrName>ppt_y</p:attrName>
                                        </p:attrNameLst>
                                      </p:cBhvr>
                                      <p:rCtr x="87" y="-5262"/>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400"/>
                                        <p:tgtEl>
                                          <p:spTgt spid="3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xit" presetSubtype="0" fill="hold" grpId="1" nodeType="withEffect">
                                  <p:stCondLst>
                                    <p:cond delay="0"/>
                                  </p:stCondLst>
                                  <p:childTnLst>
                                    <p:animEffect transition="out" filter="fade">
                                      <p:cBhvr>
                                        <p:cTn id="19" dur="500"/>
                                        <p:tgtEl>
                                          <p:spTgt spid="40"/>
                                        </p:tgtEl>
                                      </p:cBhvr>
                                    </p:animEffect>
                                    <p:set>
                                      <p:cBhvr>
                                        <p:cTn id="20" dur="1" fill="hold">
                                          <p:stCondLst>
                                            <p:cond delay="499"/>
                                          </p:stCondLst>
                                        </p:cTn>
                                        <p:tgtEl>
                                          <p:spTgt spid="40"/>
                                        </p:tgtEl>
                                        <p:attrNameLst>
                                          <p:attrName>style.visibility</p:attrName>
                                        </p:attrNameLst>
                                      </p:cBhvr>
                                      <p:to>
                                        <p:strVal val="hidden"/>
                                      </p:to>
                                    </p:set>
                                  </p:childTnLst>
                                </p:cTn>
                              </p:par>
                            </p:childTnLst>
                          </p:cTn>
                        </p:par>
                        <p:par>
                          <p:cTn id="21" fill="hold">
                            <p:stCondLst>
                              <p:cond delay="2500"/>
                            </p:stCondLst>
                            <p:childTnLst>
                              <p:par>
                                <p:cTn id="22" presetID="22" presetClass="exit" presetSubtype="8" fill="hold" nodeType="afterEffect">
                                  <p:stCondLst>
                                    <p:cond delay="0"/>
                                  </p:stCondLst>
                                  <p:childTnLst>
                                    <p:animEffect transition="out" filter="wipe(left)">
                                      <p:cBhvr>
                                        <p:cTn id="23" dur="500"/>
                                        <p:tgtEl>
                                          <p:spTgt spid="38"/>
                                        </p:tgtEl>
                                      </p:cBhvr>
                                    </p:animEffect>
                                    <p:set>
                                      <p:cBhvr>
                                        <p:cTn id="24"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p:bldP spid="4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32016ED7-755B-407B-9957-6BC7EBD5F7A6}"/>
              </a:ext>
            </a:extLst>
          </p:cNvPr>
          <p:cNvSpPr/>
          <p:nvPr/>
        </p:nvSpPr>
        <p:spPr>
          <a:xfrm>
            <a:off x="12663159" y="1875346"/>
            <a:ext cx="3070936" cy="2977629"/>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Connect returns an operation state</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1317105" y="3075039"/>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connect</a:t>
              </a:r>
              <a:endParaRPr lang="en-US" sz="120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C3D1E55-F875-46F8-9C08-6213143504C8}"/>
              </a:ext>
            </a:extLst>
          </p:cNvPr>
          <p:cNvGrpSpPr/>
          <p:nvPr/>
        </p:nvGrpSpPr>
        <p:grpSpPr>
          <a:xfrm>
            <a:off x="12939525" y="3121066"/>
            <a:ext cx="4310806" cy="2507983"/>
            <a:chOff x="12939525" y="3121066"/>
            <a:chExt cx="4310806" cy="2507983"/>
          </a:xfrm>
        </p:grpSpPr>
        <p:sp>
          <p:nvSpPr>
            <p:cNvPr id="34" name="Oval 33">
              <a:extLst>
                <a:ext uri="{FF2B5EF4-FFF2-40B4-BE49-F238E27FC236}">
                  <a16:creationId xmlns:a16="http://schemas.microsoft.com/office/drawing/2014/main" id="{EA876D72-A992-499B-8048-826B693B8A34}"/>
                </a:ext>
              </a:extLst>
            </p:cNvPr>
            <p:cNvSpPr/>
            <p:nvPr/>
          </p:nvSpPr>
          <p:spPr>
            <a:xfrm>
              <a:off x="12939525" y="3121066"/>
              <a:ext cx="2543694" cy="2507983"/>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CC10C35B-BFCA-45E4-BFF0-DFD2F5153F1B}"/>
                </a:ext>
              </a:extLst>
            </p:cNvPr>
            <p:cNvGrpSpPr/>
            <p:nvPr/>
          </p:nvGrpSpPr>
          <p:grpSpPr>
            <a:xfrm>
              <a:off x="13132578" y="3366157"/>
              <a:ext cx="4117753" cy="2045257"/>
              <a:chOff x="13104442" y="4421234"/>
              <a:chExt cx="4117753" cy="2045257"/>
            </a:xfrm>
          </p:grpSpPr>
          <p:sp>
            <p:nvSpPr>
              <p:cNvPr id="21" name="Oval 20">
                <a:extLst>
                  <a:ext uri="{FF2B5EF4-FFF2-40B4-BE49-F238E27FC236}">
                    <a16:creationId xmlns:a16="http://schemas.microsoft.com/office/drawing/2014/main" id="{76012316-37AE-4580-9EB6-AB2639A3058E}"/>
                  </a:ext>
                </a:extLst>
              </p:cNvPr>
              <p:cNvSpPr/>
              <p:nvPr/>
            </p:nvSpPr>
            <p:spPr>
              <a:xfrm>
                <a:off x="13104442" y="4421234"/>
                <a:ext cx="2141624" cy="203914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0AE9425-A39C-4824-876B-54E1DC5675F6}"/>
                  </a:ext>
                </a:extLst>
              </p:cNvPr>
              <p:cNvGrpSpPr/>
              <p:nvPr/>
            </p:nvGrpSpPr>
            <p:grpSpPr>
              <a:xfrm>
                <a:off x="13335431" y="4647738"/>
                <a:ext cx="1671884" cy="1586140"/>
                <a:chOff x="10553030" y="3562631"/>
                <a:chExt cx="1671884" cy="1586140"/>
              </a:xfrm>
            </p:grpSpPr>
            <p:sp>
              <p:nvSpPr>
                <p:cNvPr id="19" name="Oval 18">
                  <a:extLst>
                    <a:ext uri="{FF2B5EF4-FFF2-40B4-BE49-F238E27FC236}">
                      <a16:creationId xmlns:a16="http://schemas.microsoft.com/office/drawing/2014/main" id="{F247899E-F2FF-4A0E-8884-7F4F5913A2DB}"/>
                    </a:ext>
                  </a:extLst>
                </p:cNvPr>
                <p:cNvSpPr/>
                <p:nvPr/>
              </p:nvSpPr>
              <p:spPr>
                <a:xfrm>
                  <a:off x="10553030" y="3562631"/>
                  <a:ext cx="1671884" cy="15861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EB6B508-6383-4D86-A596-AAA24C8C28D7}"/>
                    </a:ext>
                  </a:extLst>
                </p:cNvPr>
                <p:cNvGrpSpPr/>
                <p:nvPr/>
              </p:nvGrpSpPr>
              <p:grpSpPr>
                <a:xfrm>
                  <a:off x="10733653" y="3699810"/>
                  <a:ext cx="1334364" cy="1290166"/>
                  <a:chOff x="10733653" y="2686935"/>
                  <a:chExt cx="1334364" cy="1290166"/>
                </a:xfrm>
              </p:grpSpPr>
              <p:sp>
                <p:nvSpPr>
                  <p:cNvPr id="16" name="Oval 15">
                    <a:extLst>
                      <a:ext uri="{FF2B5EF4-FFF2-40B4-BE49-F238E27FC236}">
                        <a16:creationId xmlns:a16="http://schemas.microsoft.com/office/drawing/2014/main" id="{560C0C33-95D7-47CD-8ED1-21086BC5F1EF}"/>
                      </a:ext>
                    </a:extLst>
                  </p:cNvPr>
                  <p:cNvSpPr/>
                  <p:nvPr/>
                </p:nvSpPr>
                <p:spPr>
                  <a:xfrm>
                    <a:off x="10733653" y="2686935"/>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D28AC47-2180-4ED8-9535-51D2D5B2F30A}"/>
                      </a:ext>
                    </a:extLst>
                  </p:cNvPr>
                  <p:cNvSpPr/>
                  <p:nvPr/>
                </p:nvSpPr>
                <p:spPr>
                  <a:xfrm>
                    <a:off x="10867296" y="2846537"/>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receiver</a:t>
                    </a:r>
                    <a:endParaRPr lang="en-US" sz="1400" b="1">
                      <a:latin typeface="Courier New" panose="02070309020205020404" pitchFamily="49" charset="0"/>
                      <a:cs typeface="Courier New" panose="02070309020205020404" pitchFamily="49" charset="0"/>
                    </a:endParaRPr>
                  </a:p>
                </p:txBody>
              </p:sp>
            </p:grpSp>
          </p:grpSp>
          <p:sp>
            <p:nvSpPr>
              <p:cNvPr id="22" name="TextBox 21">
                <a:extLst>
                  <a:ext uri="{FF2B5EF4-FFF2-40B4-BE49-F238E27FC236}">
                    <a16:creationId xmlns:a16="http://schemas.microsoft.com/office/drawing/2014/main" id="{7CAC5DC7-5097-4B33-955D-023F25F76B09}"/>
                  </a:ext>
                </a:extLst>
              </p:cNvPr>
              <p:cNvSpPr txBox="1"/>
              <p:nvPr/>
            </p:nvSpPr>
            <p:spPr>
              <a:xfrm>
                <a:off x="15080571" y="6124859"/>
                <a:ext cx="21416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Operation state</a:t>
                </a:r>
              </a:p>
            </p:txBody>
          </p:sp>
        </p:grpSp>
      </p:grpSp>
      <p:sp>
        <p:nvSpPr>
          <p:cNvPr id="40" name="TextBox 39">
            <a:extLst>
              <a:ext uri="{FF2B5EF4-FFF2-40B4-BE49-F238E27FC236}">
                <a16:creationId xmlns:a16="http://schemas.microsoft.com/office/drawing/2014/main" id="{302E0EC9-0F72-46ED-B68A-90CA9A209005}"/>
              </a:ext>
            </a:extLst>
          </p:cNvPr>
          <p:cNvSpPr txBox="1"/>
          <p:nvPr/>
        </p:nvSpPr>
        <p:spPr>
          <a:xfrm>
            <a:off x="10695690" y="3398813"/>
            <a:ext cx="1067078"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Consolas" panose="020B0609020204030204" pitchFamily="49" charset="0"/>
              </a:rPr>
              <a:t>return</a:t>
            </a:r>
            <a:endParaRPr lang="en-US" sz="1200">
              <a:solidFill>
                <a:schemeClr val="tx1"/>
              </a:solidFill>
              <a:latin typeface="Consolas" panose="020B0609020204030204" pitchFamily="49" charset="0"/>
            </a:endParaRPr>
          </a:p>
        </p:txBody>
      </p:sp>
      <p:cxnSp>
        <p:nvCxnSpPr>
          <p:cNvPr id="35" name="Straight Connector 34">
            <a:extLst>
              <a:ext uri="{FF2B5EF4-FFF2-40B4-BE49-F238E27FC236}">
                <a16:creationId xmlns:a16="http://schemas.microsoft.com/office/drawing/2014/main" id="{17205374-1AF8-4340-B803-0C1DA4AAE343}"/>
              </a:ext>
            </a:extLst>
          </p:cNvPr>
          <p:cNvCxnSpPr>
            <a:cxnSpLocks/>
          </p:cNvCxnSpPr>
          <p:nvPr/>
        </p:nvCxnSpPr>
        <p:spPr>
          <a:xfrm flipH="1">
            <a:off x="9734843" y="3332018"/>
            <a:ext cx="2968283" cy="1"/>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E48D290F-54B4-49FF-95D9-6FE09B2F70F5}"/>
              </a:ext>
            </a:extLst>
          </p:cNvPr>
          <p:cNvSpPr>
            <a:spLocks noGrp="1"/>
          </p:cNvSpPr>
          <p:nvPr>
            <p:ph type="sldNum" sz="quarter" idx="12"/>
          </p:nvPr>
        </p:nvSpPr>
        <p:spPr/>
        <p:txBody>
          <a:bodyPr/>
          <a:lstStyle/>
          <a:p>
            <a:fld id="{3F0CE7EA-D096-4FD3-87FA-FBB0B79F5140}" type="slidenum">
              <a:rPr lang="en-US" smtClean="0"/>
              <a:t>31</a:t>
            </a:fld>
            <a:endParaRPr lang="en-US"/>
          </a:p>
        </p:txBody>
      </p:sp>
    </p:spTree>
    <p:extLst>
      <p:ext uri="{BB962C8B-B14F-4D97-AF65-F5344CB8AC3E}">
        <p14:creationId xmlns:p14="http://schemas.microsoft.com/office/powerpoint/2010/main" val="1291497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6 1.35802E-6 L 0.00078 -0.10031 " pathEditMode="relative" rAng="0" ptsTypes="AA">
                                      <p:cBhvr>
                                        <p:cTn id="6" dur="1000" fill="hold"/>
                                        <p:tgtEl>
                                          <p:spTgt spid="18"/>
                                        </p:tgtEl>
                                        <p:attrNameLst>
                                          <p:attrName>ppt_x</p:attrName>
                                          <p:attrName>ppt_y</p:attrName>
                                        </p:attrNameLst>
                                      </p:cBhvr>
                                      <p:rCtr x="35" y="-5015"/>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4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2000"/>
                            </p:stCondLst>
                            <p:childTnLst>
                              <p:par>
                                <p:cTn id="19" presetID="22" presetClass="exit" presetSubtype="8" fill="hold" nodeType="afterEffect">
                                  <p:stCondLst>
                                    <p:cond delay="0"/>
                                  </p:stCondLst>
                                  <p:childTnLst>
                                    <p:animEffect transition="out" filter="wipe(left)">
                                      <p:cBhvr>
                                        <p:cTn id="20" dur="500"/>
                                        <p:tgtEl>
                                          <p:spTgt spid="35"/>
                                        </p:tgtEl>
                                      </p:cBhvr>
                                    </p:animEffect>
                                    <p:set>
                                      <p:cBhvr>
                                        <p:cTn id="21" dur="1" fill="hold">
                                          <p:stCondLst>
                                            <p:cond delay="499"/>
                                          </p:stCondLst>
                                        </p:cTn>
                                        <p:tgtEl>
                                          <p:spTgt spid="3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0"/>
                                        </p:tgtEl>
                                      </p:cBhvr>
                                    </p:animEffect>
                                    <p:set>
                                      <p:cBhvr>
                                        <p:cTn id="24"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A9E2-0138-4966-897F-6AC35469F1FA}"/>
              </a:ext>
            </a:extLst>
          </p:cNvPr>
          <p:cNvSpPr>
            <a:spLocks noGrp="1"/>
          </p:cNvSpPr>
          <p:nvPr>
            <p:ph type="title"/>
          </p:nvPr>
        </p:nvSpPr>
        <p:spPr/>
        <p:txBody>
          <a:bodyPr/>
          <a:lstStyle/>
          <a:p>
            <a:r>
              <a:rPr lang="en-US"/>
              <a:t>Operations execute outside-in</a:t>
            </a:r>
          </a:p>
        </p:txBody>
      </p:sp>
      <p:sp>
        <p:nvSpPr>
          <p:cNvPr id="6" name="Oval 5">
            <a:extLst>
              <a:ext uri="{FF2B5EF4-FFF2-40B4-BE49-F238E27FC236}">
                <a16:creationId xmlns:a16="http://schemas.microsoft.com/office/drawing/2014/main" id="{783BCC2B-7FA1-4C54-8FDC-D93883EF3683}"/>
              </a:ext>
            </a:extLst>
          </p:cNvPr>
          <p:cNvSpPr/>
          <p:nvPr/>
        </p:nvSpPr>
        <p:spPr>
          <a:xfrm>
            <a:off x="4248443" y="2321174"/>
            <a:ext cx="6867799" cy="67729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AF13BE-D0EF-4FDD-841F-15E445E4FEB2}"/>
              </a:ext>
            </a:extLst>
          </p:cNvPr>
          <p:cNvSpPr/>
          <p:nvPr/>
        </p:nvSpPr>
        <p:spPr>
          <a:xfrm>
            <a:off x="4866504" y="2818823"/>
            <a:ext cx="5688682" cy="5704722"/>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ADBEC6-8115-42ED-B1FE-80C5E1095131}"/>
              </a:ext>
            </a:extLst>
          </p:cNvPr>
          <p:cNvSpPr/>
          <p:nvPr/>
        </p:nvSpPr>
        <p:spPr>
          <a:xfrm>
            <a:off x="5298245" y="3376313"/>
            <a:ext cx="4789498" cy="463829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AADBB6-B4D3-4AD8-BFC1-93377C34541A}"/>
              </a:ext>
            </a:extLst>
          </p:cNvPr>
          <p:cNvSpPr/>
          <p:nvPr/>
        </p:nvSpPr>
        <p:spPr>
          <a:xfrm>
            <a:off x="5814826" y="3891525"/>
            <a:ext cx="3738978" cy="36078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C6C164-2C63-4812-BDF0-2802383731FE}"/>
              </a:ext>
            </a:extLst>
          </p:cNvPr>
          <p:cNvSpPr/>
          <p:nvPr/>
        </p:nvSpPr>
        <p:spPr>
          <a:xfrm>
            <a:off x="6218769" y="4203556"/>
            <a:ext cx="2984153" cy="29346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3EC6DF-D8F6-4E3B-90A4-23E6C148682D}"/>
              </a:ext>
            </a:extLst>
          </p:cNvPr>
          <p:cNvSpPr/>
          <p:nvPr/>
        </p:nvSpPr>
        <p:spPr>
          <a:xfrm>
            <a:off x="6517646" y="4566591"/>
            <a:ext cx="2386398" cy="22402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400">
                <a:latin typeface="DINPro-Regular" panose="02000503030000020004"/>
              </a:rPr>
              <a:t>Receiver</a:t>
            </a:r>
            <a:endParaRPr lang="en-US" sz="3600" b="1">
              <a:latin typeface="DINPro-Regular" panose="02000503030000020004"/>
              <a:cs typeface="Courier New" panose="02070309020205020404" pitchFamily="49" charset="0"/>
            </a:endParaRPr>
          </a:p>
        </p:txBody>
      </p:sp>
      <p:sp>
        <p:nvSpPr>
          <p:cNvPr id="12" name="TextBox 11">
            <a:extLst>
              <a:ext uri="{FF2B5EF4-FFF2-40B4-BE49-F238E27FC236}">
                <a16:creationId xmlns:a16="http://schemas.microsoft.com/office/drawing/2014/main" id="{B8A95425-DAD1-490D-884C-D926CDF6FAE3}"/>
              </a:ext>
            </a:extLst>
          </p:cNvPr>
          <p:cNvSpPr txBox="1"/>
          <p:nvPr/>
        </p:nvSpPr>
        <p:spPr>
          <a:xfrm>
            <a:off x="9717633" y="7344497"/>
            <a:ext cx="4789498" cy="590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a:solidFill>
                  <a:schemeClr val="tx1"/>
                </a:solidFill>
                <a:latin typeface="DINPro-Regular" panose="02000503030000020004" pitchFamily="50" charset="0"/>
              </a:rPr>
              <a:t>Operation state</a:t>
            </a:r>
          </a:p>
        </p:txBody>
      </p:sp>
      <p:cxnSp>
        <p:nvCxnSpPr>
          <p:cNvPr id="18" name="Straight Arrow Connector 17">
            <a:extLst>
              <a:ext uri="{FF2B5EF4-FFF2-40B4-BE49-F238E27FC236}">
                <a16:creationId xmlns:a16="http://schemas.microsoft.com/office/drawing/2014/main" id="{DC67911A-486B-4C5A-9818-E00AE669DC37}"/>
              </a:ext>
            </a:extLst>
          </p:cNvPr>
          <p:cNvCxnSpPr>
            <a:cxnSpLocks/>
            <a:stCxn id="6" idx="6"/>
          </p:cNvCxnSpPr>
          <p:nvPr/>
        </p:nvCxnSpPr>
        <p:spPr>
          <a:xfrm>
            <a:off x="11116242" y="5707670"/>
            <a:ext cx="996041" cy="0"/>
          </a:xfrm>
          <a:prstGeom prst="straightConnector1">
            <a:avLst/>
          </a:prstGeom>
          <a:ln w="69850">
            <a:solidFill>
              <a:schemeClr val="accent6"/>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B2FA25E-F706-443F-9247-F4E8674BB3F0}"/>
              </a:ext>
            </a:extLst>
          </p:cNvPr>
          <p:cNvSpPr txBox="1"/>
          <p:nvPr/>
        </p:nvSpPr>
        <p:spPr>
          <a:xfrm>
            <a:off x="11211069" y="5862172"/>
            <a:ext cx="106707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a:solidFill>
                  <a:schemeClr val="tx1"/>
                </a:solidFill>
                <a:latin typeface="Consolas" panose="020B0609020204030204" pitchFamily="49" charset="0"/>
              </a:rPr>
              <a:t>start</a:t>
            </a:r>
            <a:endParaRPr lang="en-US" sz="1600">
              <a:solidFill>
                <a:schemeClr val="tx1"/>
              </a:solidFill>
              <a:latin typeface="Consolas" panose="020B0609020204030204" pitchFamily="49" charset="0"/>
            </a:endParaRPr>
          </a:p>
        </p:txBody>
      </p:sp>
      <p:cxnSp>
        <p:nvCxnSpPr>
          <p:cNvPr id="23" name="Straight Connector 22">
            <a:extLst>
              <a:ext uri="{FF2B5EF4-FFF2-40B4-BE49-F238E27FC236}">
                <a16:creationId xmlns:a16="http://schemas.microsoft.com/office/drawing/2014/main" id="{DA2C7B7C-197B-4BA3-8589-453E748202EE}"/>
              </a:ext>
            </a:extLst>
          </p:cNvPr>
          <p:cNvCxnSpPr/>
          <p:nvPr/>
        </p:nvCxnSpPr>
        <p:spPr>
          <a:xfrm flipH="1">
            <a:off x="12449908" y="5707669"/>
            <a:ext cx="3432517" cy="0"/>
          </a:xfrm>
          <a:prstGeom prst="line">
            <a:avLst/>
          </a:prstGeom>
          <a:ln w="508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9DB5427-E804-4B0D-B747-9BD93528387D}"/>
              </a:ext>
            </a:extLst>
          </p:cNvPr>
          <p:cNvSpPr>
            <a:spLocks noGrp="1"/>
          </p:cNvSpPr>
          <p:nvPr>
            <p:ph type="sldNum" sz="quarter" idx="12"/>
          </p:nvPr>
        </p:nvSpPr>
        <p:spPr/>
        <p:txBody>
          <a:bodyPr/>
          <a:lstStyle/>
          <a:p>
            <a:fld id="{3F0CE7EA-D096-4FD3-87FA-FBB0B79F5140}" type="slidenum">
              <a:rPr lang="en-US" smtClean="0"/>
              <a:t>32</a:t>
            </a:fld>
            <a:endParaRPr lang="en-US"/>
          </a:p>
        </p:txBody>
      </p:sp>
    </p:spTree>
    <p:extLst>
      <p:ext uri="{BB962C8B-B14F-4D97-AF65-F5344CB8AC3E}">
        <p14:creationId xmlns:p14="http://schemas.microsoft.com/office/powerpoint/2010/main" val="1047128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p:stCondLst>
                              <p:cond delay="500"/>
                            </p:stCondLst>
                            <p:childTnLst>
                              <p:par>
                                <p:cTn id="17" presetID="22" presetClass="exit" presetSubtype="4" fill="hold" nodeType="afterEffect">
                                  <p:stCondLst>
                                    <p:cond delay="0"/>
                                  </p:stCondLst>
                                  <p:childTnLst>
                                    <p:animEffect transition="out" filter="wipe(down)">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par>
                          <p:cTn id="20" fill="hold">
                            <p:stCondLst>
                              <p:cond delay="1000"/>
                            </p:stCondLst>
                            <p:childTnLst>
                              <p:par>
                                <p:cTn id="21" presetID="27" presetClass="emph" presetSubtype="0" fill="remove" grpId="0" nodeType="afterEffect">
                                  <p:stCondLst>
                                    <p:cond delay="0"/>
                                  </p:stCondLst>
                                  <p:childTnLst>
                                    <p:animClr clrSpc="rgb" dir="cw">
                                      <p:cBhvr override="childStyle">
                                        <p:cTn id="22" dur="250" autoRev="1" fill="remove"/>
                                        <p:tgtEl>
                                          <p:spTgt spid="6"/>
                                        </p:tgtEl>
                                        <p:attrNameLst>
                                          <p:attrName>style.color</p:attrName>
                                        </p:attrNameLst>
                                      </p:cBhvr>
                                      <p:to>
                                        <a:schemeClr val="bg1"/>
                                      </p:to>
                                    </p:animClr>
                                    <p:animClr clrSpc="rgb" dir="cw">
                                      <p:cBhvr>
                                        <p:cTn id="23" dur="250" autoRev="1" fill="remove"/>
                                        <p:tgtEl>
                                          <p:spTgt spid="6"/>
                                        </p:tgtEl>
                                        <p:attrNameLst>
                                          <p:attrName>fillcolor</p:attrName>
                                        </p:attrNameLst>
                                      </p:cBhvr>
                                      <p:to>
                                        <a:schemeClr val="bg1"/>
                                      </p:to>
                                    </p:animClr>
                                    <p:set>
                                      <p:cBhvr>
                                        <p:cTn id="24" dur="250" autoRev="1" fill="remove"/>
                                        <p:tgtEl>
                                          <p:spTgt spid="6"/>
                                        </p:tgtEl>
                                        <p:attrNameLst>
                                          <p:attrName>fill.type</p:attrName>
                                        </p:attrNameLst>
                                      </p:cBhvr>
                                      <p:to>
                                        <p:strVal val="solid"/>
                                      </p:to>
                                    </p:set>
                                    <p:set>
                                      <p:cBhvr>
                                        <p:cTn id="25" dur="250" autoRev="1" fill="remove"/>
                                        <p:tgtEl>
                                          <p:spTgt spid="6"/>
                                        </p:tgtEl>
                                        <p:attrNameLst>
                                          <p:attrName>fill.on</p:attrName>
                                        </p:attrNameLst>
                                      </p:cBhvr>
                                      <p:to>
                                        <p:strVal val="true"/>
                                      </p:to>
                                    </p:set>
                                  </p:childTnLst>
                                </p:cTn>
                              </p:par>
                            </p:childTnLst>
                          </p:cTn>
                        </p:par>
                        <p:par>
                          <p:cTn id="26" fill="hold">
                            <p:stCondLst>
                              <p:cond delay="1500"/>
                            </p:stCondLst>
                            <p:childTnLst>
                              <p:par>
                                <p:cTn id="27" presetID="27" presetClass="emph" presetSubtype="0" fill="remove" grpId="0" nodeType="afterEffect">
                                  <p:stCondLst>
                                    <p:cond delay="0"/>
                                  </p:stCondLst>
                                  <p:childTnLst>
                                    <p:animClr clrSpc="rgb" dir="cw">
                                      <p:cBhvr override="childStyle">
                                        <p:cTn id="28" dur="250" autoRev="1" fill="remove"/>
                                        <p:tgtEl>
                                          <p:spTgt spid="8"/>
                                        </p:tgtEl>
                                        <p:attrNameLst>
                                          <p:attrName>style.color</p:attrName>
                                        </p:attrNameLst>
                                      </p:cBhvr>
                                      <p:to>
                                        <a:schemeClr val="bg1"/>
                                      </p:to>
                                    </p:animClr>
                                    <p:animClr clrSpc="rgb" dir="cw">
                                      <p:cBhvr>
                                        <p:cTn id="29" dur="250" autoRev="1" fill="remove"/>
                                        <p:tgtEl>
                                          <p:spTgt spid="8"/>
                                        </p:tgtEl>
                                        <p:attrNameLst>
                                          <p:attrName>fillcolor</p:attrName>
                                        </p:attrNameLst>
                                      </p:cBhvr>
                                      <p:to>
                                        <a:schemeClr val="bg1"/>
                                      </p:to>
                                    </p:animClr>
                                    <p:set>
                                      <p:cBhvr>
                                        <p:cTn id="30" dur="250" autoRev="1" fill="remove"/>
                                        <p:tgtEl>
                                          <p:spTgt spid="8"/>
                                        </p:tgtEl>
                                        <p:attrNameLst>
                                          <p:attrName>fill.type</p:attrName>
                                        </p:attrNameLst>
                                      </p:cBhvr>
                                      <p:to>
                                        <p:strVal val="solid"/>
                                      </p:to>
                                    </p:set>
                                    <p:set>
                                      <p:cBhvr>
                                        <p:cTn id="31" dur="250" autoRev="1" fill="remove"/>
                                        <p:tgtEl>
                                          <p:spTgt spid="8"/>
                                        </p:tgtEl>
                                        <p:attrNameLst>
                                          <p:attrName>fill.on</p:attrName>
                                        </p:attrNameLst>
                                      </p:cBhvr>
                                      <p:to>
                                        <p:strVal val="true"/>
                                      </p:to>
                                    </p:set>
                                  </p:childTnLst>
                                </p:cTn>
                              </p:par>
                            </p:childTnLst>
                          </p:cTn>
                        </p:par>
                        <p:par>
                          <p:cTn id="32" fill="hold">
                            <p:stCondLst>
                              <p:cond delay="2000"/>
                            </p:stCondLst>
                            <p:childTnLst>
                              <p:par>
                                <p:cTn id="33" presetID="27" presetClass="emph" presetSubtype="0" fill="remove" grpId="0" nodeType="afterEffect">
                                  <p:stCondLst>
                                    <p:cond delay="0"/>
                                  </p:stCondLst>
                                  <p:childTnLst>
                                    <p:animClr clrSpc="rgb" dir="cw">
                                      <p:cBhvr override="childStyle">
                                        <p:cTn id="34" dur="250" autoRev="1" fill="remove"/>
                                        <p:tgtEl>
                                          <p:spTgt spid="10"/>
                                        </p:tgtEl>
                                        <p:attrNameLst>
                                          <p:attrName>style.color</p:attrName>
                                        </p:attrNameLst>
                                      </p:cBhvr>
                                      <p:to>
                                        <a:schemeClr val="bg1"/>
                                      </p:to>
                                    </p:animClr>
                                    <p:animClr clrSpc="rgb" dir="cw">
                                      <p:cBhvr>
                                        <p:cTn id="35" dur="250" autoRev="1" fill="remove"/>
                                        <p:tgtEl>
                                          <p:spTgt spid="10"/>
                                        </p:tgtEl>
                                        <p:attrNameLst>
                                          <p:attrName>fillcolor</p:attrName>
                                        </p:attrNameLst>
                                      </p:cBhvr>
                                      <p:to>
                                        <a:schemeClr val="bg1"/>
                                      </p:to>
                                    </p:animClr>
                                    <p:set>
                                      <p:cBhvr>
                                        <p:cTn id="36" dur="250" autoRev="1" fill="remove"/>
                                        <p:tgtEl>
                                          <p:spTgt spid="10"/>
                                        </p:tgtEl>
                                        <p:attrNameLst>
                                          <p:attrName>fill.type</p:attrName>
                                        </p:attrNameLst>
                                      </p:cBhvr>
                                      <p:to>
                                        <p:strVal val="solid"/>
                                      </p:to>
                                    </p:set>
                                    <p:set>
                                      <p:cBhvr>
                                        <p:cTn id="37"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A9E2-0138-4966-897F-6AC35469F1FA}"/>
              </a:ext>
            </a:extLst>
          </p:cNvPr>
          <p:cNvSpPr>
            <a:spLocks noGrp="1"/>
          </p:cNvSpPr>
          <p:nvPr>
            <p:ph type="title"/>
          </p:nvPr>
        </p:nvSpPr>
        <p:spPr/>
        <p:txBody>
          <a:bodyPr/>
          <a:lstStyle/>
          <a:p>
            <a:r>
              <a:rPr lang="en-US"/>
              <a:t>Operations execute outside-in</a:t>
            </a:r>
          </a:p>
        </p:txBody>
      </p:sp>
      <p:sp>
        <p:nvSpPr>
          <p:cNvPr id="6" name="Oval 5">
            <a:extLst>
              <a:ext uri="{FF2B5EF4-FFF2-40B4-BE49-F238E27FC236}">
                <a16:creationId xmlns:a16="http://schemas.microsoft.com/office/drawing/2014/main" id="{783BCC2B-7FA1-4C54-8FDC-D93883EF3683}"/>
              </a:ext>
            </a:extLst>
          </p:cNvPr>
          <p:cNvSpPr/>
          <p:nvPr/>
        </p:nvSpPr>
        <p:spPr>
          <a:xfrm>
            <a:off x="4248443" y="2321174"/>
            <a:ext cx="6867799" cy="67729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AF13BE-D0EF-4FDD-841F-15E445E4FEB2}"/>
              </a:ext>
            </a:extLst>
          </p:cNvPr>
          <p:cNvSpPr/>
          <p:nvPr/>
        </p:nvSpPr>
        <p:spPr>
          <a:xfrm>
            <a:off x="4866504" y="2818823"/>
            <a:ext cx="5688682" cy="5704722"/>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ADBEC6-8115-42ED-B1FE-80C5E1095131}"/>
              </a:ext>
            </a:extLst>
          </p:cNvPr>
          <p:cNvSpPr/>
          <p:nvPr/>
        </p:nvSpPr>
        <p:spPr>
          <a:xfrm>
            <a:off x="5298245" y="3376313"/>
            <a:ext cx="4789498" cy="463829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AADBB6-B4D3-4AD8-BFC1-93377C34541A}"/>
              </a:ext>
            </a:extLst>
          </p:cNvPr>
          <p:cNvSpPr/>
          <p:nvPr/>
        </p:nvSpPr>
        <p:spPr>
          <a:xfrm>
            <a:off x="5814826" y="3891525"/>
            <a:ext cx="3738978" cy="36078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C6C164-2C63-4812-BDF0-2802383731FE}"/>
              </a:ext>
            </a:extLst>
          </p:cNvPr>
          <p:cNvSpPr/>
          <p:nvPr/>
        </p:nvSpPr>
        <p:spPr>
          <a:xfrm>
            <a:off x="6218769" y="4203556"/>
            <a:ext cx="2984153" cy="29346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3EC6DF-D8F6-4E3B-90A4-23E6C148682D}"/>
              </a:ext>
            </a:extLst>
          </p:cNvPr>
          <p:cNvSpPr/>
          <p:nvPr/>
        </p:nvSpPr>
        <p:spPr>
          <a:xfrm>
            <a:off x="6517646" y="4566591"/>
            <a:ext cx="2386398" cy="22402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400">
                <a:latin typeface="DINPro-Regular" panose="02000503030000020004"/>
              </a:rPr>
              <a:t>Receiver</a:t>
            </a:r>
            <a:endParaRPr lang="en-US" sz="3600" b="1">
              <a:latin typeface="DINPro-Regular" panose="02000503030000020004"/>
              <a:cs typeface="Courier New" panose="02070309020205020404" pitchFamily="49" charset="0"/>
            </a:endParaRPr>
          </a:p>
        </p:txBody>
      </p:sp>
      <p:sp>
        <p:nvSpPr>
          <p:cNvPr id="9" name="Callout: Bent Line with No Border 8">
            <a:extLst>
              <a:ext uri="{FF2B5EF4-FFF2-40B4-BE49-F238E27FC236}">
                <a16:creationId xmlns:a16="http://schemas.microsoft.com/office/drawing/2014/main" id="{61AF2A42-F358-48B9-9927-A51713F268EA}"/>
              </a:ext>
            </a:extLst>
          </p:cNvPr>
          <p:cNvSpPr/>
          <p:nvPr/>
        </p:nvSpPr>
        <p:spPr>
          <a:xfrm>
            <a:off x="830580" y="2222695"/>
            <a:ext cx="3620266" cy="1530694"/>
          </a:xfrm>
          <a:prstGeom prst="callout2">
            <a:avLst>
              <a:gd name="adj1" fmla="val 48129"/>
              <a:gd name="adj2" fmla="val 102636"/>
              <a:gd name="adj3" fmla="val 47150"/>
              <a:gd name="adj4" fmla="val 125356"/>
              <a:gd name="adj5" fmla="val 122293"/>
              <a:gd name="adj6" fmla="val 151255"/>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DINPro-Regular" panose="02000503030000020004"/>
              </a:rPr>
              <a:t>Work is scheduled on the thread pool</a:t>
            </a:r>
          </a:p>
        </p:txBody>
      </p:sp>
      <p:sp>
        <p:nvSpPr>
          <p:cNvPr id="22" name="TextBox 21">
            <a:extLst>
              <a:ext uri="{FF2B5EF4-FFF2-40B4-BE49-F238E27FC236}">
                <a16:creationId xmlns:a16="http://schemas.microsoft.com/office/drawing/2014/main" id="{90A030EF-9C31-432C-8EA1-F9B99A521A7D}"/>
              </a:ext>
            </a:extLst>
          </p:cNvPr>
          <p:cNvSpPr txBox="1"/>
          <p:nvPr/>
        </p:nvSpPr>
        <p:spPr>
          <a:xfrm>
            <a:off x="11842230" y="2707782"/>
            <a:ext cx="2878111"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200">
                <a:solidFill>
                  <a:schemeClr val="tx1"/>
                </a:solidFill>
                <a:latin typeface="DINPro-Regular" panose="02000503030000020004" pitchFamily="50" charset="0"/>
              </a:rPr>
              <a:t>Time passes….</a:t>
            </a:r>
          </a:p>
        </p:txBody>
      </p:sp>
      <p:sp>
        <p:nvSpPr>
          <p:cNvPr id="26" name="Callout: Bent Line with No Border 25">
            <a:extLst>
              <a:ext uri="{FF2B5EF4-FFF2-40B4-BE49-F238E27FC236}">
                <a16:creationId xmlns:a16="http://schemas.microsoft.com/office/drawing/2014/main" id="{4A652D4D-C51C-4C4A-AEAC-AC6FC8F7E7E4}"/>
              </a:ext>
            </a:extLst>
          </p:cNvPr>
          <p:cNvSpPr/>
          <p:nvPr/>
        </p:nvSpPr>
        <p:spPr>
          <a:xfrm>
            <a:off x="11734303" y="6830898"/>
            <a:ext cx="3620266" cy="1530694"/>
          </a:xfrm>
          <a:prstGeom prst="callout2">
            <a:avLst>
              <a:gd name="adj1" fmla="val 47150"/>
              <a:gd name="adj2" fmla="val -880"/>
              <a:gd name="adj3" fmla="val 47150"/>
              <a:gd name="adj4" fmla="val -25363"/>
              <a:gd name="adj5" fmla="val -10892"/>
              <a:gd name="adj6" fmla="val -64058"/>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DINPro-Regular" panose="02000503030000020004"/>
              </a:rPr>
              <a:t>A thread in the pool picks up the work and executes it</a:t>
            </a:r>
          </a:p>
        </p:txBody>
      </p:sp>
      <p:sp>
        <p:nvSpPr>
          <p:cNvPr id="3" name="Slide Number Placeholder 2">
            <a:extLst>
              <a:ext uri="{FF2B5EF4-FFF2-40B4-BE49-F238E27FC236}">
                <a16:creationId xmlns:a16="http://schemas.microsoft.com/office/drawing/2014/main" id="{1393E71F-B5B3-414B-9092-D9291227A820}"/>
              </a:ext>
            </a:extLst>
          </p:cNvPr>
          <p:cNvSpPr>
            <a:spLocks noGrp="1"/>
          </p:cNvSpPr>
          <p:nvPr>
            <p:ph type="sldNum" sz="quarter" idx="12"/>
          </p:nvPr>
        </p:nvSpPr>
        <p:spPr/>
        <p:txBody>
          <a:bodyPr/>
          <a:lstStyle/>
          <a:p>
            <a:fld id="{3F0CE7EA-D096-4FD3-87FA-FBB0B79F5140}" type="slidenum">
              <a:rPr lang="en-US" smtClean="0"/>
              <a:t>33</a:t>
            </a:fld>
            <a:endParaRPr lang="en-US"/>
          </a:p>
        </p:txBody>
      </p:sp>
    </p:spTree>
    <p:extLst>
      <p:ext uri="{BB962C8B-B14F-4D97-AF65-F5344CB8AC3E}">
        <p14:creationId xmlns:p14="http://schemas.microsoft.com/office/powerpoint/2010/main" val="3519406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xit" presetSubtype="0" fill="hold" grpId="1" nodeType="afterEffect">
                                  <p:stCondLst>
                                    <p:cond delay="0"/>
                                  </p:stCondLst>
                                  <p:childTnLst>
                                    <p:animEffect transition="out" filter="fade">
                                      <p:cBhvr>
                                        <p:cTn id="16" dur="1000"/>
                                        <p:tgtEl>
                                          <p:spTgt spid="22"/>
                                        </p:tgtEl>
                                      </p:cBhvr>
                                    </p:animEffect>
                                    <p:anim calcmode="lin" valueType="num">
                                      <p:cBhvr>
                                        <p:cTn id="17" dur="1000"/>
                                        <p:tgtEl>
                                          <p:spTgt spid="22"/>
                                        </p:tgtEl>
                                        <p:attrNameLst>
                                          <p:attrName>ppt_x</p:attrName>
                                        </p:attrNameLst>
                                      </p:cBhvr>
                                      <p:tavLst>
                                        <p:tav tm="0">
                                          <p:val>
                                            <p:strVal val="ppt_x"/>
                                          </p:val>
                                        </p:tav>
                                        <p:tav tm="100000">
                                          <p:val>
                                            <p:strVal val="ppt_x"/>
                                          </p:val>
                                        </p:tav>
                                      </p:tavLst>
                                    </p:anim>
                                    <p:anim calcmode="lin" valueType="num">
                                      <p:cBhvr>
                                        <p:cTn id="18" dur="1000"/>
                                        <p:tgtEl>
                                          <p:spTgt spid="22"/>
                                        </p:tgtEl>
                                        <p:attrNameLst>
                                          <p:attrName>ppt_y</p:attrName>
                                        </p:attrNameLst>
                                      </p:cBhvr>
                                      <p:tavLst>
                                        <p:tav tm="0">
                                          <p:val>
                                            <p:strVal val="ppt_y"/>
                                          </p:val>
                                        </p:tav>
                                        <p:tav tm="100000">
                                          <p:val>
                                            <p:strVal val="ppt_y-.1"/>
                                          </p:val>
                                        </p:tav>
                                      </p:tavLst>
                                    </p:anim>
                                    <p:set>
                                      <p:cBhvr>
                                        <p:cTn id="19" dur="1" fill="hold">
                                          <p:stCondLst>
                                            <p:cond delay="999"/>
                                          </p:stCondLst>
                                        </p:cTn>
                                        <p:tgtEl>
                                          <p:spTgt spid="2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2" grpId="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A9E2-0138-4966-897F-6AC35469F1FA}"/>
              </a:ext>
            </a:extLst>
          </p:cNvPr>
          <p:cNvSpPr>
            <a:spLocks noGrp="1"/>
          </p:cNvSpPr>
          <p:nvPr>
            <p:ph type="title"/>
          </p:nvPr>
        </p:nvSpPr>
        <p:spPr/>
        <p:txBody>
          <a:bodyPr/>
          <a:lstStyle/>
          <a:p>
            <a:r>
              <a:rPr lang="en-US"/>
              <a:t>Operations execute outside-in</a:t>
            </a:r>
          </a:p>
        </p:txBody>
      </p:sp>
      <p:sp>
        <p:nvSpPr>
          <p:cNvPr id="6" name="Oval 5">
            <a:extLst>
              <a:ext uri="{FF2B5EF4-FFF2-40B4-BE49-F238E27FC236}">
                <a16:creationId xmlns:a16="http://schemas.microsoft.com/office/drawing/2014/main" id="{783BCC2B-7FA1-4C54-8FDC-D93883EF3683}"/>
              </a:ext>
            </a:extLst>
          </p:cNvPr>
          <p:cNvSpPr/>
          <p:nvPr/>
        </p:nvSpPr>
        <p:spPr>
          <a:xfrm>
            <a:off x="4248443" y="2321174"/>
            <a:ext cx="6867799" cy="67729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AF13BE-D0EF-4FDD-841F-15E445E4FEB2}"/>
              </a:ext>
            </a:extLst>
          </p:cNvPr>
          <p:cNvSpPr/>
          <p:nvPr/>
        </p:nvSpPr>
        <p:spPr>
          <a:xfrm>
            <a:off x="4866504" y="2818823"/>
            <a:ext cx="5688682" cy="5704722"/>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ADBEC6-8115-42ED-B1FE-80C5E1095131}"/>
              </a:ext>
            </a:extLst>
          </p:cNvPr>
          <p:cNvSpPr/>
          <p:nvPr/>
        </p:nvSpPr>
        <p:spPr>
          <a:xfrm>
            <a:off x="5298245" y="3376313"/>
            <a:ext cx="4789498" cy="463829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AADBB6-B4D3-4AD8-BFC1-93377C34541A}"/>
              </a:ext>
            </a:extLst>
          </p:cNvPr>
          <p:cNvSpPr/>
          <p:nvPr/>
        </p:nvSpPr>
        <p:spPr>
          <a:xfrm>
            <a:off x="5814826" y="3891525"/>
            <a:ext cx="3738978" cy="36078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C6C164-2C63-4812-BDF0-2802383731FE}"/>
              </a:ext>
            </a:extLst>
          </p:cNvPr>
          <p:cNvSpPr/>
          <p:nvPr/>
        </p:nvSpPr>
        <p:spPr>
          <a:xfrm>
            <a:off x="6218769" y="4203556"/>
            <a:ext cx="2984153" cy="29346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3EC6DF-D8F6-4E3B-90A4-23E6C148682D}"/>
              </a:ext>
            </a:extLst>
          </p:cNvPr>
          <p:cNvSpPr/>
          <p:nvPr/>
        </p:nvSpPr>
        <p:spPr>
          <a:xfrm>
            <a:off x="6517646" y="4566591"/>
            <a:ext cx="2386398" cy="22402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4400">
                <a:latin typeface="DINPro-Regular" panose="02000503030000020004"/>
              </a:rPr>
              <a:t>Receiver</a:t>
            </a:r>
            <a:endParaRPr lang="en-US" sz="3600" b="1">
              <a:latin typeface="DINPro-Regular" panose="02000503030000020004"/>
              <a:cs typeface="Courier New" panose="02070309020205020404" pitchFamily="49" charset="0"/>
            </a:endParaRPr>
          </a:p>
        </p:txBody>
      </p:sp>
      <p:cxnSp>
        <p:nvCxnSpPr>
          <p:cNvPr id="19" name="Straight Arrow Connector 18">
            <a:extLst>
              <a:ext uri="{FF2B5EF4-FFF2-40B4-BE49-F238E27FC236}">
                <a16:creationId xmlns:a16="http://schemas.microsoft.com/office/drawing/2014/main" id="{DB0CB4A1-B6B7-462A-A65A-7211215B320E}"/>
              </a:ext>
            </a:extLst>
          </p:cNvPr>
          <p:cNvCxnSpPr>
            <a:cxnSpLocks/>
          </p:cNvCxnSpPr>
          <p:nvPr/>
        </p:nvCxnSpPr>
        <p:spPr>
          <a:xfrm flipV="1">
            <a:off x="9373687" y="5171499"/>
            <a:ext cx="428293" cy="1"/>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CB852D-7183-42BD-9956-0AAEBF421463}"/>
              </a:ext>
            </a:extLst>
          </p:cNvPr>
          <p:cNvCxnSpPr>
            <a:cxnSpLocks/>
          </p:cNvCxnSpPr>
          <p:nvPr/>
        </p:nvCxnSpPr>
        <p:spPr>
          <a:xfrm flipV="1">
            <a:off x="9424388" y="5686712"/>
            <a:ext cx="428293" cy="1"/>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BE890F-8D0E-40D5-A5CB-18F54264F31F}"/>
              </a:ext>
            </a:extLst>
          </p:cNvPr>
          <p:cNvCxnSpPr>
            <a:cxnSpLocks/>
          </p:cNvCxnSpPr>
          <p:nvPr/>
        </p:nvCxnSpPr>
        <p:spPr>
          <a:xfrm flipV="1">
            <a:off x="9354684" y="6154321"/>
            <a:ext cx="428293" cy="1"/>
          </a:xfrm>
          <a:prstGeom prst="straightConnector1">
            <a:avLst/>
          </a:prstGeom>
          <a:ln w="698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64B3C9D-DBC7-4EFF-97F5-FD5006B7E213}"/>
              </a:ext>
            </a:extLst>
          </p:cNvPr>
          <p:cNvSpPr txBox="1"/>
          <p:nvPr/>
        </p:nvSpPr>
        <p:spPr>
          <a:xfrm>
            <a:off x="11362544" y="4897215"/>
            <a:ext cx="22722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800" err="1">
                <a:solidFill>
                  <a:schemeClr val="tx1"/>
                </a:solidFill>
                <a:latin typeface="Consolas" panose="020B0609020204030204" pitchFamily="49" charset="0"/>
              </a:rPr>
              <a:t>set_value</a:t>
            </a:r>
            <a:endParaRPr lang="en-US" sz="280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561D94C8-9BC7-43DB-81EA-B35DCB5D6ABF}"/>
              </a:ext>
            </a:extLst>
          </p:cNvPr>
          <p:cNvSpPr txBox="1"/>
          <p:nvPr/>
        </p:nvSpPr>
        <p:spPr>
          <a:xfrm>
            <a:off x="11350052" y="5424374"/>
            <a:ext cx="22722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800" err="1">
                <a:solidFill>
                  <a:schemeClr val="tx1"/>
                </a:solidFill>
                <a:latin typeface="Consolas" panose="020B0609020204030204" pitchFamily="49" charset="0"/>
              </a:rPr>
              <a:t>set_error</a:t>
            </a:r>
            <a:endParaRPr lang="en-US" sz="2800">
              <a:solidFill>
                <a:schemeClr val="tx1"/>
              </a:solidFill>
              <a:latin typeface="Consolas" panose="020B0609020204030204" pitchFamily="49" charset="0"/>
            </a:endParaRPr>
          </a:p>
        </p:txBody>
      </p:sp>
      <p:sp>
        <p:nvSpPr>
          <p:cNvPr id="18" name="TextBox 17">
            <a:extLst>
              <a:ext uri="{FF2B5EF4-FFF2-40B4-BE49-F238E27FC236}">
                <a16:creationId xmlns:a16="http://schemas.microsoft.com/office/drawing/2014/main" id="{0EF277CA-3BAB-4A0A-A0B2-4FCA59F2C248}"/>
              </a:ext>
            </a:extLst>
          </p:cNvPr>
          <p:cNvSpPr txBox="1"/>
          <p:nvPr/>
        </p:nvSpPr>
        <p:spPr>
          <a:xfrm>
            <a:off x="11362544" y="5951533"/>
            <a:ext cx="22722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800" err="1">
                <a:solidFill>
                  <a:schemeClr val="tx1"/>
                </a:solidFill>
                <a:latin typeface="Consolas" panose="020B0609020204030204" pitchFamily="49" charset="0"/>
              </a:rPr>
              <a:t>set_done</a:t>
            </a:r>
            <a:endParaRPr lang="en-US" sz="2800">
              <a:solidFill>
                <a:schemeClr val="tx1"/>
              </a:solidFill>
              <a:latin typeface="Consolas" panose="020B0609020204030204" pitchFamily="49" charset="0"/>
            </a:endParaRPr>
          </a:p>
        </p:txBody>
      </p:sp>
      <p:sp>
        <p:nvSpPr>
          <p:cNvPr id="20" name="Callout: Bent Line with No Border 19">
            <a:extLst>
              <a:ext uri="{FF2B5EF4-FFF2-40B4-BE49-F238E27FC236}">
                <a16:creationId xmlns:a16="http://schemas.microsoft.com/office/drawing/2014/main" id="{93217BFA-69BC-41F4-BEB7-07F23348E478}"/>
              </a:ext>
            </a:extLst>
          </p:cNvPr>
          <p:cNvSpPr/>
          <p:nvPr/>
        </p:nvSpPr>
        <p:spPr>
          <a:xfrm>
            <a:off x="11734303" y="6830898"/>
            <a:ext cx="3620266" cy="1530694"/>
          </a:xfrm>
          <a:prstGeom prst="callout2">
            <a:avLst>
              <a:gd name="adj1" fmla="val 47150"/>
              <a:gd name="adj2" fmla="val -880"/>
              <a:gd name="adj3" fmla="val 47150"/>
              <a:gd name="adj4" fmla="val -25363"/>
              <a:gd name="adj5" fmla="val -10892"/>
              <a:gd name="adj6" fmla="val -64058"/>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DINPro-Regular" panose="02000503030000020004"/>
              </a:rPr>
              <a:t>A thread in the pool picks up the work and executes it</a:t>
            </a:r>
          </a:p>
        </p:txBody>
      </p:sp>
      <p:sp>
        <p:nvSpPr>
          <p:cNvPr id="21" name="Callout: Bent Line with No Border 20">
            <a:extLst>
              <a:ext uri="{FF2B5EF4-FFF2-40B4-BE49-F238E27FC236}">
                <a16:creationId xmlns:a16="http://schemas.microsoft.com/office/drawing/2014/main" id="{D0354EA3-A514-4E7B-A2F3-9D7D22F39A51}"/>
              </a:ext>
            </a:extLst>
          </p:cNvPr>
          <p:cNvSpPr/>
          <p:nvPr/>
        </p:nvSpPr>
        <p:spPr>
          <a:xfrm>
            <a:off x="11646863" y="1931615"/>
            <a:ext cx="3620266" cy="1530694"/>
          </a:xfrm>
          <a:prstGeom prst="callout2">
            <a:avLst>
              <a:gd name="adj1" fmla="val 47150"/>
              <a:gd name="adj2" fmla="val -880"/>
              <a:gd name="adj3" fmla="val 47150"/>
              <a:gd name="adj4" fmla="val -25363"/>
              <a:gd name="adj5" fmla="val 218265"/>
              <a:gd name="adj6" fmla="val -98425"/>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DINPro-Regular" panose="02000503030000020004"/>
              </a:rPr>
              <a:t>Inner-most receiver is notified that the work is complete</a:t>
            </a:r>
          </a:p>
        </p:txBody>
      </p:sp>
      <p:sp>
        <p:nvSpPr>
          <p:cNvPr id="4" name="Slide Number Placeholder 3">
            <a:extLst>
              <a:ext uri="{FF2B5EF4-FFF2-40B4-BE49-F238E27FC236}">
                <a16:creationId xmlns:a16="http://schemas.microsoft.com/office/drawing/2014/main" id="{999974F3-B6C7-4ACA-8500-D732A40068E5}"/>
              </a:ext>
            </a:extLst>
          </p:cNvPr>
          <p:cNvSpPr>
            <a:spLocks noGrp="1"/>
          </p:cNvSpPr>
          <p:nvPr>
            <p:ph type="sldNum" sz="quarter" idx="12"/>
          </p:nvPr>
        </p:nvSpPr>
        <p:spPr/>
        <p:txBody>
          <a:bodyPr/>
          <a:lstStyle/>
          <a:p>
            <a:fld id="{3F0CE7EA-D096-4FD3-87FA-FBB0B79F5140}" type="slidenum">
              <a:rPr lang="en-US" smtClean="0"/>
              <a:t>34</a:t>
            </a:fld>
            <a:endParaRPr lang="en-US"/>
          </a:p>
        </p:txBody>
      </p:sp>
    </p:spTree>
    <p:extLst>
      <p:ext uri="{BB962C8B-B14F-4D97-AF65-F5344CB8AC3E}">
        <p14:creationId xmlns:p14="http://schemas.microsoft.com/office/powerpoint/2010/main" val="1675350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par>
                          <p:cTn id="38" fill="hold">
                            <p:stCondLst>
                              <p:cond delay="500"/>
                            </p:stCondLst>
                            <p:childTnLst>
                              <p:par>
                                <p:cTn id="39" presetID="27" presetClass="emph" presetSubtype="0" fill="remove" grpId="0" nodeType="afterEffect">
                                  <p:stCondLst>
                                    <p:cond delay="0"/>
                                  </p:stCondLst>
                                  <p:childTnLst>
                                    <p:animClr clrSpc="rgb" dir="cw">
                                      <p:cBhvr override="childStyle">
                                        <p:cTn id="40" dur="250" autoRev="1" fill="remove"/>
                                        <p:tgtEl>
                                          <p:spTgt spid="13"/>
                                        </p:tgtEl>
                                        <p:attrNameLst>
                                          <p:attrName>style.color</p:attrName>
                                        </p:attrNameLst>
                                      </p:cBhvr>
                                      <p:to>
                                        <a:schemeClr val="bg1"/>
                                      </p:to>
                                    </p:animClr>
                                    <p:animClr clrSpc="rgb" dir="cw">
                                      <p:cBhvr>
                                        <p:cTn id="41" dur="250" autoRev="1" fill="remove"/>
                                        <p:tgtEl>
                                          <p:spTgt spid="13"/>
                                        </p:tgtEl>
                                        <p:attrNameLst>
                                          <p:attrName>fillcolor</p:attrName>
                                        </p:attrNameLst>
                                      </p:cBhvr>
                                      <p:to>
                                        <a:schemeClr val="bg1"/>
                                      </p:to>
                                    </p:animClr>
                                    <p:set>
                                      <p:cBhvr>
                                        <p:cTn id="42" dur="250" autoRev="1" fill="remove"/>
                                        <p:tgtEl>
                                          <p:spTgt spid="13"/>
                                        </p:tgtEl>
                                        <p:attrNameLst>
                                          <p:attrName>fill.type</p:attrName>
                                        </p:attrNameLst>
                                      </p:cBhvr>
                                      <p:to>
                                        <p:strVal val="solid"/>
                                      </p:to>
                                    </p:set>
                                    <p:set>
                                      <p:cBhvr>
                                        <p:cTn id="43" dur="250" autoRev="1" fill="remove"/>
                                        <p:tgtEl>
                                          <p:spTgt spid="13"/>
                                        </p:tgtEl>
                                        <p:attrNameLst>
                                          <p:attrName>fill.on</p:attrName>
                                        </p:attrNameLst>
                                      </p:cBhvr>
                                      <p:to>
                                        <p:strVal val="true"/>
                                      </p:to>
                                    </p:set>
                                  </p:childTnLst>
                                </p:cTn>
                              </p:par>
                              <p:par>
                                <p:cTn id="44" presetID="27" presetClass="emph" presetSubtype="0" fill="remove" nodeType="withEffect">
                                  <p:stCondLst>
                                    <p:cond delay="0"/>
                                  </p:stCondLst>
                                  <p:childTnLst>
                                    <p:animClr clrSpc="rgb" dir="cw">
                                      <p:cBhvr override="childStyle">
                                        <p:cTn id="45" dur="250" autoRev="1" fill="remove"/>
                                        <p:tgtEl>
                                          <p:spTgt spid="19"/>
                                        </p:tgtEl>
                                        <p:attrNameLst>
                                          <p:attrName>style.color</p:attrName>
                                        </p:attrNameLst>
                                      </p:cBhvr>
                                      <p:to>
                                        <a:schemeClr val="bg1"/>
                                      </p:to>
                                    </p:animClr>
                                    <p:animClr clrSpc="rgb" dir="cw">
                                      <p:cBhvr>
                                        <p:cTn id="46" dur="250" autoRev="1" fill="remove"/>
                                        <p:tgtEl>
                                          <p:spTgt spid="19"/>
                                        </p:tgtEl>
                                        <p:attrNameLst>
                                          <p:attrName>fillcolor</p:attrName>
                                        </p:attrNameLst>
                                      </p:cBhvr>
                                      <p:to>
                                        <a:schemeClr val="bg1"/>
                                      </p:to>
                                    </p:animClr>
                                    <p:set>
                                      <p:cBhvr>
                                        <p:cTn id="47" dur="250" autoRev="1" fill="remove"/>
                                        <p:tgtEl>
                                          <p:spTgt spid="19"/>
                                        </p:tgtEl>
                                        <p:attrNameLst>
                                          <p:attrName>fill.type</p:attrName>
                                        </p:attrNameLst>
                                      </p:cBhvr>
                                      <p:to>
                                        <p:strVal val="solid"/>
                                      </p:to>
                                    </p:set>
                                    <p:set>
                                      <p:cBhvr>
                                        <p:cTn id="48" dur="250" autoRev="1" fill="remove"/>
                                        <p:tgtEl>
                                          <p:spTgt spid="19"/>
                                        </p:tgtEl>
                                        <p:attrNameLst>
                                          <p:attrName>fill.on</p:attrName>
                                        </p:attrNameLst>
                                      </p:cBhvr>
                                      <p:to>
                                        <p:strVal val="true"/>
                                      </p:to>
                                    </p:set>
                                  </p:childTnLst>
                                </p:cTn>
                              </p:par>
                              <p:par>
                                <p:cTn id="49" presetID="27" presetClass="emph" presetSubtype="0" fill="remove" nodeType="withEffect">
                                  <p:stCondLst>
                                    <p:cond delay="0"/>
                                  </p:stCondLst>
                                  <p:childTnLst>
                                    <p:animClr clrSpc="rgb" dir="cw">
                                      <p:cBhvr override="childStyle">
                                        <p:cTn id="50" dur="250" autoRev="1" fill="remove"/>
                                        <p:tgtEl>
                                          <p:spTgt spid="24"/>
                                        </p:tgtEl>
                                        <p:attrNameLst>
                                          <p:attrName>style.color</p:attrName>
                                        </p:attrNameLst>
                                      </p:cBhvr>
                                      <p:to>
                                        <a:schemeClr val="bg1"/>
                                      </p:to>
                                    </p:animClr>
                                    <p:animClr clrSpc="rgb" dir="cw">
                                      <p:cBhvr>
                                        <p:cTn id="51" dur="250" autoRev="1" fill="remove"/>
                                        <p:tgtEl>
                                          <p:spTgt spid="24"/>
                                        </p:tgtEl>
                                        <p:attrNameLst>
                                          <p:attrName>fillcolor</p:attrName>
                                        </p:attrNameLst>
                                      </p:cBhvr>
                                      <p:to>
                                        <a:schemeClr val="bg1"/>
                                      </p:to>
                                    </p:animClr>
                                    <p:set>
                                      <p:cBhvr>
                                        <p:cTn id="52" dur="250" autoRev="1" fill="remove"/>
                                        <p:tgtEl>
                                          <p:spTgt spid="24"/>
                                        </p:tgtEl>
                                        <p:attrNameLst>
                                          <p:attrName>fill.type</p:attrName>
                                        </p:attrNameLst>
                                      </p:cBhvr>
                                      <p:to>
                                        <p:strVal val="solid"/>
                                      </p:to>
                                    </p:set>
                                    <p:set>
                                      <p:cBhvr>
                                        <p:cTn id="53" dur="250" autoRev="1" fill="remove"/>
                                        <p:tgtEl>
                                          <p:spTgt spid="24"/>
                                        </p:tgtEl>
                                        <p:attrNameLst>
                                          <p:attrName>fill.on</p:attrName>
                                        </p:attrNameLst>
                                      </p:cBhvr>
                                      <p:to>
                                        <p:strVal val="true"/>
                                      </p:to>
                                    </p:set>
                                  </p:childTnLst>
                                </p:cTn>
                              </p:par>
                              <p:par>
                                <p:cTn id="54" presetID="27" presetClass="emph" presetSubtype="0" fill="remove" nodeType="withEffect">
                                  <p:stCondLst>
                                    <p:cond delay="0"/>
                                  </p:stCondLst>
                                  <p:childTnLst>
                                    <p:animClr clrSpc="rgb" dir="cw">
                                      <p:cBhvr override="childStyle">
                                        <p:cTn id="55" dur="250" autoRev="1" fill="remove"/>
                                        <p:tgtEl>
                                          <p:spTgt spid="25"/>
                                        </p:tgtEl>
                                        <p:attrNameLst>
                                          <p:attrName>style.color</p:attrName>
                                        </p:attrNameLst>
                                      </p:cBhvr>
                                      <p:to>
                                        <a:schemeClr val="bg1"/>
                                      </p:to>
                                    </p:animClr>
                                    <p:animClr clrSpc="rgb" dir="cw">
                                      <p:cBhvr>
                                        <p:cTn id="56" dur="250" autoRev="1" fill="remove"/>
                                        <p:tgtEl>
                                          <p:spTgt spid="25"/>
                                        </p:tgtEl>
                                        <p:attrNameLst>
                                          <p:attrName>fillcolor</p:attrName>
                                        </p:attrNameLst>
                                      </p:cBhvr>
                                      <p:to>
                                        <a:schemeClr val="bg1"/>
                                      </p:to>
                                    </p:animClr>
                                    <p:set>
                                      <p:cBhvr>
                                        <p:cTn id="57" dur="250" autoRev="1" fill="remove"/>
                                        <p:tgtEl>
                                          <p:spTgt spid="25"/>
                                        </p:tgtEl>
                                        <p:attrNameLst>
                                          <p:attrName>fill.type</p:attrName>
                                        </p:attrNameLst>
                                      </p:cBhvr>
                                      <p:to>
                                        <p:strVal val="solid"/>
                                      </p:to>
                                    </p:set>
                                    <p:set>
                                      <p:cBhvr>
                                        <p:cTn id="58" dur="250" autoRev="1" fill="remove"/>
                                        <p:tgtEl>
                                          <p:spTgt spid="25"/>
                                        </p:tgtEl>
                                        <p:attrNameLst>
                                          <p:attrName>fill.on</p:attrName>
                                        </p:attrNameLst>
                                      </p:cBhvr>
                                      <p:to>
                                        <p:strVal val="true"/>
                                      </p:to>
                                    </p:set>
                                  </p:childTnLst>
                                </p:cTn>
                              </p:par>
                            </p:childTnLst>
                          </p:cTn>
                        </p:par>
                        <p:par>
                          <p:cTn id="59" fill="hold">
                            <p:stCondLst>
                              <p:cond delay="1000"/>
                            </p:stCondLst>
                            <p:childTnLst>
                              <p:par>
                                <p:cTn id="60" presetID="27" presetClass="emph" presetSubtype="0" fill="remove" grpId="0" nodeType="afterEffect">
                                  <p:stCondLst>
                                    <p:cond delay="0"/>
                                  </p:stCondLst>
                                  <p:childTnLst>
                                    <p:animClr clrSpc="rgb" dir="cw">
                                      <p:cBhvr override="childStyle">
                                        <p:cTn id="61" dur="250" autoRev="1" fill="remove"/>
                                        <p:tgtEl>
                                          <p:spTgt spid="15"/>
                                        </p:tgtEl>
                                        <p:attrNameLst>
                                          <p:attrName>style.color</p:attrName>
                                        </p:attrNameLst>
                                      </p:cBhvr>
                                      <p:to>
                                        <a:schemeClr val="bg1"/>
                                      </p:to>
                                    </p:animClr>
                                    <p:animClr clrSpc="rgb" dir="cw">
                                      <p:cBhvr>
                                        <p:cTn id="62" dur="250" autoRev="1" fill="remove"/>
                                        <p:tgtEl>
                                          <p:spTgt spid="15"/>
                                        </p:tgtEl>
                                        <p:attrNameLst>
                                          <p:attrName>fillcolor</p:attrName>
                                        </p:attrNameLst>
                                      </p:cBhvr>
                                      <p:to>
                                        <a:schemeClr val="bg1"/>
                                      </p:to>
                                    </p:animClr>
                                    <p:set>
                                      <p:cBhvr>
                                        <p:cTn id="63" dur="250" autoRev="1" fill="remove"/>
                                        <p:tgtEl>
                                          <p:spTgt spid="15"/>
                                        </p:tgtEl>
                                        <p:attrNameLst>
                                          <p:attrName>fill.type</p:attrName>
                                        </p:attrNameLst>
                                      </p:cBhvr>
                                      <p:to>
                                        <p:strVal val="solid"/>
                                      </p:to>
                                    </p:set>
                                    <p:set>
                                      <p:cBhvr>
                                        <p:cTn id="64" dur="250" autoRev="1" fill="remove"/>
                                        <p:tgtEl>
                                          <p:spTgt spid="15"/>
                                        </p:tgtEl>
                                        <p:attrNameLst>
                                          <p:attrName>fill.on</p:attrName>
                                        </p:attrNameLst>
                                      </p:cBhvr>
                                      <p:to>
                                        <p:strVal val="true"/>
                                      </p:to>
                                    </p:set>
                                  </p:childTnLst>
                                </p:cTn>
                              </p:par>
                            </p:childTnLst>
                          </p:cTn>
                        </p:par>
                        <p:par>
                          <p:cTn id="65" fill="hold">
                            <p:stCondLst>
                              <p:cond delay="1500"/>
                            </p:stCondLst>
                            <p:childTnLst>
                              <p:par>
                                <p:cTn id="66" presetID="27" presetClass="emph" presetSubtype="0" fill="remove" grpId="0" nodeType="afterEffect">
                                  <p:stCondLst>
                                    <p:cond delay="0"/>
                                  </p:stCondLst>
                                  <p:childTnLst>
                                    <p:animClr clrSpc="rgb" dir="cw">
                                      <p:cBhvr override="childStyle">
                                        <p:cTn id="67" dur="250" autoRev="1" fill="remove"/>
                                        <p:tgtEl>
                                          <p:spTgt spid="16"/>
                                        </p:tgtEl>
                                        <p:attrNameLst>
                                          <p:attrName>style.color</p:attrName>
                                        </p:attrNameLst>
                                      </p:cBhvr>
                                      <p:to>
                                        <a:schemeClr val="bg1"/>
                                      </p:to>
                                    </p:animClr>
                                    <p:animClr clrSpc="rgb" dir="cw">
                                      <p:cBhvr>
                                        <p:cTn id="68" dur="250" autoRev="1" fill="remove"/>
                                        <p:tgtEl>
                                          <p:spTgt spid="16"/>
                                        </p:tgtEl>
                                        <p:attrNameLst>
                                          <p:attrName>fillcolor</p:attrName>
                                        </p:attrNameLst>
                                      </p:cBhvr>
                                      <p:to>
                                        <a:schemeClr val="bg1"/>
                                      </p:to>
                                    </p:animClr>
                                    <p:set>
                                      <p:cBhvr>
                                        <p:cTn id="69" dur="250" autoRev="1" fill="remove"/>
                                        <p:tgtEl>
                                          <p:spTgt spid="16"/>
                                        </p:tgtEl>
                                        <p:attrNameLst>
                                          <p:attrName>fill.type</p:attrName>
                                        </p:attrNameLst>
                                      </p:cBhvr>
                                      <p:to>
                                        <p:strVal val="solid"/>
                                      </p:to>
                                    </p:set>
                                    <p:set>
                                      <p:cBhvr>
                                        <p:cTn id="70" dur="250" autoRev="1" fill="remove"/>
                                        <p:tgtEl>
                                          <p:spTgt spid="16"/>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3" grpId="0"/>
      <p:bldP spid="3" grpId="1"/>
      <p:bldP spid="17" grpId="0"/>
      <p:bldP spid="17" grpId="1"/>
      <p:bldP spid="18" grpId="0"/>
      <p:bldP spid="18" grpId="1"/>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A9E2-0138-4966-897F-6AC35469F1FA}"/>
              </a:ext>
            </a:extLst>
          </p:cNvPr>
          <p:cNvSpPr>
            <a:spLocks noGrp="1"/>
          </p:cNvSpPr>
          <p:nvPr>
            <p:ph type="title"/>
          </p:nvPr>
        </p:nvSpPr>
        <p:spPr/>
        <p:txBody>
          <a:bodyPr/>
          <a:lstStyle/>
          <a:p>
            <a:r>
              <a:rPr lang="en-US"/>
              <a:t>Operations execute outside-in</a:t>
            </a:r>
          </a:p>
        </p:txBody>
      </p:sp>
      <p:sp>
        <p:nvSpPr>
          <p:cNvPr id="6" name="Oval 5">
            <a:extLst>
              <a:ext uri="{FF2B5EF4-FFF2-40B4-BE49-F238E27FC236}">
                <a16:creationId xmlns:a16="http://schemas.microsoft.com/office/drawing/2014/main" id="{783BCC2B-7FA1-4C54-8FDC-D93883EF3683}"/>
              </a:ext>
            </a:extLst>
          </p:cNvPr>
          <p:cNvSpPr/>
          <p:nvPr/>
        </p:nvSpPr>
        <p:spPr>
          <a:xfrm>
            <a:off x="4248443" y="2321174"/>
            <a:ext cx="6867799" cy="67729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AF13BE-D0EF-4FDD-841F-15E445E4FEB2}"/>
              </a:ext>
            </a:extLst>
          </p:cNvPr>
          <p:cNvSpPr/>
          <p:nvPr/>
        </p:nvSpPr>
        <p:spPr>
          <a:xfrm>
            <a:off x="4866504" y="2818823"/>
            <a:ext cx="5688682" cy="5704722"/>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4ADBEC6-8115-42ED-B1FE-80C5E1095131}"/>
              </a:ext>
            </a:extLst>
          </p:cNvPr>
          <p:cNvSpPr/>
          <p:nvPr/>
        </p:nvSpPr>
        <p:spPr>
          <a:xfrm>
            <a:off x="5298245" y="3376313"/>
            <a:ext cx="4789498" cy="4638298"/>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0AADBB6-B4D3-4AD8-BFC1-93377C34541A}"/>
              </a:ext>
            </a:extLst>
          </p:cNvPr>
          <p:cNvSpPr/>
          <p:nvPr/>
        </p:nvSpPr>
        <p:spPr>
          <a:xfrm>
            <a:off x="5814826" y="3891525"/>
            <a:ext cx="3738978" cy="36078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DC6C164-2C63-4812-BDF0-2802383731FE}"/>
              </a:ext>
            </a:extLst>
          </p:cNvPr>
          <p:cNvSpPr/>
          <p:nvPr/>
        </p:nvSpPr>
        <p:spPr>
          <a:xfrm>
            <a:off x="6218769" y="4203556"/>
            <a:ext cx="2984153" cy="293464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3EC6DF-D8F6-4E3B-90A4-23E6C148682D}"/>
              </a:ext>
            </a:extLst>
          </p:cNvPr>
          <p:cNvSpPr/>
          <p:nvPr/>
        </p:nvSpPr>
        <p:spPr>
          <a:xfrm>
            <a:off x="6517646" y="4566591"/>
            <a:ext cx="2386398" cy="224024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b="1">
              <a:latin typeface="DINPro-Regular" panose="02000503030000020004"/>
              <a:cs typeface="Courier New" panose="02070309020205020404" pitchFamily="49" charset="0"/>
            </a:endParaRPr>
          </a:p>
        </p:txBody>
      </p:sp>
      <p:sp>
        <p:nvSpPr>
          <p:cNvPr id="50" name="Rectangle 49">
            <a:extLst>
              <a:ext uri="{FF2B5EF4-FFF2-40B4-BE49-F238E27FC236}">
                <a16:creationId xmlns:a16="http://schemas.microsoft.com/office/drawing/2014/main" id="{EC587018-00AE-408C-841B-BB5FC337427D}"/>
              </a:ext>
            </a:extLst>
          </p:cNvPr>
          <p:cNvSpPr/>
          <p:nvPr/>
        </p:nvSpPr>
        <p:spPr>
          <a:xfrm>
            <a:off x="12801600" y="7499399"/>
            <a:ext cx="449705" cy="5152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F5D34AD-7ABE-4D34-ACB2-D0050DF0E787}"/>
              </a:ext>
            </a:extLst>
          </p:cNvPr>
          <p:cNvSpPr/>
          <p:nvPr/>
        </p:nvSpPr>
        <p:spPr>
          <a:xfrm>
            <a:off x="13251305" y="7499399"/>
            <a:ext cx="449705" cy="515212"/>
          </a:xfrm>
          <a:prstGeom prst="rect">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B59762E-B369-4F78-A542-15FAC465A838}"/>
              </a:ext>
            </a:extLst>
          </p:cNvPr>
          <p:cNvSpPr/>
          <p:nvPr/>
        </p:nvSpPr>
        <p:spPr>
          <a:xfrm>
            <a:off x="12804100" y="6767382"/>
            <a:ext cx="449705" cy="5152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14D41E7-0E98-43A6-85F2-D4677091BE31}"/>
              </a:ext>
            </a:extLst>
          </p:cNvPr>
          <p:cNvSpPr/>
          <p:nvPr/>
        </p:nvSpPr>
        <p:spPr>
          <a:xfrm>
            <a:off x="13253805" y="6767382"/>
            <a:ext cx="449705" cy="515212"/>
          </a:xfrm>
          <a:prstGeom prst="rect">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2CC091A-A398-416B-889D-2B74D890641B}"/>
              </a:ext>
            </a:extLst>
          </p:cNvPr>
          <p:cNvSpPr/>
          <p:nvPr/>
        </p:nvSpPr>
        <p:spPr>
          <a:xfrm>
            <a:off x="12801600" y="8231416"/>
            <a:ext cx="899409" cy="515212"/>
          </a:xfrm>
          <a:prstGeom prst="rect">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353DC85-3B42-46CA-AF21-51927407EDB2}"/>
              </a:ext>
            </a:extLst>
          </p:cNvPr>
          <p:cNvSpPr txBox="1"/>
          <p:nvPr/>
        </p:nvSpPr>
        <p:spPr>
          <a:xfrm>
            <a:off x="13865903" y="6785792"/>
            <a:ext cx="17088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err="1">
                <a:solidFill>
                  <a:schemeClr val="tx1"/>
                </a:solidFill>
                <a:latin typeface="Consolas" panose="020B0609020204030204" pitchFamily="49" charset="0"/>
              </a:rPr>
              <a:t>when_all</a:t>
            </a:r>
            <a:endParaRPr lang="en-US" sz="2400">
              <a:solidFill>
                <a:schemeClr val="tx1"/>
              </a:solidFill>
              <a:latin typeface="Consolas" panose="020B0609020204030204" pitchFamily="49" charset="0"/>
            </a:endParaRPr>
          </a:p>
        </p:txBody>
      </p:sp>
      <p:sp>
        <p:nvSpPr>
          <p:cNvPr id="56" name="TextBox 55">
            <a:extLst>
              <a:ext uri="{FF2B5EF4-FFF2-40B4-BE49-F238E27FC236}">
                <a16:creationId xmlns:a16="http://schemas.microsoft.com/office/drawing/2014/main" id="{A6A35E48-9B2B-45FA-A1DB-BACD009757E2}"/>
              </a:ext>
            </a:extLst>
          </p:cNvPr>
          <p:cNvSpPr txBox="1"/>
          <p:nvPr/>
        </p:nvSpPr>
        <p:spPr>
          <a:xfrm>
            <a:off x="13865903" y="7499399"/>
            <a:ext cx="17088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a:solidFill>
                  <a:schemeClr val="tx1"/>
                </a:solidFill>
                <a:latin typeface="Consolas" panose="020B0609020204030204" pitchFamily="49" charset="0"/>
              </a:rPr>
              <a:t>then</a:t>
            </a:r>
          </a:p>
        </p:txBody>
      </p:sp>
      <p:sp>
        <p:nvSpPr>
          <p:cNvPr id="57" name="TextBox 56">
            <a:extLst>
              <a:ext uri="{FF2B5EF4-FFF2-40B4-BE49-F238E27FC236}">
                <a16:creationId xmlns:a16="http://schemas.microsoft.com/office/drawing/2014/main" id="{BCCF12AD-9659-4509-BD3D-B376A4712109}"/>
              </a:ext>
            </a:extLst>
          </p:cNvPr>
          <p:cNvSpPr txBox="1"/>
          <p:nvPr/>
        </p:nvSpPr>
        <p:spPr>
          <a:xfrm>
            <a:off x="13865903" y="8213006"/>
            <a:ext cx="17088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400">
                <a:solidFill>
                  <a:schemeClr val="tx1"/>
                </a:solidFill>
                <a:latin typeface="Consolas" panose="020B0609020204030204" pitchFamily="49" charset="0"/>
              </a:rPr>
              <a:t>schedule</a:t>
            </a:r>
          </a:p>
        </p:txBody>
      </p:sp>
      <p:sp>
        <p:nvSpPr>
          <p:cNvPr id="58" name="TextBox 57">
            <a:extLst>
              <a:ext uri="{FF2B5EF4-FFF2-40B4-BE49-F238E27FC236}">
                <a16:creationId xmlns:a16="http://schemas.microsoft.com/office/drawing/2014/main" id="{84530932-72C7-4485-B662-52C8702638FB}"/>
              </a:ext>
            </a:extLst>
          </p:cNvPr>
          <p:cNvSpPr txBox="1"/>
          <p:nvPr/>
        </p:nvSpPr>
        <p:spPr>
          <a:xfrm>
            <a:off x="11647357" y="3346692"/>
            <a:ext cx="5096656" cy="16435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a:solidFill>
                  <a:schemeClr val="tx1"/>
                </a:solidFill>
                <a:latin typeface="DINPro-Regular" panose="02000503030000020004" pitchFamily="50" charset="0"/>
              </a:rPr>
              <a:t>Every adaptor has a chance to run code when the operation is starting and when the operation is finishing.</a:t>
            </a:r>
          </a:p>
        </p:txBody>
      </p:sp>
      <p:sp>
        <p:nvSpPr>
          <p:cNvPr id="3" name="Slide Number Placeholder 2">
            <a:extLst>
              <a:ext uri="{FF2B5EF4-FFF2-40B4-BE49-F238E27FC236}">
                <a16:creationId xmlns:a16="http://schemas.microsoft.com/office/drawing/2014/main" id="{AD3C69F0-FA0C-488C-AEA3-D823CB5EB6A1}"/>
              </a:ext>
            </a:extLst>
          </p:cNvPr>
          <p:cNvSpPr>
            <a:spLocks noGrp="1"/>
          </p:cNvSpPr>
          <p:nvPr>
            <p:ph type="sldNum" sz="quarter" idx="12"/>
          </p:nvPr>
        </p:nvSpPr>
        <p:spPr/>
        <p:txBody>
          <a:bodyPr/>
          <a:lstStyle/>
          <a:p>
            <a:fld id="{3F0CE7EA-D096-4FD3-87FA-FBB0B79F5140}" type="slidenum">
              <a:rPr lang="en-US" smtClean="0"/>
              <a:t>35</a:t>
            </a:fld>
            <a:endParaRPr lang="en-US"/>
          </a:p>
        </p:txBody>
      </p:sp>
    </p:spTree>
    <p:extLst>
      <p:ext uri="{BB962C8B-B14F-4D97-AF65-F5344CB8AC3E}">
        <p14:creationId xmlns:p14="http://schemas.microsoft.com/office/powerpoint/2010/main" val="2455194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13E78AD8-8D76-4D73-9BF1-B707D7DAA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0850" y="0"/>
            <a:ext cx="1275715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1FDFBC-8DFE-424B-B644-1AB4AA037032}"/>
              </a:ext>
            </a:extLst>
          </p:cNvPr>
          <p:cNvSpPr txBox="1"/>
          <p:nvPr/>
        </p:nvSpPr>
        <p:spPr>
          <a:xfrm>
            <a:off x="1034321" y="2100027"/>
            <a:ext cx="3312827"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dirty="0">
                <a:solidFill>
                  <a:schemeClr val="bg1">
                    <a:lumMod val="25000"/>
                  </a:schemeClr>
                </a:solidFill>
                <a:latin typeface="DINPro-Regular" panose="02000503030000020004" pitchFamily="50" charset="0"/>
              </a:rPr>
              <a:t>Senders nest</a:t>
            </a:r>
          </a:p>
        </p:txBody>
      </p:sp>
      <p:sp>
        <p:nvSpPr>
          <p:cNvPr id="6" name="TextBox 5">
            <a:extLst>
              <a:ext uri="{FF2B5EF4-FFF2-40B4-BE49-F238E27FC236}">
                <a16:creationId xmlns:a16="http://schemas.microsoft.com/office/drawing/2014/main" id="{CE7CC864-E5F9-4A10-A17A-87E44AF2F1AA}"/>
              </a:ext>
            </a:extLst>
          </p:cNvPr>
          <p:cNvSpPr txBox="1"/>
          <p:nvPr/>
        </p:nvSpPr>
        <p:spPr>
          <a:xfrm>
            <a:off x="876923" y="4441769"/>
            <a:ext cx="3627619"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bg1">
                    <a:lumMod val="25000"/>
                  </a:schemeClr>
                </a:solidFill>
                <a:latin typeface="DINPro-Regular" panose="02000503030000020004" pitchFamily="50" charset="0"/>
              </a:rPr>
              <a:t>Receivers nest</a:t>
            </a:r>
          </a:p>
        </p:txBody>
      </p:sp>
      <p:sp>
        <p:nvSpPr>
          <p:cNvPr id="7" name="TextBox 6">
            <a:extLst>
              <a:ext uri="{FF2B5EF4-FFF2-40B4-BE49-F238E27FC236}">
                <a16:creationId xmlns:a16="http://schemas.microsoft.com/office/drawing/2014/main" id="{A37D5801-EC9A-401E-8FA1-E066FEFE3A40}"/>
              </a:ext>
            </a:extLst>
          </p:cNvPr>
          <p:cNvSpPr txBox="1"/>
          <p:nvPr/>
        </p:nvSpPr>
        <p:spPr>
          <a:xfrm>
            <a:off x="1034320" y="6478813"/>
            <a:ext cx="3312827" cy="13111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bg1">
                    <a:lumMod val="25000"/>
                  </a:schemeClr>
                </a:solidFill>
                <a:latin typeface="DINPro-Regular" panose="02000503030000020004" pitchFamily="50" charset="0"/>
              </a:rPr>
              <a:t>Operation states nest</a:t>
            </a:r>
          </a:p>
        </p:txBody>
      </p:sp>
    </p:spTree>
    <p:extLst>
      <p:ext uri="{BB962C8B-B14F-4D97-AF65-F5344CB8AC3E}">
        <p14:creationId xmlns:p14="http://schemas.microsoft.com/office/powerpoint/2010/main" val="4162098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056396" y="4349436"/>
            <a:ext cx="10175207"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IMPLEMENTING AN ALGORITHM:</a:t>
            </a:r>
          </a:p>
          <a:p>
            <a:pPr algn="ctr">
              <a:lnSpc>
                <a:spcPct val="90000"/>
              </a:lnSpc>
            </a:pPr>
            <a:r>
              <a:rPr lang="en-US" sz="5400" dirty="0">
                <a:solidFill>
                  <a:schemeClr val="tx2"/>
                </a:solidFill>
                <a:latin typeface="DINPro-Regular" panose="02000503030000020004" pitchFamily="50" charset="0"/>
              </a:rPr>
              <a:t>THEN</a:t>
            </a:r>
          </a:p>
        </p:txBody>
      </p:sp>
      <p:sp>
        <p:nvSpPr>
          <p:cNvPr id="2" name="Slide Number Placeholder 1">
            <a:extLst>
              <a:ext uri="{FF2B5EF4-FFF2-40B4-BE49-F238E27FC236}">
                <a16:creationId xmlns:a16="http://schemas.microsoft.com/office/drawing/2014/main" id="{83310E89-D022-4DD2-8CD7-380358E66575}"/>
              </a:ext>
            </a:extLst>
          </p:cNvPr>
          <p:cNvSpPr>
            <a:spLocks noGrp="1"/>
          </p:cNvSpPr>
          <p:nvPr>
            <p:ph type="sldNum" sz="quarter" idx="12"/>
          </p:nvPr>
        </p:nvSpPr>
        <p:spPr/>
        <p:txBody>
          <a:bodyPr/>
          <a:lstStyle/>
          <a:p>
            <a:fld id="{3F0CE7EA-D096-4FD3-87FA-FBB0B79F5140}" type="slidenum">
              <a:rPr lang="en-US" smtClean="0"/>
              <a:t>37</a:t>
            </a:fld>
            <a:endParaRPr lang="en-US"/>
          </a:p>
        </p:txBody>
      </p:sp>
    </p:spTree>
    <p:extLst>
      <p:ext uri="{BB962C8B-B14F-4D97-AF65-F5344CB8AC3E}">
        <p14:creationId xmlns:p14="http://schemas.microsoft.com/office/powerpoint/2010/main" val="3510769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830580" y="2358880"/>
            <a:ext cx="16408549" cy="278462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2400" kern="0" dirty="0">
                <a:solidFill>
                  <a:srgbClr val="569CD6"/>
                </a:solidFill>
                <a:latin typeface="Consolas" panose="020B0609020204030204" pitchFamily="49" charset="0"/>
              </a:rPr>
              <a:t>namespace</a:t>
            </a:r>
            <a:r>
              <a:rPr lang="en-US" sz="2400" dirty="0">
                <a:solidFill>
                  <a:srgbClr val="D4D4D4"/>
                </a:solidFill>
                <a:latin typeface="Consolas" panose="020B0609020204030204" pitchFamily="49" charset="0"/>
              </a:rPr>
              <a:t> ex = std::execution;</a:t>
            </a:r>
          </a:p>
          <a:p>
            <a:pPr marL="0" lvl="0" indent="0" defTabSz="914400">
              <a:lnSpc>
                <a:spcPct val="100000"/>
              </a:lnSpc>
              <a:spcBef>
                <a:spcPts val="0"/>
              </a:spcBef>
              <a:spcAft>
                <a:spcPts val="0"/>
              </a:spcAft>
              <a:buClr>
                <a:srgbClr val="000000"/>
              </a:buClr>
              <a:buNone/>
            </a:pPr>
            <a:br>
              <a:rPr lang="en-US" sz="2400" dirty="0">
                <a:solidFill>
                  <a:srgbClr val="D4D4D4"/>
                </a:solidFill>
                <a:latin typeface="Consolas" panose="020B0609020204030204" pitchFamily="49" charset="0"/>
              </a:rPr>
            </a:b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a:t>
            </a:r>
            <a:r>
              <a:rPr lang="en-US" sz="2400" dirty="0">
                <a:solidFill>
                  <a:srgbClr val="D4D4D4"/>
                </a:solidFill>
                <a:latin typeface="Consolas" panose="020B0609020204030204" pitchFamily="49" charset="0"/>
              </a:rPr>
              <a:t>ex::sender S, </a:t>
            </a:r>
            <a:r>
              <a:rPr lang="en-US" sz="2400" kern="0" dirty="0">
                <a:solidFill>
                  <a:srgbClr val="569CD6"/>
                </a:solidFill>
                <a:latin typeface="Consolas" panose="020B0609020204030204" pitchFamily="49" charset="0"/>
              </a:rPr>
              <a:t>class</a:t>
            </a:r>
            <a:r>
              <a:rPr lang="en-US" sz="2400" kern="0" dirty="0">
                <a:solidFill>
                  <a:srgbClr val="D4D4D4"/>
                </a:solidFill>
                <a:latin typeface="Consolas" panose="020B0609020204030204" pitchFamily="49" charset="0"/>
              </a:rPr>
              <a:t> </a:t>
            </a:r>
            <a:r>
              <a:rPr lang="en-US" sz="2400" dirty="0">
                <a:solidFill>
                  <a:srgbClr val="D4D4D4"/>
                </a:solidFill>
                <a:latin typeface="Consolas" panose="020B0609020204030204" pitchFamily="49" charset="0"/>
              </a:rPr>
              <a:t>F&gt;</a:t>
            </a:r>
          </a:p>
          <a:p>
            <a:pPr marL="0" lvl="0" indent="0" defTabSz="914400">
              <a:lnSpc>
                <a:spcPct val="100000"/>
              </a:lnSpc>
              <a:spcBef>
                <a:spcPts val="0"/>
              </a:spcBef>
              <a:spcAft>
                <a:spcPts val="0"/>
              </a:spcAft>
              <a:buClr>
                <a:srgbClr val="000000"/>
              </a:buClr>
              <a:buNone/>
            </a:pPr>
            <a:r>
              <a:rPr lang="en-US" sz="2400" dirty="0">
                <a:solidFill>
                  <a:srgbClr val="D4D4D4"/>
                </a:solidFill>
                <a:latin typeface="Consolas" panose="020B0609020204030204" pitchFamily="49" charset="0"/>
              </a:rPr>
              <a:t>ex</a:t>
            </a:r>
            <a:r>
              <a:rPr lang="en-US" sz="2400" kern="0" dirty="0">
                <a:solidFill>
                  <a:srgbClr val="D4D4D4"/>
                </a:solidFill>
                <a:latin typeface="Consolas" panose="020B0609020204030204" pitchFamily="49" charset="0"/>
              </a:rPr>
              <a:t>::sender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dirty="0">
                <a:solidFill>
                  <a:srgbClr val="D4D4D4"/>
                </a:solidFill>
                <a:latin typeface="Consolas" panose="020B0609020204030204" pitchFamily="49" charset="0"/>
              </a:rPr>
              <a:t>then</a:t>
            </a:r>
            <a:r>
              <a:rPr lang="en-US" sz="2400" kern="0" dirty="0">
                <a:solidFill>
                  <a:srgbClr val="D4D4D4"/>
                </a:solidFill>
                <a:latin typeface="Consolas" panose="020B0609020204030204" pitchFamily="49" charset="0"/>
              </a:rPr>
              <a:t>(S </a:t>
            </a:r>
            <a:r>
              <a:rPr lang="en-US" sz="2400" kern="0" dirty="0" err="1">
                <a:solidFill>
                  <a:srgbClr val="D4D4D4"/>
                </a:solidFill>
                <a:latin typeface="Consolas" panose="020B0609020204030204" pitchFamily="49" charset="0"/>
              </a:rPr>
              <a:t>s</a:t>
            </a:r>
            <a:r>
              <a:rPr lang="en-US" sz="2400" kern="0" dirty="0">
                <a:solidFill>
                  <a:srgbClr val="D4D4D4"/>
                </a:solidFill>
                <a:latin typeface="Consolas" panose="020B0609020204030204" pitchFamily="49" charset="0"/>
              </a:rPr>
              <a:t>, F f)</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dirty="0">
                <a:solidFill>
                  <a:srgbClr val="D4D4D4"/>
                </a:solidFill>
                <a:latin typeface="Consolas" panose="020B0609020204030204" pitchFamily="49" charset="0"/>
              </a:rPr>
              <a:t>_</a:t>
            </a:r>
            <a:r>
              <a:rPr lang="en-US" sz="2400" dirty="0" err="1">
                <a:solidFill>
                  <a:srgbClr val="D4D4D4"/>
                </a:solidFill>
                <a:latin typeface="Consolas" panose="020B0609020204030204" pitchFamily="49" charset="0"/>
              </a:rPr>
              <a:t>then_sender</a:t>
            </a:r>
            <a:r>
              <a:rPr lang="en-US" sz="2400" dirty="0">
                <a:solidFill>
                  <a:srgbClr val="D4D4D4"/>
                </a:solidFill>
                <a:latin typeface="Consolas" panose="020B0609020204030204" pitchFamily="49" charset="0"/>
              </a:rPr>
              <a:t>{{}, (</a:t>
            </a:r>
            <a:r>
              <a:rPr lang="en-US" sz="2400" kern="0" dirty="0">
                <a:solidFill>
                  <a:srgbClr val="D4D4D4"/>
                </a:solidFill>
                <a:latin typeface="Consolas" panose="020B0609020204030204" pitchFamily="49" charset="0"/>
              </a:rPr>
              <a:t>S&amp;&amp;) s, (F&amp;&amp;) f};</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0"/>
            <a:ext cx="16626840" cy="2120068"/>
          </a:xfrm>
          <a:solidFill>
            <a:schemeClr val="bg2"/>
          </a:solidFill>
        </p:spPr>
        <p:txBody>
          <a:bodyPr anchor="ctr"/>
          <a:lstStyle/>
          <a:p>
            <a:r>
              <a:rPr lang="en-US"/>
              <a:t>Algorithm example: then</a:t>
            </a:r>
          </a:p>
        </p:txBody>
      </p:sp>
      <p:sp>
        <p:nvSpPr>
          <p:cNvPr id="3" name="Slide Number Placeholder 2">
            <a:extLst>
              <a:ext uri="{FF2B5EF4-FFF2-40B4-BE49-F238E27FC236}">
                <a16:creationId xmlns:a16="http://schemas.microsoft.com/office/drawing/2014/main" id="{E5AE8A17-8B9F-4A17-9DBC-53A4351FF71C}"/>
              </a:ext>
            </a:extLst>
          </p:cNvPr>
          <p:cNvSpPr>
            <a:spLocks noGrp="1"/>
          </p:cNvSpPr>
          <p:nvPr>
            <p:ph type="sldNum" sz="quarter" idx="12"/>
          </p:nvPr>
        </p:nvSpPr>
        <p:spPr/>
        <p:txBody>
          <a:bodyPr/>
          <a:lstStyle/>
          <a:p>
            <a:fld id="{3F0CE7EA-D096-4FD3-87FA-FBB0B79F5140}" type="slidenum">
              <a:rPr lang="en-US" smtClean="0"/>
              <a:t>38</a:t>
            </a:fld>
            <a:endParaRPr lang="en-US"/>
          </a:p>
        </p:txBody>
      </p:sp>
    </p:spTree>
    <p:extLst>
      <p:ext uri="{BB962C8B-B14F-4D97-AF65-F5344CB8AC3E}">
        <p14:creationId xmlns:p14="http://schemas.microsoft.com/office/powerpoint/2010/main" val="1985160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93827E-7 L -0.00208 -0.22485 " pathEditMode="relative" rAng="0" ptsTypes="AA">
                                      <p:cBhvr>
                                        <p:cTn id="6" dur="2000" fill="hold"/>
                                        <p:tgtEl>
                                          <p:spTgt spid="4"/>
                                        </p:tgtEl>
                                        <p:attrNameLst>
                                          <p:attrName>ppt_x</p:attrName>
                                          <p:attrName>ppt_y</p:attrName>
                                        </p:attrNameLst>
                                      </p:cBhvr>
                                      <p:rCtr x="-104" y="-1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790237" y="53788"/>
            <a:ext cx="16408549" cy="2784620"/>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2400" kern="0" dirty="0">
                <a:solidFill>
                  <a:srgbClr val="569CD6"/>
                </a:solidFill>
                <a:latin typeface="Consolas" panose="020B0609020204030204" pitchFamily="49" charset="0"/>
              </a:rPr>
              <a:t>namespace</a:t>
            </a:r>
            <a:r>
              <a:rPr lang="en-US" sz="2400" dirty="0">
                <a:solidFill>
                  <a:srgbClr val="D4D4D4"/>
                </a:solidFill>
                <a:latin typeface="Consolas" panose="020B0609020204030204" pitchFamily="49" charset="0"/>
              </a:rPr>
              <a:t> ex = </a:t>
            </a:r>
            <a:r>
              <a:rPr lang="en-US" sz="2400" kern="0" dirty="0">
                <a:solidFill>
                  <a:srgbClr val="4EC9B0"/>
                </a:solidFill>
                <a:latin typeface="Consolas" panose="020B0609020204030204" pitchFamily="49" charset="0"/>
              </a:rPr>
              <a:t>std</a:t>
            </a:r>
            <a:r>
              <a:rPr lang="en-US" sz="2400" kern="0" dirty="0">
                <a:solidFill>
                  <a:srgbClr val="D4D4D4"/>
                </a:solidFill>
                <a:latin typeface="Consolas" panose="020B0609020204030204" pitchFamily="49" charset="0"/>
              </a:rPr>
              <a:t>::</a:t>
            </a:r>
            <a:r>
              <a:rPr lang="en-US" sz="2400" kern="0" dirty="0">
                <a:solidFill>
                  <a:srgbClr val="4EC9B0"/>
                </a:solidFill>
                <a:latin typeface="Consolas" panose="020B0609020204030204" pitchFamily="49" charset="0"/>
              </a:rPr>
              <a:t>execution</a:t>
            </a:r>
            <a:r>
              <a:rPr lang="en-US" sz="2400" kern="0" dirty="0">
                <a:solidFill>
                  <a:srgbClr val="D4D4D4"/>
                </a:solidFill>
                <a:latin typeface="Consolas" panose="020B0609020204030204" pitchFamily="49" charset="0"/>
              </a:rPr>
              <a:t>;</a:t>
            </a:r>
            <a:endParaRPr lang="en-US" sz="240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br>
              <a:rPr lang="en-US" sz="2400" dirty="0">
                <a:solidFill>
                  <a:srgbClr val="D4D4D4"/>
                </a:solidFill>
                <a:latin typeface="Consolas" panose="020B0609020204030204" pitchFamily="49" charset="0"/>
              </a:rPr>
            </a:b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a:t>
            </a:r>
            <a:r>
              <a:rPr lang="en-US" sz="2400" kern="0" dirty="0">
                <a:solidFill>
                  <a:srgbClr val="4EC9B0"/>
                </a:solidFill>
                <a:latin typeface="Consolas" panose="020B0609020204030204" pitchFamily="49" charset="0"/>
              </a:rPr>
              <a:t>ex</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sender</a:t>
            </a:r>
            <a:r>
              <a:rPr lang="en-US" sz="2400" kern="0" dirty="0">
                <a:solidFill>
                  <a:srgbClr val="D4D4D4"/>
                </a:solidFill>
                <a:latin typeface="Consolas" panose="020B0609020204030204" pitchFamily="49" charset="0"/>
              </a:rPr>
              <a:t> </a:t>
            </a:r>
            <a:r>
              <a:rPr lang="en-US" sz="2400" kern="0" dirty="0">
                <a:solidFill>
                  <a:srgbClr val="4EC9B0"/>
                </a:solidFill>
                <a:latin typeface="Consolas" panose="020B0609020204030204" pitchFamily="49" charset="0"/>
              </a:rPr>
              <a:t>S</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class</a:t>
            </a:r>
            <a:r>
              <a:rPr lang="en-US" sz="2400" kern="0" dirty="0">
                <a:solidFill>
                  <a:srgbClr val="D4D4D4"/>
                </a:solidFill>
                <a:latin typeface="Consolas" panose="020B0609020204030204" pitchFamily="49" charset="0"/>
              </a:rPr>
              <a:t> </a:t>
            </a:r>
            <a:r>
              <a:rPr lang="en-US" sz="2400" kern="0" dirty="0">
                <a:solidFill>
                  <a:srgbClr val="4EC9B0"/>
                </a:solidFill>
                <a:latin typeface="Consolas" panose="020B0609020204030204" pitchFamily="49" charset="0"/>
              </a:rPr>
              <a:t>F</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r>
              <a:rPr lang="en-US" sz="2400" kern="0" dirty="0">
                <a:solidFill>
                  <a:srgbClr val="4EC9B0"/>
                </a:solidFill>
                <a:latin typeface="Consolas" panose="020B0609020204030204" pitchFamily="49" charset="0"/>
              </a:rPr>
              <a:t>ex</a:t>
            </a:r>
            <a:r>
              <a:rPr lang="en-US" sz="2400" kern="0" dirty="0">
                <a:solidFill>
                  <a:srgbClr val="D4D4D4"/>
                </a:solidFill>
                <a:latin typeface="Consolas" panose="020B0609020204030204" pitchFamily="49" charset="0"/>
              </a:rPr>
              <a:t>::sender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a:solidFill>
                  <a:srgbClr val="DCDCAA"/>
                </a:solidFill>
                <a:latin typeface="Consolas" panose="020B0609020204030204" pitchFamily="49" charset="0"/>
              </a:rPr>
              <a:t>then</a:t>
            </a:r>
            <a:r>
              <a:rPr lang="en-US" sz="2400" kern="0" dirty="0">
                <a:solidFill>
                  <a:srgbClr val="D4D4D4"/>
                </a:solidFill>
                <a:latin typeface="Consolas" panose="020B0609020204030204" pitchFamily="49" charset="0"/>
              </a:rPr>
              <a:t>(S </a:t>
            </a:r>
            <a:r>
              <a:rPr lang="en-US" sz="2400" kern="0" dirty="0" err="1">
                <a:solidFill>
                  <a:srgbClr val="D4D4D4"/>
                </a:solidFill>
                <a:latin typeface="Consolas" panose="020B0609020204030204" pitchFamily="49" charset="0"/>
              </a:rPr>
              <a:t>s</a:t>
            </a:r>
            <a:r>
              <a:rPr lang="en-US" sz="2400" kern="0" dirty="0">
                <a:solidFill>
                  <a:srgbClr val="D4D4D4"/>
                </a:solidFill>
                <a:latin typeface="Consolas" panose="020B0609020204030204" pitchFamily="49" charset="0"/>
              </a:rPr>
              <a:t>, F f)</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_</a:t>
            </a:r>
            <a:r>
              <a:rPr lang="en-US" sz="2400" kern="0" dirty="0" err="1">
                <a:solidFill>
                  <a:srgbClr val="D4D4D4"/>
                </a:solidFill>
                <a:latin typeface="Consolas" panose="020B0609020204030204" pitchFamily="49" charset="0"/>
              </a:rPr>
              <a:t>then_sender</a:t>
            </a:r>
            <a:r>
              <a:rPr lang="en-US" sz="2400" kern="0" dirty="0">
                <a:solidFill>
                  <a:srgbClr val="D4D4D4"/>
                </a:solidFill>
                <a:latin typeface="Consolas" panose="020B0609020204030204" pitchFamily="49" charset="0"/>
              </a:rPr>
              <a:t>{{}, (S&amp;&amp;) s, (F&amp;&amp;) f};</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2" name="Content Placeholder 2">
            <a:extLst>
              <a:ext uri="{FF2B5EF4-FFF2-40B4-BE49-F238E27FC236}">
                <a16:creationId xmlns:a16="http://schemas.microsoft.com/office/drawing/2014/main" id="{CA745E46-AA09-4DDA-AE75-06B88025F788}"/>
              </a:ext>
            </a:extLst>
          </p:cNvPr>
          <p:cNvSpPr txBox="1">
            <a:spLocks/>
          </p:cNvSpPr>
          <p:nvPr/>
        </p:nvSpPr>
        <p:spPr bwMode="auto">
          <a:xfrm>
            <a:off x="830579" y="3054630"/>
            <a:ext cx="16408549" cy="559182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&lt;ex::sender S, </a:t>
            </a:r>
            <a:r>
              <a:rPr lang="en-US" sz="2400" kern="0" dirty="0">
                <a:solidFill>
                  <a:srgbClr val="569CD6"/>
                </a:solidFill>
                <a:latin typeface="Consolas" panose="020B0609020204030204" pitchFamily="49" charset="0"/>
              </a:rPr>
              <a:t>class</a:t>
            </a:r>
            <a:r>
              <a:rPr lang="en-US" sz="2400" kern="0" dirty="0">
                <a:solidFill>
                  <a:srgbClr val="D4D4D4"/>
                </a:solidFill>
                <a:latin typeface="Consolas" panose="020B0609020204030204" pitchFamily="49" charset="0"/>
              </a:rPr>
              <a:t> F&gt;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_</a:t>
            </a:r>
            <a:r>
              <a:rPr lang="en-US" sz="2400" kern="0" dirty="0" err="1">
                <a:solidFill>
                  <a:srgbClr val="D4D4D4"/>
                </a:solidFill>
                <a:latin typeface="Consolas" panose="020B0609020204030204" pitchFamily="49" charset="0"/>
              </a:rPr>
              <a:t>then_sender</a:t>
            </a:r>
            <a:r>
              <a:rPr lang="en-US" sz="2400" kern="0" dirty="0">
                <a:solidFill>
                  <a:srgbClr val="D4D4D4"/>
                </a:solidFill>
                <a:latin typeface="Consolas" panose="020B0609020204030204" pitchFamily="49" charset="0"/>
              </a:rPr>
              <a:t> : ex::</a:t>
            </a:r>
            <a:r>
              <a:rPr lang="en-US" sz="2400" kern="0" dirty="0" err="1">
                <a:solidFill>
                  <a:srgbClr val="D4D4D4"/>
                </a:solidFill>
                <a:latin typeface="Consolas" panose="020B0609020204030204" pitchFamily="49" charset="0"/>
              </a:rPr>
              <a:t>sender_base</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 </a:t>
            </a:r>
            <a:r>
              <a:rPr lang="en-US" sz="2400" kern="0" dirty="0" err="1">
                <a:solidFill>
                  <a:srgbClr val="D4D4D4"/>
                </a:solidFill>
                <a:latin typeface="Consolas" panose="020B0609020204030204" pitchFamily="49" charset="0"/>
              </a:rPr>
              <a:t>s</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F </a:t>
            </a:r>
            <a:r>
              <a:rPr lang="en-US" sz="2400" kern="0" dirty="0" err="1">
                <a:solidFill>
                  <a:srgbClr val="D4D4D4"/>
                </a:solidFill>
                <a:latin typeface="Consolas" panose="020B0609020204030204" pitchFamily="49" charset="0"/>
              </a:rPr>
              <a:t>f</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Implement connect(sender, receiver) -&gt; </a:t>
            </a:r>
            <a:r>
              <a:rPr lang="en-US" sz="2400" dirty="0" err="1">
                <a:solidFill>
                  <a:srgbClr val="6A9955"/>
                </a:solidFill>
                <a:latin typeface="Consolas" panose="020B0609020204030204" pitchFamily="49" charset="0"/>
              </a:rPr>
              <a:t>operation_state</a:t>
            </a:r>
            <a:r>
              <a:rPr lang="en-US" sz="2400" dirty="0">
                <a:solidFill>
                  <a:srgbClr val="6A9955"/>
                </a:solidFill>
                <a:latin typeface="Consolas" panose="020B0609020204030204" pitchFamily="49" charset="0"/>
              </a:rPr>
              <a:t>:</a:t>
            </a:r>
            <a:br>
              <a:rPr lang="en-US" sz="2400" kern="0" dirty="0">
                <a:solidFill>
                  <a:srgbClr val="D4D4D4"/>
                </a:solidFill>
                <a:latin typeface="Consolas" panose="020B0609020204030204" pitchFamily="49" charset="0"/>
              </a:rPr>
            </a:b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&lt;ex::receiver R&gt;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requires</a:t>
            </a:r>
            <a:r>
              <a:rPr lang="en-US" sz="2400" kern="0" dirty="0">
                <a:solidFill>
                  <a:srgbClr val="D4D4D4"/>
                </a:solidFill>
                <a:latin typeface="Consolas" panose="020B0609020204030204" pitchFamily="49" charset="0"/>
              </a:rPr>
              <a:t> ex::</a:t>
            </a:r>
            <a:r>
              <a:rPr lang="en-US" sz="2400" kern="0" dirty="0" err="1">
                <a:solidFill>
                  <a:srgbClr val="D4D4D4"/>
                </a:solidFill>
                <a:latin typeface="Consolas" panose="020B0609020204030204" pitchFamily="49" charset="0"/>
              </a:rPr>
              <a:t>sender_to</a:t>
            </a:r>
            <a:r>
              <a:rPr lang="en-US" sz="2400" kern="0" dirty="0">
                <a:solidFill>
                  <a:srgbClr val="D4D4D4"/>
                </a:solidFill>
                <a:latin typeface="Consolas" panose="020B0609020204030204" pitchFamily="49" charset="0"/>
              </a:rPr>
              <a:t>&lt;S, _</a:t>
            </a:r>
            <a:r>
              <a:rPr lang="en-US" sz="2400" kern="0" dirty="0" err="1">
                <a:solidFill>
                  <a:srgbClr val="D4D4D4"/>
                </a:solidFill>
                <a:latin typeface="Consolas" panose="020B0609020204030204" pitchFamily="49" charset="0"/>
              </a:rPr>
              <a:t>then_receiver</a:t>
            </a:r>
            <a:r>
              <a:rPr lang="en-US" sz="2400" kern="0" dirty="0">
                <a:solidFill>
                  <a:srgbClr val="D4D4D4"/>
                </a:solidFill>
                <a:latin typeface="Consolas" panose="020B0609020204030204" pitchFamily="49" charset="0"/>
              </a:rPr>
              <a:t>&lt;R, F&gt;&gt;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decltype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connect(R r) &amp;&amp;</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4EC9B0"/>
                </a:solidFill>
                <a:latin typeface="Consolas" panose="020B0609020204030204" pitchFamily="49" charset="0"/>
              </a:rPr>
              <a:t> </a:t>
            </a:r>
            <a:r>
              <a:rPr lang="en-US" sz="2400" kern="0" dirty="0">
                <a:solidFill>
                  <a:srgbClr val="D4D4D4"/>
                </a:solidFill>
                <a:latin typeface="Consolas" panose="020B0609020204030204" pitchFamily="49" charset="0"/>
              </a:rPr>
              <a:t>ex::connect(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(S&amp;&amp;) s_, _</a:t>
            </a:r>
            <a:r>
              <a:rPr lang="en-US" sz="2400" kern="0" dirty="0" err="1">
                <a:solidFill>
                  <a:srgbClr val="D4D4D4"/>
                </a:solidFill>
                <a:latin typeface="Consolas" panose="020B0609020204030204" pitchFamily="49" charset="0"/>
              </a:rPr>
              <a:t>then_receiver</a:t>
            </a:r>
            <a:r>
              <a:rPr lang="en-US" sz="2400" kern="0" dirty="0">
                <a:solidFill>
                  <a:srgbClr val="D4D4D4"/>
                </a:solidFill>
                <a:latin typeface="Consolas" panose="020B0609020204030204" pitchFamily="49" charset="0"/>
              </a:rPr>
              <a:t>&lt;R, F&gt;{(R&amp;&amp;) r, (F&amp;&amp;) f_});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0"/>
            <a:ext cx="16626840" cy="2120068"/>
          </a:xfrm>
          <a:solidFill>
            <a:schemeClr val="bg2"/>
          </a:solidFill>
        </p:spPr>
        <p:txBody>
          <a:bodyPr anchor="ctr"/>
          <a:lstStyle/>
          <a:p>
            <a:r>
              <a:rPr lang="en-US"/>
              <a:t>Algorithm example: then</a:t>
            </a:r>
          </a:p>
        </p:txBody>
      </p:sp>
      <p:sp>
        <p:nvSpPr>
          <p:cNvPr id="3" name="Slide Number Placeholder 2">
            <a:extLst>
              <a:ext uri="{FF2B5EF4-FFF2-40B4-BE49-F238E27FC236}">
                <a16:creationId xmlns:a16="http://schemas.microsoft.com/office/drawing/2014/main" id="{5248FD05-71DB-44AA-BB7F-1778F51F554E}"/>
              </a:ext>
            </a:extLst>
          </p:cNvPr>
          <p:cNvSpPr>
            <a:spLocks noGrp="1"/>
          </p:cNvSpPr>
          <p:nvPr>
            <p:ph type="sldNum" sz="quarter" idx="12"/>
          </p:nvPr>
        </p:nvSpPr>
        <p:spPr/>
        <p:txBody>
          <a:bodyPr/>
          <a:lstStyle/>
          <a:p>
            <a:fld id="{3F0CE7EA-D096-4FD3-87FA-FBB0B79F5140}" type="slidenum">
              <a:rPr lang="en-US" smtClean="0"/>
              <a:t>39</a:t>
            </a:fld>
            <a:endParaRPr lang="en-US"/>
          </a:p>
        </p:txBody>
      </p:sp>
    </p:spTree>
    <p:extLst>
      <p:ext uri="{BB962C8B-B14F-4D97-AF65-F5344CB8AC3E}">
        <p14:creationId xmlns:p14="http://schemas.microsoft.com/office/powerpoint/2010/main" val="3960314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16667E-7 -2.83951E-6 L -0.00503 -0.71512 " pathEditMode="relative" rAng="0" ptsTypes="AA">
                                      <p:cBhvr>
                                        <p:cTn id="11" dur="2000" fill="hold"/>
                                        <p:tgtEl>
                                          <p:spTgt spid="12"/>
                                        </p:tgtEl>
                                        <p:attrNameLst>
                                          <p:attrName>ppt_x</p:attrName>
                                          <p:attrName>ppt_y</p:attrName>
                                        </p:attrNameLst>
                                      </p:cBhvr>
                                      <p:rCtr x="-252" y="-35756"/>
                                    </p:animMotion>
                                  </p:childTnLst>
                                </p:cTn>
                              </p:par>
                              <p:par>
                                <p:cTn id="12" presetID="42" presetClass="path" presetSubtype="0" accel="50000" decel="50000" fill="hold" grpId="0" nodeType="withEffect">
                                  <p:stCondLst>
                                    <p:cond delay="0"/>
                                  </p:stCondLst>
                                  <p:childTnLst>
                                    <p:animMotion origin="layout" path="M -2.77778E-7 3.58025E-6 L -0.00286 -0.54969 " pathEditMode="relative" rAng="0" ptsTypes="AA">
                                      <p:cBhvr>
                                        <p:cTn id="13" dur="2000" fill="hold"/>
                                        <p:tgtEl>
                                          <p:spTgt spid="4"/>
                                        </p:tgtEl>
                                        <p:attrNameLst>
                                          <p:attrName>ppt_x</p:attrName>
                                          <p:attrName>ppt_y</p:attrName>
                                        </p:attrNameLst>
                                      </p:cBhvr>
                                      <p:rCtr x="-148" y="-274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a:solidFill>
                  <a:schemeClr val="tx1"/>
                </a:solidFill>
              </a:rPr>
              <a:t>P2300: std::execution</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861249" y="2240763"/>
            <a:ext cx="10239369" cy="6198208"/>
          </a:xfrm>
        </p:spPr>
        <p:txBody>
          <a:bodyPr/>
          <a:lstStyle/>
          <a:p>
            <a:pPr marL="0" indent="0">
              <a:buNone/>
            </a:pPr>
            <a:r>
              <a:rPr lang="en-US" sz="3600" dirty="0">
                <a:solidFill>
                  <a:schemeClr val="tx1"/>
                </a:solidFill>
                <a:latin typeface="DINPro-Medium" panose="02000503030000020004" pitchFamily="50" charset="0"/>
              </a:rPr>
              <a:t>Proposes:</a:t>
            </a:r>
          </a:p>
          <a:p>
            <a:pPr marL="457200" indent="-457200">
              <a:buFont typeface="Arial" panose="020B0604020202020204" pitchFamily="34" charset="0"/>
              <a:buChar char="•"/>
            </a:pPr>
            <a:r>
              <a:rPr lang="en-US" sz="3200" dirty="0">
                <a:solidFill>
                  <a:schemeClr val="bg1"/>
                </a:solidFill>
                <a:latin typeface="DINPro-Medium" panose="02000503030000020004" pitchFamily="50" charset="0"/>
              </a:rPr>
              <a:t>A set of </a:t>
            </a:r>
            <a:r>
              <a:rPr lang="en-US" sz="3200" dirty="0">
                <a:solidFill>
                  <a:schemeClr val="tx2"/>
                </a:solidFill>
                <a:latin typeface="DINPro-Medium" panose="02000503030000020004" pitchFamily="50" charset="0"/>
              </a:rPr>
              <a:t>concepts</a:t>
            </a:r>
            <a:r>
              <a:rPr lang="en-US" sz="3200" dirty="0">
                <a:solidFill>
                  <a:schemeClr val="bg1"/>
                </a:solidFill>
                <a:latin typeface="DINPro-Medium" panose="02000503030000020004" pitchFamily="50" charset="0"/>
              </a:rPr>
              <a:t> that represent:</a:t>
            </a:r>
          </a:p>
          <a:p>
            <a:pPr marL="1409719" lvl="1" indent="-457200">
              <a:buFont typeface="Arial" panose="020B0604020202020204" pitchFamily="34" charset="0"/>
              <a:buChar char="•"/>
            </a:pPr>
            <a:r>
              <a:rPr lang="en-US" sz="2800" dirty="0">
                <a:solidFill>
                  <a:schemeClr val="bg1"/>
                </a:solidFill>
                <a:latin typeface="DINPro-Medium" panose="02000503030000020004" pitchFamily="50" charset="0"/>
              </a:rPr>
              <a:t>A handle to a compute resource (</a:t>
            </a:r>
            <a:r>
              <a:rPr lang="en-US" sz="2800" i="1" dirty="0">
                <a:solidFill>
                  <a:schemeClr val="bg1"/>
                </a:solidFill>
                <a:latin typeface="DINPro-Medium" panose="02000503030000020004" pitchFamily="50" charset="0"/>
              </a:rPr>
              <a:t>aka</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scheduler</a:t>
            </a:r>
            <a:r>
              <a:rPr lang="en-US" sz="2800" dirty="0">
                <a:solidFill>
                  <a:schemeClr val="bg1"/>
                </a:solidFill>
                <a:latin typeface="DINPro-Medium" panose="02000503030000020004"/>
              </a:rPr>
              <a:t>)</a:t>
            </a:r>
          </a:p>
          <a:p>
            <a:pPr marL="1409719" lvl="1" indent="-457200">
              <a:buFont typeface="Arial" panose="020B0604020202020204" pitchFamily="34" charset="0"/>
              <a:buChar char="•"/>
            </a:pPr>
            <a:r>
              <a:rPr lang="en-US" sz="2800" dirty="0">
                <a:solidFill>
                  <a:schemeClr val="bg1"/>
                </a:solidFill>
                <a:latin typeface="DINPro-Medium" panose="02000503030000020004" pitchFamily="50" charset="0"/>
              </a:rPr>
              <a:t>A unit of lazy async work (</a:t>
            </a:r>
            <a:r>
              <a:rPr lang="en-US" sz="2800" i="1" dirty="0">
                <a:solidFill>
                  <a:schemeClr val="bg1"/>
                </a:solidFill>
                <a:latin typeface="DINPro-Medium" panose="02000503030000020004" pitchFamily="50" charset="0"/>
              </a:rPr>
              <a:t>aka</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sender</a:t>
            </a:r>
            <a:r>
              <a:rPr lang="en-US" sz="2800" dirty="0">
                <a:solidFill>
                  <a:schemeClr val="bg1"/>
                </a:solidFill>
                <a:latin typeface="DINPro-Medium" panose="02000503030000020004"/>
              </a:rPr>
              <a:t>)</a:t>
            </a:r>
          </a:p>
          <a:p>
            <a:pPr marL="1409719" lvl="1" indent="-457200">
              <a:buFont typeface="Arial" panose="020B0604020202020204" pitchFamily="34" charset="0"/>
              <a:buChar char="•"/>
            </a:pPr>
            <a:r>
              <a:rPr lang="en-US" sz="2800" dirty="0">
                <a:solidFill>
                  <a:schemeClr val="bg1"/>
                </a:solidFill>
                <a:latin typeface="DINPro-Medium" panose="02000503030000020004" pitchFamily="50" charset="0"/>
              </a:rPr>
              <a:t>A completion handler (</a:t>
            </a:r>
            <a:r>
              <a:rPr lang="en-US" sz="2800" i="1" dirty="0">
                <a:solidFill>
                  <a:schemeClr val="bg1"/>
                </a:solidFill>
                <a:latin typeface="DINPro-Medium" panose="02000503030000020004" pitchFamily="50" charset="0"/>
              </a:rPr>
              <a:t>aka</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receiver</a:t>
            </a:r>
            <a:r>
              <a:rPr lang="en-US" sz="2800" dirty="0">
                <a:solidFill>
                  <a:schemeClr val="bg1"/>
                </a:solidFill>
                <a:latin typeface="DINPro-Medium" panose="02000503030000020004"/>
              </a:rPr>
              <a:t>)</a:t>
            </a:r>
          </a:p>
          <a:p>
            <a:pPr marL="457200" indent="-457200">
              <a:buFont typeface="Arial" panose="020B0604020202020204" pitchFamily="34" charset="0"/>
              <a:buChar char="•"/>
            </a:pPr>
            <a:r>
              <a:rPr lang="en-US" sz="3200" dirty="0">
                <a:solidFill>
                  <a:schemeClr val="bg1"/>
                </a:solidFill>
                <a:latin typeface="DINPro-Medium" panose="02000503030000020004" pitchFamily="50" charset="0"/>
              </a:rPr>
              <a:t>A small, initial set of generic async </a:t>
            </a:r>
            <a:r>
              <a:rPr lang="en-US" sz="3200" dirty="0">
                <a:solidFill>
                  <a:schemeClr val="tx2"/>
                </a:solidFill>
                <a:latin typeface="DINPro-Medium" panose="02000503030000020004" pitchFamily="50" charset="0"/>
              </a:rPr>
              <a:t>algorithms</a:t>
            </a:r>
            <a:r>
              <a:rPr lang="en-US" sz="3200" dirty="0">
                <a:solidFill>
                  <a:schemeClr val="bg1"/>
                </a:solidFill>
                <a:latin typeface="DINPro-Medium" panose="02000503030000020004" pitchFamily="50" charset="0"/>
              </a:rPr>
              <a:t>:</a:t>
            </a:r>
            <a:endParaRPr lang="en-US" sz="3200" dirty="0">
              <a:solidFill>
                <a:schemeClr val="tx2"/>
              </a:solidFill>
              <a:latin typeface="DINPro-Medium" panose="02000503030000020004" pitchFamily="50" charset="0"/>
            </a:endParaRPr>
          </a:p>
          <a:p>
            <a:pPr marL="1409719" lvl="1" indent="-457200">
              <a:buFont typeface="Arial" panose="020B0604020202020204" pitchFamily="34" charset="0"/>
              <a:buChar char="•"/>
            </a:pPr>
            <a:r>
              <a:rPr lang="en-US" sz="2800" i="1" dirty="0">
                <a:solidFill>
                  <a:schemeClr val="bg1"/>
                </a:solidFill>
                <a:latin typeface="DINPro-Medium" panose="02000503030000020004" pitchFamily="50" charset="0"/>
              </a:rPr>
              <a:t>E.g.</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then</a:t>
            </a:r>
            <a:r>
              <a:rPr lang="en-US" sz="2800" dirty="0">
                <a:solidFill>
                  <a:schemeClr val="bg1"/>
                </a:solidFill>
                <a:latin typeface="DINPro-Medium" panose="02000503030000020004" pitchFamily="50" charset="0"/>
              </a:rPr>
              <a:t>, </a:t>
            </a:r>
            <a:r>
              <a:rPr lang="en-US" sz="2800" dirty="0" err="1">
                <a:solidFill>
                  <a:schemeClr val="bg1"/>
                </a:solidFill>
                <a:latin typeface="Consolas" panose="020B0609020204030204" pitchFamily="49" charset="0"/>
              </a:rPr>
              <a:t>when_all</a:t>
            </a:r>
            <a:r>
              <a:rPr lang="en-US" sz="2800" dirty="0">
                <a:solidFill>
                  <a:schemeClr val="bg1"/>
                </a:solidFill>
                <a:latin typeface="DINPro-Medium" panose="02000503030000020004" pitchFamily="50" charset="0"/>
              </a:rPr>
              <a:t>, </a:t>
            </a:r>
            <a:r>
              <a:rPr lang="en-US" sz="2800" dirty="0" err="1">
                <a:solidFill>
                  <a:schemeClr val="bg1"/>
                </a:solidFill>
                <a:latin typeface="Consolas" panose="020B0609020204030204" pitchFamily="49" charset="0"/>
              </a:rPr>
              <a:t>sync_wait</a:t>
            </a:r>
            <a:r>
              <a:rPr lang="en-US" sz="2800" dirty="0">
                <a:solidFill>
                  <a:schemeClr val="bg1"/>
                </a:solidFill>
                <a:latin typeface="DINPro-Medium" panose="02000503030000020004" pitchFamily="50" charset="0"/>
              </a:rPr>
              <a:t>, </a:t>
            </a:r>
            <a:r>
              <a:rPr lang="en-US" sz="2800" dirty="0">
                <a:solidFill>
                  <a:schemeClr val="bg1"/>
                </a:solidFill>
                <a:latin typeface="Consolas" panose="020B0609020204030204" pitchFamily="49" charset="0"/>
              </a:rPr>
              <a:t>let_*</a:t>
            </a:r>
          </a:p>
          <a:p>
            <a:pPr marL="457200" indent="-457200">
              <a:buFont typeface="Arial" panose="020B0604020202020204" pitchFamily="34" charset="0"/>
              <a:buChar char="•"/>
            </a:pPr>
            <a:r>
              <a:rPr lang="en-US" sz="3200" dirty="0">
                <a:solidFill>
                  <a:schemeClr val="bg1"/>
                </a:solidFill>
                <a:latin typeface="DINPro-Medium" panose="02000503030000020004"/>
              </a:rPr>
              <a:t>Utilities for integration with C++20 coroutines</a:t>
            </a:r>
          </a:p>
        </p:txBody>
      </p:sp>
      <p:sp>
        <p:nvSpPr>
          <p:cNvPr id="2" name="Slide Number Placeholder 1">
            <a:extLst>
              <a:ext uri="{FF2B5EF4-FFF2-40B4-BE49-F238E27FC236}">
                <a16:creationId xmlns:a16="http://schemas.microsoft.com/office/drawing/2014/main" id="{62C629C9-C9A2-4330-9811-5564DAFF3AC6}"/>
              </a:ext>
            </a:extLst>
          </p:cNvPr>
          <p:cNvSpPr>
            <a:spLocks noGrp="1"/>
          </p:cNvSpPr>
          <p:nvPr>
            <p:ph type="sldNum" sz="quarter" idx="12"/>
          </p:nvPr>
        </p:nvSpPr>
        <p:spPr/>
        <p:txBody>
          <a:bodyPr/>
          <a:lstStyle/>
          <a:p>
            <a:fld id="{3F0CE7EA-D096-4FD3-87FA-FBB0B79F5140}" type="slidenum">
              <a:rPr lang="en-US" smtClean="0"/>
              <a:t>4</a:t>
            </a:fld>
            <a:endParaRPr lang="en-US"/>
          </a:p>
        </p:txBody>
      </p:sp>
    </p:spTree>
    <p:extLst>
      <p:ext uri="{BB962C8B-B14F-4D97-AF65-F5344CB8AC3E}">
        <p14:creationId xmlns:p14="http://schemas.microsoft.com/office/powerpoint/2010/main" val="3675181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027882-C945-476C-BDFC-23AFD8D4E7E4}"/>
              </a:ext>
            </a:extLst>
          </p:cNvPr>
          <p:cNvSpPr>
            <a:spLocks noGrp="1"/>
          </p:cNvSpPr>
          <p:nvPr>
            <p:ph type="sldNum" sz="quarter" idx="12"/>
          </p:nvPr>
        </p:nvSpPr>
        <p:spPr/>
        <p:txBody>
          <a:bodyPr/>
          <a:lstStyle/>
          <a:p>
            <a:fld id="{3F0CE7EA-D096-4FD3-87FA-FBB0B79F5140}" type="slidenum">
              <a:rPr lang="en-US" sz="2400">
                <a:solidFill>
                  <a:srgbClr val="D4D4D4"/>
                </a:solidFill>
                <a:latin typeface="Consolas" panose="020B0609020204030204" pitchFamily="49" charset="0"/>
                <a:ea typeface="+mn-ea"/>
              </a:rPr>
              <a:t>40</a:t>
            </a:fld>
            <a:endParaRPr lang="en-US" sz="2400" dirty="0">
              <a:solidFill>
                <a:srgbClr val="D4D4D4"/>
              </a:solidFill>
              <a:latin typeface="Consolas" panose="020B0609020204030204" pitchFamily="49" charset="0"/>
              <a:ea typeface="+mn-ea"/>
            </a:endParaRPr>
          </a:p>
        </p:txBody>
      </p:sp>
      <p:sp>
        <p:nvSpPr>
          <p:cNvPr id="13" name="Content Placeholder 2">
            <a:extLst>
              <a:ext uri="{FF2B5EF4-FFF2-40B4-BE49-F238E27FC236}">
                <a16:creationId xmlns:a16="http://schemas.microsoft.com/office/drawing/2014/main" id="{248554E2-9324-4E85-ACA6-2AA15740DFF7}"/>
              </a:ext>
            </a:extLst>
          </p:cNvPr>
          <p:cNvSpPr txBox="1">
            <a:spLocks/>
          </p:cNvSpPr>
          <p:nvPr/>
        </p:nvSpPr>
        <p:spPr bwMode="auto">
          <a:xfrm>
            <a:off x="803685" y="2034717"/>
            <a:ext cx="16408549" cy="1048449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2400" dirty="0">
                <a:solidFill>
                  <a:srgbClr val="569CD6"/>
                </a:solidFill>
                <a:latin typeface="Consolas" panose="020B0609020204030204" pitchFamily="49" charset="0"/>
              </a:rPr>
              <a:t>template</a:t>
            </a:r>
            <a:r>
              <a:rPr lang="en-US" sz="2400" dirty="0">
                <a:solidFill>
                  <a:srgbClr val="D4D4D4"/>
                </a:solidFill>
                <a:latin typeface="Consolas" panose="020B0609020204030204" pitchFamily="49" charset="0"/>
              </a:rPr>
              <a:t>&lt;ex::receiver R, </a:t>
            </a:r>
            <a:r>
              <a:rPr lang="en-US" sz="2400" dirty="0">
                <a:solidFill>
                  <a:srgbClr val="569CD6"/>
                </a:solidFill>
                <a:latin typeface="Consolas" panose="020B0609020204030204" pitchFamily="49" charset="0"/>
              </a:rPr>
              <a:t>class</a:t>
            </a:r>
            <a:r>
              <a:rPr lang="en-US" sz="2400" dirty="0">
                <a:solidFill>
                  <a:srgbClr val="D4D4D4"/>
                </a:solidFill>
                <a:latin typeface="Consolas" panose="020B0609020204030204" pitchFamily="49" charset="0"/>
              </a:rPr>
              <a:t> F&gt;</a:t>
            </a:r>
          </a:p>
          <a:p>
            <a:pPr marL="0" indent="0">
              <a:lnSpc>
                <a:spcPct val="100000"/>
              </a:lnSpc>
              <a:spcBef>
                <a:spcPts val="0"/>
              </a:spcBef>
              <a:spcAft>
                <a:spcPts val="0"/>
              </a:spcAft>
              <a:buNone/>
            </a:pPr>
            <a:r>
              <a:rPr lang="en-US" sz="2400" dirty="0">
                <a:solidFill>
                  <a:srgbClr val="569CD6"/>
                </a:solidFill>
                <a:latin typeface="Consolas" panose="020B0609020204030204" pitchFamily="49" charset="0"/>
              </a:rPr>
              <a:t>struct</a:t>
            </a:r>
            <a:r>
              <a:rPr lang="en-US" sz="2400" dirty="0">
                <a:solidFill>
                  <a:srgbClr val="D4D4D4"/>
                </a:solidFill>
                <a:latin typeface="Consolas" panose="020B0609020204030204" pitchFamily="49" charset="0"/>
              </a:rPr>
              <a:t> _</a:t>
            </a:r>
            <a:r>
              <a:rPr lang="en-US" sz="2400" dirty="0" err="1">
                <a:solidFill>
                  <a:srgbClr val="D4D4D4"/>
                </a:solidFill>
                <a:latin typeface="Consolas" panose="020B0609020204030204" pitchFamily="49" charset="0"/>
              </a:rPr>
              <a:t>then_receiver</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R </a:t>
            </a:r>
            <a:r>
              <a:rPr lang="en-US" sz="2400" dirty="0" err="1">
                <a:solidFill>
                  <a:srgbClr val="D4D4D4"/>
                </a:solidFill>
                <a:latin typeface="Consolas" panose="020B0609020204030204" pitchFamily="49" charset="0"/>
              </a:rPr>
              <a:t>r</a:t>
            </a:r>
            <a:r>
              <a:rPr lang="en-US" sz="2400" dirty="0">
                <a:solidFill>
                  <a:srgbClr val="D4D4D4"/>
                </a:solidFill>
                <a:latin typeface="Consolas" panose="020B0609020204030204" pitchFamily="49" charset="0"/>
              </a:rPr>
              <a:t>_;</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F </a:t>
            </a:r>
            <a:r>
              <a:rPr lang="en-US" sz="2400" dirty="0" err="1">
                <a:solidFill>
                  <a:srgbClr val="D4D4D4"/>
                </a:solidFill>
                <a:latin typeface="Consolas" panose="020B0609020204030204" pitchFamily="49" charset="0"/>
              </a:rPr>
              <a:t>f</a:t>
            </a:r>
            <a:r>
              <a:rPr lang="en-US" sz="2400" dirty="0">
                <a:solidFill>
                  <a:srgbClr val="D4D4D4"/>
                </a:solidFill>
                <a:latin typeface="Consolas" panose="020B0609020204030204" pitchFamily="49" charset="0"/>
              </a:rPr>
              <a:t>_;</a:t>
            </a:r>
          </a:p>
          <a:p>
            <a:pPr marL="0" indent="0">
              <a:lnSpc>
                <a:spcPct val="100000"/>
              </a:lnSpc>
              <a:spcBef>
                <a:spcPts val="0"/>
              </a:spcBef>
              <a:spcAft>
                <a:spcPts val="0"/>
              </a:spcAft>
              <a:buNone/>
            </a:pPr>
            <a:br>
              <a:rPr lang="en-US" sz="2400" dirty="0">
                <a:solidFill>
                  <a:srgbClr val="D4D4D4"/>
                </a:solidFill>
                <a:latin typeface="Consolas" panose="020B0609020204030204" pitchFamily="49" charset="0"/>
              </a:rPr>
            </a:br>
            <a:r>
              <a:rPr lang="en-US" sz="2400" dirty="0">
                <a:solidFill>
                  <a:srgbClr val="6A9955"/>
                </a:solidFill>
                <a:latin typeface="Consolas" panose="020B0609020204030204" pitchFamily="49" charset="0"/>
              </a:rPr>
              <a:t>  // Implement </a:t>
            </a:r>
            <a:r>
              <a:rPr lang="en-US" sz="2400" dirty="0" err="1">
                <a:solidFill>
                  <a:srgbClr val="6A9955"/>
                </a:solidFill>
                <a:latin typeface="Consolas" panose="020B0609020204030204" pitchFamily="49" charset="0"/>
              </a:rPr>
              <a:t>set_value</a:t>
            </a:r>
            <a:r>
              <a:rPr lang="en-US" sz="2400" dirty="0">
                <a:solidFill>
                  <a:srgbClr val="6A9955"/>
                </a:solidFill>
                <a:latin typeface="Consolas" panose="020B0609020204030204" pitchFamily="49" charset="0"/>
              </a:rPr>
              <a:t>(Values...) by invoking the callable and</a:t>
            </a:r>
          </a:p>
          <a:p>
            <a:pPr marL="0" indent="0">
              <a:lnSpc>
                <a:spcPct val="100000"/>
              </a:lnSpc>
              <a:spcBef>
                <a:spcPts val="0"/>
              </a:spcBef>
              <a:spcAft>
                <a:spcPts val="0"/>
              </a:spcAft>
              <a:buNone/>
            </a:pPr>
            <a:r>
              <a:rPr lang="en-US" sz="2400" dirty="0">
                <a:solidFill>
                  <a:srgbClr val="6A9955"/>
                </a:solidFill>
                <a:latin typeface="Consolas" panose="020B0609020204030204" pitchFamily="49" charset="0"/>
              </a:rPr>
              <a:t>  // passing the result to the inner receiver:</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template</a:t>
            </a:r>
            <a:r>
              <a:rPr lang="en-US" sz="2400" dirty="0">
                <a:solidFill>
                  <a:srgbClr val="D4D4D4"/>
                </a:solidFill>
                <a:latin typeface="Consolas" panose="020B0609020204030204" pitchFamily="49" charset="0"/>
              </a:rPr>
              <a:t>&lt;</a:t>
            </a:r>
            <a:r>
              <a:rPr lang="en-US" sz="2400" dirty="0">
                <a:solidFill>
                  <a:srgbClr val="569CD6"/>
                </a:solidFill>
                <a:latin typeface="Consolas" panose="020B0609020204030204" pitchFamily="49" charset="0"/>
              </a:rPr>
              <a:t>class</a:t>
            </a:r>
            <a:r>
              <a:rPr lang="en-US" sz="2400" dirty="0">
                <a:solidFill>
                  <a:srgbClr val="D4D4D4"/>
                </a:solidFill>
                <a:latin typeface="Consolas" panose="020B0609020204030204" pitchFamily="49" charset="0"/>
              </a:rPr>
              <a:t>... As&gt;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requires</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a:t>
            </a:r>
            <a:r>
              <a:rPr lang="en-US" sz="2400" dirty="0" err="1">
                <a:solidFill>
                  <a:srgbClr val="D4D4D4"/>
                </a:solidFill>
                <a:latin typeface="Consolas" panose="020B0609020204030204" pitchFamily="49" charset="0"/>
              </a:rPr>
              <a:t>receiver_of</a:t>
            </a:r>
            <a:r>
              <a:rPr lang="en-US" sz="2400" dirty="0">
                <a:solidFill>
                  <a:srgbClr val="D4D4D4"/>
                </a:solidFill>
                <a:latin typeface="Consolas" panose="020B0609020204030204" pitchFamily="49" charset="0"/>
              </a:rPr>
              <a:t>&lt;R, std::</a:t>
            </a:r>
            <a:r>
              <a:rPr lang="en-US" sz="2400" dirty="0" err="1">
                <a:solidFill>
                  <a:srgbClr val="D4D4D4"/>
                </a:solidFill>
                <a:latin typeface="Consolas" panose="020B0609020204030204" pitchFamily="49" charset="0"/>
              </a:rPr>
              <a:t>invoke_result_t</a:t>
            </a:r>
            <a:r>
              <a:rPr lang="en-US" sz="2400" dirty="0">
                <a:solidFill>
                  <a:srgbClr val="D4D4D4"/>
                </a:solidFill>
                <a:latin typeface="Consolas" panose="020B0609020204030204" pitchFamily="49" charset="0"/>
              </a:rPr>
              <a:t>&lt;F, As...&gt;&gt;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err="1">
                <a:solidFill>
                  <a:srgbClr val="D4D4D4"/>
                </a:solidFill>
                <a:latin typeface="Consolas" panose="020B0609020204030204" pitchFamily="49" charset="0"/>
              </a:rPr>
              <a:t>set_value</a:t>
            </a:r>
            <a:r>
              <a:rPr lang="en-US" sz="2400" dirty="0">
                <a:solidFill>
                  <a:srgbClr val="D4D4D4"/>
                </a:solidFill>
                <a:latin typeface="Consolas" panose="020B0609020204030204" pitchFamily="49" charset="0"/>
              </a:rPr>
              <a:t>(As&amp;&amp;... as) &amp;&amp;</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a:t>
            </a:r>
            <a:r>
              <a:rPr lang="en-US" sz="2400" dirty="0" err="1">
                <a:solidFill>
                  <a:srgbClr val="D4D4D4"/>
                </a:solidFill>
                <a:latin typeface="Consolas" panose="020B0609020204030204" pitchFamily="49" charset="0"/>
              </a:rPr>
              <a:t>set_value</a:t>
            </a:r>
            <a:r>
              <a:rPr lang="en-US" sz="2400" dirty="0">
                <a:solidFill>
                  <a:srgbClr val="D4D4D4"/>
                </a:solidFill>
                <a:latin typeface="Consolas" panose="020B0609020204030204" pitchFamily="49" charset="0"/>
              </a:rPr>
              <a:t>((R&amp;&amp;) r_, std::invoke((F&amp;&amp;) f_, (As&amp;&amp;) as...));</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6A9955"/>
                </a:solidFill>
                <a:latin typeface="Consolas" panose="020B0609020204030204" pitchFamily="49" charset="0"/>
              </a:rPr>
              <a:t>  // Implement </a:t>
            </a:r>
            <a:r>
              <a:rPr lang="en-US" sz="2400" dirty="0" err="1">
                <a:solidFill>
                  <a:srgbClr val="6A9955"/>
                </a:solidFill>
                <a:latin typeface="Consolas" panose="020B0609020204030204" pitchFamily="49" charset="0"/>
              </a:rPr>
              <a:t>set_error</a:t>
            </a:r>
            <a:r>
              <a:rPr lang="en-US" sz="2400" dirty="0">
                <a:solidFill>
                  <a:srgbClr val="6A9955"/>
                </a:solidFill>
                <a:latin typeface="Consolas" panose="020B0609020204030204" pitchFamily="49" charset="0"/>
              </a:rPr>
              <a:t>(Values...) and </a:t>
            </a:r>
            <a:r>
              <a:rPr lang="en-US" sz="2400" dirty="0" err="1">
                <a:solidFill>
                  <a:srgbClr val="6A9955"/>
                </a:solidFill>
                <a:latin typeface="Consolas" panose="020B0609020204030204" pitchFamily="49" charset="0"/>
              </a:rPr>
              <a:t>set_done</a:t>
            </a:r>
            <a:r>
              <a:rPr lang="en-US" sz="2400" dirty="0">
                <a:solidFill>
                  <a:srgbClr val="6A9955"/>
                </a:solidFill>
                <a:latin typeface="Consolas" panose="020B0609020204030204" pitchFamily="49" charset="0"/>
              </a:rPr>
              <a:t>() as pass-throughs:</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template</a:t>
            </a:r>
            <a:r>
              <a:rPr lang="en-US" sz="2400" dirty="0">
                <a:solidFill>
                  <a:srgbClr val="D4D4D4"/>
                </a:solidFill>
                <a:latin typeface="Consolas" panose="020B0609020204030204" pitchFamily="49" charset="0"/>
              </a:rPr>
              <a:t>&lt;</a:t>
            </a:r>
            <a:r>
              <a:rPr lang="en-US" sz="2400" dirty="0">
                <a:solidFill>
                  <a:srgbClr val="569CD6"/>
                </a:solidFill>
                <a:latin typeface="Consolas" panose="020B0609020204030204" pitchFamily="49" charset="0"/>
              </a:rPr>
              <a:t>class</a:t>
            </a:r>
            <a:r>
              <a:rPr lang="en-US" sz="2400" dirty="0">
                <a:solidFill>
                  <a:srgbClr val="D4D4D4"/>
                </a:solidFill>
                <a:latin typeface="Consolas" panose="020B0609020204030204" pitchFamily="49" charset="0"/>
              </a:rPr>
              <a:t> Err&gt;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requires</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ex::receiver&lt;R, E&gt;</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err="1">
                <a:solidFill>
                  <a:srgbClr val="D4D4D4"/>
                </a:solidFill>
                <a:latin typeface="Consolas" panose="020B0609020204030204" pitchFamily="49" charset="0"/>
              </a:rPr>
              <a:t>set_error</a:t>
            </a:r>
            <a:r>
              <a:rPr lang="en-US" sz="2400" dirty="0">
                <a:solidFill>
                  <a:srgbClr val="D4D4D4"/>
                </a:solidFill>
                <a:latin typeface="Consolas" panose="020B0609020204030204" pitchFamily="49" charset="0"/>
              </a:rPr>
              <a:t>(Err&amp;&amp; err) &amp;&amp; </a:t>
            </a:r>
            <a:r>
              <a:rPr lang="en-US" sz="2400" dirty="0" err="1">
                <a:solidFill>
                  <a:srgbClr val="569CD6"/>
                </a:solidFill>
                <a:latin typeface="Consolas" panose="020B0609020204030204" pitchFamily="49" charset="0"/>
              </a:rPr>
              <a:t>noexcept</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a:t>
            </a:r>
            <a:r>
              <a:rPr lang="en-US" sz="2400" dirty="0" err="1">
                <a:solidFill>
                  <a:srgbClr val="D4D4D4"/>
                </a:solidFill>
                <a:latin typeface="Consolas" panose="020B0609020204030204" pitchFamily="49" charset="0"/>
              </a:rPr>
              <a:t>set_error</a:t>
            </a:r>
            <a:r>
              <a:rPr lang="en-US" sz="2400" dirty="0">
                <a:solidFill>
                  <a:srgbClr val="D4D4D4"/>
                </a:solidFill>
                <a:latin typeface="Consolas" panose="020B0609020204030204" pitchFamily="49" charset="0"/>
              </a:rPr>
              <a:t>((R&amp;&amp;) r_, (Err&amp;&amp;) err);</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endParaRPr lang="en-US" sz="2400" dirty="0">
              <a:solidFill>
                <a:srgbClr val="6A9955"/>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569CD6"/>
                </a:solidFill>
                <a:latin typeface="Consolas" panose="020B0609020204030204" pitchFamily="49" charset="0"/>
              </a:rPr>
              <a:t>void</a:t>
            </a:r>
            <a:r>
              <a:rPr lang="en-US" sz="2400" dirty="0">
                <a:solidFill>
                  <a:srgbClr val="D4D4D4"/>
                </a:solidFill>
                <a:latin typeface="Consolas" panose="020B0609020204030204" pitchFamily="49" charset="0"/>
              </a:rPr>
              <a:t> </a:t>
            </a:r>
            <a:r>
              <a:rPr lang="en-US" sz="2400" dirty="0" err="1">
                <a:solidFill>
                  <a:srgbClr val="D4D4D4"/>
                </a:solidFill>
                <a:latin typeface="Consolas" panose="020B0609020204030204" pitchFamily="49" charset="0"/>
              </a:rPr>
              <a:t>set_done</a:t>
            </a:r>
            <a:r>
              <a:rPr lang="en-US" sz="2400" dirty="0">
                <a:solidFill>
                  <a:srgbClr val="D4D4D4"/>
                </a:solidFill>
                <a:latin typeface="Consolas" panose="020B0609020204030204" pitchFamily="49" charset="0"/>
              </a:rPr>
              <a:t>() &amp;&amp;</a:t>
            </a:r>
            <a:r>
              <a:rPr lang="en-US" sz="2400" dirty="0">
                <a:solidFill>
                  <a:srgbClr val="569CD6"/>
                </a:solidFill>
                <a:latin typeface="Consolas" panose="020B0609020204030204" pitchFamily="49" charset="0"/>
              </a:rPr>
              <a:t> </a:t>
            </a:r>
            <a:r>
              <a:rPr lang="en-US" sz="2400" dirty="0" err="1">
                <a:solidFill>
                  <a:srgbClr val="569CD6"/>
                </a:solidFill>
                <a:latin typeface="Consolas" panose="020B0609020204030204" pitchFamily="49" charset="0"/>
              </a:rPr>
              <a:t>noexcept</a:t>
            </a:r>
            <a:endParaRPr lang="en-US" sz="24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r>
              <a:rPr lang="en-US" sz="2400" dirty="0">
                <a:solidFill>
                  <a:srgbClr val="4EC9B0"/>
                </a:solidFill>
                <a:latin typeface="Consolas" panose="020B0609020204030204" pitchFamily="49" charset="0"/>
              </a:rPr>
              <a:t> </a:t>
            </a:r>
            <a:r>
              <a:rPr lang="en-US" sz="2400" dirty="0">
                <a:solidFill>
                  <a:srgbClr val="D4D4D4"/>
                </a:solidFill>
                <a:latin typeface="Consolas" panose="020B0609020204030204" pitchFamily="49" charset="0"/>
              </a:rPr>
              <a:t>ex::</a:t>
            </a:r>
            <a:r>
              <a:rPr lang="en-US" sz="2400" dirty="0" err="1">
                <a:solidFill>
                  <a:srgbClr val="D4D4D4"/>
                </a:solidFill>
                <a:latin typeface="Consolas" panose="020B0609020204030204" pitchFamily="49" charset="0"/>
              </a:rPr>
              <a:t>set_done</a:t>
            </a:r>
            <a:r>
              <a:rPr lang="en-US" sz="2400" dirty="0">
                <a:solidFill>
                  <a:srgbClr val="D4D4D4"/>
                </a:solidFill>
                <a:latin typeface="Consolas" panose="020B0609020204030204" pitchFamily="49" charset="0"/>
              </a:rPr>
              <a:t>((R&amp;&amp;) r_);</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240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0"/>
            <a:ext cx="16626840" cy="2120068"/>
          </a:xfrm>
          <a:solidFill>
            <a:schemeClr val="bg2"/>
          </a:solidFill>
        </p:spPr>
        <p:txBody>
          <a:bodyPr anchor="ctr"/>
          <a:lstStyle/>
          <a:p>
            <a:r>
              <a:rPr lang="en-US"/>
              <a:t>Algorithm example: then</a:t>
            </a:r>
          </a:p>
        </p:txBody>
      </p:sp>
      <p:sp>
        <p:nvSpPr>
          <p:cNvPr id="5" name="Arrow: Left 4">
            <a:extLst>
              <a:ext uri="{FF2B5EF4-FFF2-40B4-BE49-F238E27FC236}">
                <a16:creationId xmlns:a16="http://schemas.microsoft.com/office/drawing/2014/main" id="{3B6108C9-700C-4ADB-A63C-61A3850D2AA6}"/>
              </a:ext>
            </a:extLst>
          </p:cNvPr>
          <p:cNvSpPr/>
          <p:nvPr/>
        </p:nvSpPr>
        <p:spPr>
          <a:xfrm>
            <a:off x="13359539" y="6308826"/>
            <a:ext cx="1193369" cy="670198"/>
          </a:xfrm>
          <a:prstGeom prst="lef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838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par>
                                    <p:cTn id="12" presetID="35" presetClass="path" presetSubtype="0" accel="50000" fill="hold" grpId="1" nodeType="withEffect" p14:presetBounceEnd="25000">
                                      <p:stCondLst>
                                        <p:cond delay="0"/>
                                      </p:stCondLst>
                                      <p:childTnLst>
                                        <p:animMotion origin="layout" path="M 0.0454 0.00047 L -0.0546 0.00201 " pathEditMode="relative" rAng="0" ptsTypes="AA" p14:bounceEnd="25000">
                                          <p:cBhvr>
                                            <p:cTn id="13" dur="2000" fill="hold"/>
                                            <p:tgtEl>
                                              <p:spTgt spid="5"/>
                                            </p:tgtEl>
                                            <p:attrNameLst>
                                              <p:attrName>ppt_x</p:attrName>
                                              <p:attrName>ppt_y</p:attrName>
                                            </p:attrNameLst>
                                          </p:cBhvr>
                                          <p:rCtr x="-5000" y="77"/>
                                        </p:animMotion>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2"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42" presetClass="path" presetSubtype="0" accel="50000" decel="50000" fill="hold" grpId="0" nodeType="afterEffect">
                                      <p:stCondLst>
                                        <p:cond delay="0"/>
                                      </p:stCondLst>
                                      <p:childTnLst>
                                        <p:animMotion origin="layout" path="M -4.72222E-6 2.59259E-6 L 0.00087 -0.2446 " pathEditMode="relative" rAng="0" ptsTypes="AA">
                                          <p:cBhvr>
                                            <p:cTn id="21" dur="2000" fill="hold"/>
                                            <p:tgtEl>
                                              <p:spTgt spid="13"/>
                                            </p:tgtEl>
                                            <p:attrNameLst>
                                              <p:attrName>ppt_x</p:attrName>
                                              <p:attrName>ppt_y</p:attrName>
                                            </p:attrNameLst>
                                          </p:cBhvr>
                                          <p:rCtr x="43" y="-122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5" grpId="0" animBg="1"/>
          <p:bldP spid="5" grpId="1" animBg="1"/>
          <p:bldP spid="5" grpId="2"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par>
                                    <p:cTn id="12" presetID="35" presetClass="path" presetSubtype="0" accel="50000" fill="hold" grpId="1" nodeType="withEffect">
                                      <p:stCondLst>
                                        <p:cond delay="0"/>
                                      </p:stCondLst>
                                      <p:childTnLst>
                                        <p:animMotion origin="layout" path="M 0.0454 0.00047 L -0.0546 0.00201 " pathEditMode="relative" rAng="0" ptsTypes="AA">
                                          <p:cBhvr>
                                            <p:cTn id="13" dur="2000" fill="hold"/>
                                            <p:tgtEl>
                                              <p:spTgt spid="5"/>
                                            </p:tgtEl>
                                            <p:attrNameLst>
                                              <p:attrName>ppt_x</p:attrName>
                                              <p:attrName>ppt_y</p:attrName>
                                            </p:attrNameLst>
                                          </p:cBhvr>
                                          <p:rCtr x="-5000" y="77"/>
                                        </p:animMotion>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2"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42" presetClass="path" presetSubtype="0" accel="50000" decel="50000" fill="hold" grpId="0" nodeType="afterEffect">
                                      <p:stCondLst>
                                        <p:cond delay="0"/>
                                      </p:stCondLst>
                                      <p:childTnLst>
                                        <p:animMotion origin="layout" path="M -4.72222E-6 2.59259E-6 L 0.00087 -0.2446 " pathEditMode="relative" rAng="0" ptsTypes="AA">
                                          <p:cBhvr>
                                            <p:cTn id="21" dur="2000" fill="hold"/>
                                            <p:tgtEl>
                                              <p:spTgt spid="13"/>
                                            </p:tgtEl>
                                            <p:attrNameLst>
                                              <p:attrName>ppt_x</p:attrName>
                                              <p:attrName>ppt_y</p:attrName>
                                            </p:attrNameLst>
                                          </p:cBhvr>
                                          <p:rCtr x="43" y="-122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5" grpId="0" animBg="1"/>
          <p:bldP spid="5" grpId="1" animBg="1"/>
          <p:bldP spid="5" grpId="2" animBg="1"/>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830580" y="1740913"/>
            <a:ext cx="7835749" cy="27846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1800" kern="0" dirty="0">
                <a:solidFill>
                  <a:srgbClr val="569CD6"/>
                </a:solidFill>
                <a:latin typeface="Consolas" panose="020B0609020204030204" pitchFamily="49" charset="0"/>
              </a:rPr>
              <a:t>namespace</a:t>
            </a:r>
            <a:r>
              <a:rPr lang="en-US" sz="1800" dirty="0">
                <a:solidFill>
                  <a:srgbClr val="D4D4D4"/>
                </a:solidFill>
                <a:latin typeface="Consolas" panose="020B0609020204030204" pitchFamily="49" charset="0"/>
              </a:rPr>
              <a:t> ex = std::execution;</a:t>
            </a:r>
          </a:p>
          <a:p>
            <a:pPr marL="0" lvl="0" indent="0" defTabSz="914400">
              <a:lnSpc>
                <a:spcPct val="100000"/>
              </a:lnSpc>
              <a:spcBef>
                <a:spcPts val="0"/>
              </a:spcBef>
              <a:spcAft>
                <a:spcPts val="0"/>
              </a:spcAft>
              <a:buClr>
                <a:srgbClr val="000000"/>
              </a:buClr>
              <a:buNone/>
            </a:pPr>
            <a:br>
              <a:rPr lang="en-US" sz="1800" dirty="0">
                <a:solidFill>
                  <a:srgbClr val="D4D4D4"/>
                </a:solidFill>
                <a:latin typeface="Consolas" panose="020B0609020204030204" pitchFamily="49" charset="0"/>
              </a:rPr>
            </a:br>
            <a:r>
              <a:rPr lang="en-US" sz="1800" kern="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&lt;ex::sender S, </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F&gt;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ex::sender </a:t>
            </a:r>
            <a:r>
              <a:rPr lang="en-US" sz="1800" kern="0" dirty="0">
                <a:solidFill>
                  <a:srgbClr val="569CD6"/>
                </a:solidFill>
                <a:latin typeface="Consolas" panose="020B0609020204030204" pitchFamily="49" charset="0"/>
              </a:rPr>
              <a:t>auto</a:t>
            </a:r>
            <a:r>
              <a:rPr lang="en-US" sz="1800" dirty="0">
                <a:solidFill>
                  <a:srgbClr val="D4D4D4"/>
                </a:solidFill>
                <a:latin typeface="Consolas" panose="020B0609020204030204" pitchFamily="49" charset="0"/>
              </a:rPr>
              <a:t> then(S </a:t>
            </a:r>
            <a:r>
              <a:rPr lang="en-US" sz="1800" dirty="0" err="1">
                <a:solidFill>
                  <a:srgbClr val="D4D4D4"/>
                </a:solidFill>
                <a:latin typeface="Consolas" panose="020B0609020204030204" pitchFamily="49" charset="0"/>
              </a:rPr>
              <a:t>s</a:t>
            </a:r>
            <a:r>
              <a:rPr lang="en-US" sz="1800" dirty="0">
                <a:solidFill>
                  <a:srgbClr val="D4D4D4"/>
                </a:solidFill>
                <a:latin typeface="Consolas" panose="020B0609020204030204" pitchFamily="49" charset="0"/>
              </a:rPr>
              <a:t>, F f)</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return</a:t>
            </a:r>
            <a:r>
              <a:rPr lang="en-US" sz="1800" dirty="0">
                <a:solidFill>
                  <a:srgbClr val="D4D4D4"/>
                </a:solidFill>
                <a:latin typeface="Consolas" panose="020B0609020204030204" pitchFamily="49" charset="0"/>
              </a:rPr>
              <a:t> _</a:t>
            </a:r>
            <a:r>
              <a:rPr lang="en-US" sz="1800" dirty="0" err="1">
                <a:solidFill>
                  <a:srgbClr val="D4D4D4"/>
                </a:solidFill>
                <a:latin typeface="Consolas" panose="020B0609020204030204" pitchFamily="49" charset="0"/>
              </a:rPr>
              <a:t>then_sender</a:t>
            </a:r>
            <a:r>
              <a:rPr lang="en-US" sz="1800" dirty="0">
                <a:solidFill>
                  <a:srgbClr val="D4D4D4"/>
                </a:solidFill>
                <a:latin typeface="Consolas" panose="020B0609020204030204" pitchFamily="49" charset="0"/>
              </a:rPr>
              <a:t>{{}, (S&amp;&amp;) s, (F&amp;&amp;) f};</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436735"/>
            <a:ext cx="16626840" cy="873457"/>
          </a:xfrm>
          <a:solidFill>
            <a:schemeClr val="bg2"/>
          </a:solidFill>
        </p:spPr>
        <p:txBody>
          <a:bodyPr anchor="ctr"/>
          <a:lstStyle/>
          <a:p>
            <a:r>
              <a:rPr lang="en-US"/>
              <a:t>Algorithm example: then</a:t>
            </a:r>
          </a:p>
        </p:txBody>
      </p:sp>
      <p:sp>
        <p:nvSpPr>
          <p:cNvPr id="5" name="Content Placeholder 2">
            <a:extLst>
              <a:ext uri="{FF2B5EF4-FFF2-40B4-BE49-F238E27FC236}">
                <a16:creationId xmlns:a16="http://schemas.microsoft.com/office/drawing/2014/main" id="{B9EE0EE6-FD1D-4AFD-BE5A-2D6888EE4780}"/>
              </a:ext>
            </a:extLst>
          </p:cNvPr>
          <p:cNvSpPr txBox="1">
            <a:spLocks/>
          </p:cNvSpPr>
          <p:nvPr/>
        </p:nvSpPr>
        <p:spPr bwMode="auto">
          <a:xfrm>
            <a:off x="830580" y="4701587"/>
            <a:ext cx="7835748" cy="54041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1800" kern="0" dirty="0">
                <a:solidFill>
                  <a:srgbClr val="569CD6"/>
                </a:solidFill>
                <a:latin typeface="Consolas" panose="020B0609020204030204" pitchFamily="49" charset="0"/>
              </a:rPr>
              <a:t>template</a:t>
            </a:r>
            <a:r>
              <a:rPr lang="en-US" sz="1800" kern="0" dirty="0">
                <a:solidFill>
                  <a:srgbClr val="D4D4D4"/>
                </a:solidFill>
                <a:latin typeface="Consolas" panose="020B0609020204030204" pitchFamily="49" charset="0"/>
              </a:rPr>
              <a:t>&lt;</a:t>
            </a:r>
            <a:r>
              <a:rPr lang="en-US" sz="1800" dirty="0">
                <a:solidFill>
                  <a:srgbClr val="D4D4D4"/>
                </a:solidFill>
                <a:latin typeface="Consolas" panose="020B0609020204030204" pitchFamily="49" charset="0"/>
              </a:rPr>
              <a:t>ex::sender S, </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F&gt;</a:t>
            </a:r>
          </a:p>
          <a:p>
            <a:pPr marL="0" lvl="0" indent="0" defTabSz="914400">
              <a:lnSpc>
                <a:spcPct val="100000"/>
              </a:lnSpc>
              <a:spcBef>
                <a:spcPts val="0"/>
              </a:spcBef>
              <a:spcAft>
                <a:spcPts val="0"/>
              </a:spcAft>
              <a:buClr>
                <a:srgbClr val="000000"/>
              </a:buClr>
              <a:buNone/>
            </a:pPr>
            <a:r>
              <a:rPr lang="en-US" sz="1800" kern="0" dirty="0">
                <a:solidFill>
                  <a:srgbClr val="569CD6"/>
                </a:solidFill>
                <a:latin typeface="Consolas" panose="020B0609020204030204" pitchFamily="49" charset="0"/>
              </a:rPr>
              <a:t>struct</a:t>
            </a:r>
            <a:r>
              <a:rPr lang="en-US" sz="1800" dirty="0">
                <a:solidFill>
                  <a:srgbClr val="D4D4D4"/>
                </a:solidFill>
                <a:latin typeface="Consolas" panose="020B0609020204030204" pitchFamily="49" charset="0"/>
              </a:rPr>
              <a:t> _</a:t>
            </a:r>
            <a:r>
              <a:rPr lang="en-US" sz="1800" dirty="0" err="1">
                <a:solidFill>
                  <a:srgbClr val="D4D4D4"/>
                </a:solidFill>
                <a:latin typeface="Consolas" panose="020B0609020204030204" pitchFamily="49" charset="0"/>
              </a:rPr>
              <a:t>then_sender</a:t>
            </a:r>
            <a:r>
              <a:rPr lang="en-US" sz="1800" dirty="0">
                <a:solidFill>
                  <a:srgbClr val="D4D4D4"/>
                </a:solidFill>
                <a:latin typeface="Consolas" panose="020B0609020204030204" pitchFamily="49" charset="0"/>
              </a:rPr>
              <a:t> : ex::</a:t>
            </a:r>
            <a:r>
              <a:rPr lang="en-US" sz="1800" dirty="0" err="1">
                <a:solidFill>
                  <a:srgbClr val="D4D4D4"/>
                </a:solidFill>
                <a:latin typeface="Consolas" panose="020B0609020204030204" pitchFamily="49" charset="0"/>
              </a:rPr>
              <a:t>sender_base</a:t>
            </a:r>
            <a:endParaRPr lang="en-US" sz="180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S </a:t>
            </a:r>
            <a:r>
              <a:rPr lang="en-US" sz="1800" dirty="0" err="1">
                <a:solidFill>
                  <a:srgbClr val="D4D4D4"/>
                </a:solidFill>
                <a:latin typeface="Consolas" panose="020B0609020204030204" pitchFamily="49" charset="0"/>
              </a:rPr>
              <a:t>s</a:t>
            </a:r>
            <a:r>
              <a:rPr lang="en-US" sz="180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F </a:t>
            </a:r>
            <a:r>
              <a:rPr lang="en-US" sz="1800" dirty="0" err="1">
                <a:solidFill>
                  <a:srgbClr val="D4D4D4"/>
                </a:solidFill>
                <a:latin typeface="Consolas" panose="020B0609020204030204" pitchFamily="49" charset="0"/>
              </a:rPr>
              <a:t>f</a:t>
            </a:r>
            <a:r>
              <a:rPr lang="en-US" sz="180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180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dirty="0">
                <a:solidFill>
                  <a:srgbClr val="6A9955"/>
                </a:solidFill>
                <a:latin typeface="Consolas" panose="020B0609020204030204" pitchFamily="49" charset="0"/>
              </a:rPr>
              <a:t>// Implement connect(sender, receiver) -&gt; </a:t>
            </a:r>
            <a:r>
              <a:rPr lang="en-US" sz="1800" dirty="0" err="1">
                <a:solidFill>
                  <a:srgbClr val="6A9955"/>
                </a:solidFill>
                <a:latin typeface="Consolas" panose="020B0609020204030204" pitchFamily="49" charset="0"/>
              </a:rPr>
              <a:t>operation_state</a:t>
            </a:r>
            <a:r>
              <a:rPr lang="en-US" sz="1800" dirty="0">
                <a:solidFill>
                  <a:srgbClr val="6A9955"/>
                </a:solidFill>
                <a:latin typeface="Consolas" panose="020B0609020204030204" pitchFamily="49" charset="0"/>
              </a:rPr>
              <a:t>:</a:t>
            </a:r>
            <a:br>
              <a:rPr lang="en-US" sz="1800" dirty="0">
                <a:solidFill>
                  <a:srgbClr val="6A9955"/>
                </a:solidFill>
                <a:latin typeface="Consolas" panose="020B0609020204030204" pitchFamily="49" charset="0"/>
              </a:rPr>
            </a:b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&lt;ex::receiver R&gt;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requires</a:t>
            </a: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sender_to</a:t>
            </a:r>
            <a:r>
              <a:rPr lang="en-US" sz="1800" dirty="0">
                <a:solidFill>
                  <a:srgbClr val="D4D4D4"/>
                </a:solidFill>
                <a:latin typeface="Consolas" panose="020B0609020204030204" pitchFamily="49" charset="0"/>
              </a:rPr>
              <a:t>&lt;S, _</a:t>
            </a:r>
            <a:r>
              <a:rPr lang="en-US" sz="1800" dirty="0" err="1">
                <a:solidFill>
                  <a:srgbClr val="D4D4D4"/>
                </a:solidFill>
                <a:latin typeface="Consolas" panose="020B0609020204030204" pitchFamily="49" charset="0"/>
              </a:rPr>
              <a:t>then_receiver</a:t>
            </a:r>
            <a:r>
              <a:rPr lang="en-US" sz="1800" dirty="0">
                <a:solidFill>
                  <a:srgbClr val="D4D4D4"/>
                </a:solidFill>
                <a:latin typeface="Consolas" panose="020B0609020204030204" pitchFamily="49" charset="0"/>
              </a:rPr>
              <a:t>&lt;R, F&gt;&gt;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kern="0" dirty="0" err="1">
                <a:solidFill>
                  <a:srgbClr val="569CD6"/>
                </a:solidFill>
                <a:latin typeface="Consolas" panose="020B0609020204030204" pitchFamily="49" charset="0"/>
              </a:rPr>
              <a:t>decltype</a:t>
            </a:r>
            <a:r>
              <a:rPr lang="en-US" sz="1800" dirty="0">
                <a:solidFill>
                  <a:srgbClr val="D4D4D4"/>
                </a:solidFill>
                <a:latin typeface="Consolas" panose="020B0609020204030204" pitchFamily="49" charset="0"/>
              </a:rPr>
              <a:t>(</a:t>
            </a:r>
            <a:r>
              <a:rPr lang="en-US" sz="1800" kern="0" dirty="0">
                <a:solidFill>
                  <a:srgbClr val="569CD6"/>
                </a:solidFill>
                <a:latin typeface="Consolas" panose="020B0609020204030204" pitchFamily="49" charset="0"/>
              </a:rPr>
              <a:t>auto</a:t>
            </a:r>
            <a:r>
              <a:rPr lang="en-US" sz="1800" dirty="0">
                <a:solidFill>
                  <a:srgbClr val="D4D4D4"/>
                </a:solidFill>
                <a:latin typeface="Consolas" panose="020B0609020204030204" pitchFamily="49" charset="0"/>
              </a:rPr>
              <a:t>) connect(R r) &amp;&amp;</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return</a:t>
            </a:r>
            <a:r>
              <a:rPr lang="en-US" sz="1800" dirty="0">
                <a:solidFill>
                  <a:srgbClr val="D4D4D4"/>
                </a:solidFill>
                <a:latin typeface="Consolas" panose="020B0609020204030204" pitchFamily="49" charset="0"/>
              </a:rPr>
              <a:t> ex::connect(</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(S&amp;&amp;) s_,</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_</a:t>
            </a:r>
            <a:r>
              <a:rPr lang="en-US" sz="1800" dirty="0" err="1">
                <a:solidFill>
                  <a:srgbClr val="D4D4D4"/>
                </a:solidFill>
                <a:latin typeface="Consolas" panose="020B0609020204030204" pitchFamily="49" charset="0"/>
              </a:rPr>
              <a:t>then_receiver</a:t>
            </a:r>
            <a:r>
              <a:rPr lang="en-US" sz="1800" dirty="0">
                <a:solidFill>
                  <a:srgbClr val="D4D4D4"/>
                </a:solidFill>
                <a:latin typeface="Consolas" panose="020B0609020204030204" pitchFamily="49" charset="0"/>
              </a:rPr>
              <a:t>&lt;R, F&gt;{(R&amp;&amp;) r, (F&amp;&amp;) f_});</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1800" dirty="0">
                <a:solidFill>
                  <a:srgbClr val="D4D4D4"/>
                </a:solidFill>
                <a:latin typeface="Consolas" panose="020B0609020204030204" pitchFamily="49" charset="0"/>
              </a:rPr>
              <a:t>};</a:t>
            </a:r>
          </a:p>
        </p:txBody>
      </p:sp>
      <p:sp>
        <p:nvSpPr>
          <p:cNvPr id="6" name="Content Placeholder 2">
            <a:extLst>
              <a:ext uri="{FF2B5EF4-FFF2-40B4-BE49-F238E27FC236}">
                <a16:creationId xmlns:a16="http://schemas.microsoft.com/office/drawing/2014/main" id="{DB7B3305-58AF-48F8-877C-DDC62477328E}"/>
              </a:ext>
            </a:extLst>
          </p:cNvPr>
          <p:cNvSpPr txBox="1">
            <a:spLocks/>
          </p:cNvSpPr>
          <p:nvPr/>
        </p:nvSpPr>
        <p:spPr bwMode="auto">
          <a:xfrm>
            <a:off x="8461647" y="1738881"/>
            <a:ext cx="9116669" cy="79199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nSpc>
                <a:spcPct val="100000"/>
              </a:lnSpc>
              <a:spcBef>
                <a:spcPts val="0"/>
              </a:spcBef>
              <a:spcAft>
                <a:spcPts val="0"/>
              </a:spcAft>
              <a:buNone/>
            </a:pPr>
            <a:r>
              <a:rPr lang="en-US" sz="180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&lt;ex::receiver R, </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F&gt;</a:t>
            </a:r>
          </a:p>
          <a:p>
            <a:pPr marL="0" indent="0">
              <a:lnSpc>
                <a:spcPct val="100000"/>
              </a:lnSpc>
              <a:spcBef>
                <a:spcPts val="0"/>
              </a:spcBef>
              <a:spcAft>
                <a:spcPts val="0"/>
              </a:spcAft>
              <a:buNone/>
            </a:pPr>
            <a:r>
              <a:rPr lang="en-US" sz="1800" kern="0" dirty="0">
                <a:solidFill>
                  <a:srgbClr val="569CD6"/>
                </a:solidFill>
                <a:latin typeface="Consolas" panose="020B0609020204030204" pitchFamily="49" charset="0"/>
              </a:rPr>
              <a:t>struct</a:t>
            </a:r>
            <a:r>
              <a:rPr lang="en-US" sz="1800" dirty="0">
                <a:solidFill>
                  <a:srgbClr val="D4D4D4"/>
                </a:solidFill>
                <a:latin typeface="Consolas" panose="020B0609020204030204" pitchFamily="49" charset="0"/>
              </a:rPr>
              <a:t> _</a:t>
            </a:r>
            <a:r>
              <a:rPr lang="en-US" sz="1800" dirty="0" err="1">
                <a:solidFill>
                  <a:srgbClr val="D4D4D4"/>
                </a:solidFill>
                <a:latin typeface="Consolas" panose="020B0609020204030204" pitchFamily="49" charset="0"/>
              </a:rPr>
              <a:t>then_receiver</a:t>
            </a:r>
            <a:endParaRPr lang="en-US" sz="18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R </a:t>
            </a:r>
            <a:r>
              <a:rPr lang="en-US" sz="1800" dirty="0" err="1">
                <a:solidFill>
                  <a:srgbClr val="D4D4D4"/>
                </a:solidFill>
                <a:latin typeface="Consolas" panose="020B0609020204030204" pitchFamily="49" charset="0"/>
              </a:rPr>
              <a:t>r</a:t>
            </a:r>
            <a:r>
              <a:rPr lang="en-US" sz="1800" dirty="0">
                <a:solidFill>
                  <a:srgbClr val="D4D4D4"/>
                </a:solidFill>
                <a:latin typeface="Consolas" panose="020B0609020204030204" pitchFamily="49" charset="0"/>
              </a:rPr>
              <a:t>_;</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F </a:t>
            </a:r>
            <a:r>
              <a:rPr lang="en-US" sz="1800" dirty="0" err="1">
                <a:solidFill>
                  <a:srgbClr val="D4D4D4"/>
                </a:solidFill>
                <a:latin typeface="Consolas" panose="020B0609020204030204" pitchFamily="49" charset="0"/>
              </a:rPr>
              <a:t>f</a:t>
            </a:r>
            <a:r>
              <a:rPr lang="en-US" sz="1800" dirty="0">
                <a:solidFill>
                  <a:srgbClr val="D4D4D4"/>
                </a:solidFill>
                <a:latin typeface="Consolas" panose="020B0609020204030204" pitchFamily="49" charset="0"/>
              </a:rPr>
              <a:t>_;</a:t>
            </a:r>
          </a:p>
          <a:p>
            <a:pPr marL="0" indent="0">
              <a:lnSpc>
                <a:spcPct val="100000"/>
              </a:lnSpc>
              <a:spcBef>
                <a:spcPts val="0"/>
              </a:spcBef>
              <a:spcAft>
                <a:spcPts val="0"/>
              </a:spcAft>
              <a:buNone/>
            </a:pPr>
            <a:br>
              <a:rPr lang="en-US" sz="1800" dirty="0">
                <a:solidFill>
                  <a:srgbClr val="D4D4D4"/>
                </a:solidFill>
                <a:latin typeface="Consolas" panose="020B0609020204030204" pitchFamily="49" charset="0"/>
              </a:rPr>
            </a:br>
            <a:r>
              <a:rPr lang="en-US" sz="1800" dirty="0">
                <a:solidFill>
                  <a:srgbClr val="D4D4D4"/>
                </a:solidFill>
                <a:latin typeface="Consolas" panose="020B0609020204030204" pitchFamily="49" charset="0"/>
              </a:rPr>
              <a:t>  </a:t>
            </a:r>
            <a:r>
              <a:rPr lang="en-US" sz="1800" dirty="0">
                <a:solidFill>
                  <a:srgbClr val="6A9955"/>
                </a:solidFill>
                <a:latin typeface="Consolas" panose="020B0609020204030204" pitchFamily="49" charset="0"/>
              </a:rPr>
              <a:t>// Implement </a:t>
            </a:r>
            <a:r>
              <a:rPr lang="en-US" sz="1800" dirty="0" err="1">
                <a:solidFill>
                  <a:srgbClr val="6A9955"/>
                </a:solidFill>
                <a:latin typeface="Consolas" panose="020B0609020204030204" pitchFamily="49" charset="0"/>
              </a:rPr>
              <a:t>set_value</a:t>
            </a:r>
            <a:r>
              <a:rPr lang="en-US" sz="1800" dirty="0">
                <a:solidFill>
                  <a:srgbClr val="6A9955"/>
                </a:solidFill>
                <a:latin typeface="Consolas" panose="020B0609020204030204" pitchFamily="49" charset="0"/>
              </a:rPr>
              <a:t>(Values...) by invoking the callable and</a:t>
            </a:r>
          </a:p>
          <a:p>
            <a:pPr marL="0" indent="0">
              <a:lnSpc>
                <a:spcPct val="100000"/>
              </a:lnSpc>
              <a:spcBef>
                <a:spcPts val="0"/>
              </a:spcBef>
              <a:spcAft>
                <a:spcPts val="0"/>
              </a:spcAft>
              <a:buNone/>
            </a:pPr>
            <a:r>
              <a:rPr lang="en-US" sz="1800" dirty="0">
                <a:solidFill>
                  <a:srgbClr val="6A9955"/>
                </a:solidFill>
                <a:latin typeface="Consolas" panose="020B0609020204030204" pitchFamily="49" charset="0"/>
              </a:rPr>
              <a:t>  // passing the result to the inner receiver:</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As&gt;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requires</a:t>
            </a: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receiver_of</a:t>
            </a:r>
            <a:r>
              <a:rPr lang="en-US" sz="1800" dirty="0">
                <a:solidFill>
                  <a:srgbClr val="D4D4D4"/>
                </a:solidFill>
                <a:latin typeface="Consolas" panose="020B0609020204030204" pitchFamily="49" charset="0"/>
              </a:rPr>
              <a:t>&lt;R, std::</a:t>
            </a:r>
            <a:r>
              <a:rPr lang="en-US" sz="1800" dirty="0" err="1">
                <a:solidFill>
                  <a:srgbClr val="D4D4D4"/>
                </a:solidFill>
                <a:latin typeface="Consolas" panose="020B0609020204030204" pitchFamily="49" charset="0"/>
              </a:rPr>
              <a:t>invoke_result_t</a:t>
            </a:r>
            <a:r>
              <a:rPr lang="en-US" sz="1800" dirty="0">
                <a:solidFill>
                  <a:srgbClr val="D4D4D4"/>
                </a:solidFill>
                <a:latin typeface="Consolas" panose="020B0609020204030204" pitchFamily="49" charset="0"/>
              </a:rPr>
              <a:t>&lt;F, As...&gt;&gt;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void</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set_value</a:t>
            </a:r>
            <a:r>
              <a:rPr lang="en-US" sz="1800" dirty="0">
                <a:solidFill>
                  <a:srgbClr val="D4D4D4"/>
                </a:solidFill>
                <a:latin typeface="Consolas" panose="020B0609020204030204" pitchFamily="49" charset="0"/>
              </a:rPr>
              <a:t>(As&amp;&amp;... as) &amp;&amp;</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set_value</a:t>
            </a:r>
            <a:r>
              <a:rPr lang="en-US" sz="1800" dirty="0">
                <a:solidFill>
                  <a:srgbClr val="D4D4D4"/>
                </a:solidFill>
                <a:latin typeface="Consolas" panose="020B0609020204030204" pitchFamily="49" charset="0"/>
              </a:rPr>
              <a:t>((R&amp;&amp;) r_, std::invoke((F&amp;&amp;) f_, (As&amp;&amp;) as...));</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endParaRPr lang="en-US" sz="18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dirty="0">
                <a:solidFill>
                  <a:srgbClr val="6A9955"/>
                </a:solidFill>
                <a:latin typeface="Consolas" panose="020B0609020204030204" pitchFamily="49" charset="0"/>
              </a:rPr>
              <a:t>// Implement </a:t>
            </a:r>
            <a:r>
              <a:rPr lang="en-US" sz="1800" dirty="0" err="1">
                <a:solidFill>
                  <a:srgbClr val="6A9955"/>
                </a:solidFill>
                <a:latin typeface="Consolas" panose="020B0609020204030204" pitchFamily="49" charset="0"/>
              </a:rPr>
              <a:t>set_error</a:t>
            </a:r>
            <a:r>
              <a:rPr lang="en-US" sz="1800" dirty="0">
                <a:solidFill>
                  <a:srgbClr val="6A9955"/>
                </a:solidFill>
                <a:latin typeface="Consolas" panose="020B0609020204030204" pitchFamily="49" charset="0"/>
              </a:rPr>
              <a:t>(Values...) and </a:t>
            </a:r>
            <a:r>
              <a:rPr lang="en-US" sz="1800" dirty="0" err="1">
                <a:solidFill>
                  <a:srgbClr val="6A9955"/>
                </a:solidFill>
                <a:latin typeface="Consolas" panose="020B0609020204030204" pitchFamily="49" charset="0"/>
              </a:rPr>
              <a:t>set_done</a:t>
            </a:r>
            <a:r>
              <a:rPr lang="en-US" sz="1800" dirty="0">
                <a:solidFill>
                  <a:srgbClr val="6A9955"/>
                </a:solidFill>
                <a:latin typeface="Consolas" panose="020B0609020204030204" pitchFamily="49" charset="0"/>
              </a:rPr>
              <a:t>() as pass-throughs:</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template</a:t>
            </a:r>
            <a:r>
              <a:rPr lang="en-US" sz="1800" dirty="0">
                <a:solidFill>
                  <a:srgbClr val="D4D4D4"/>
                </a:solidFill>
                <a:latin typeface="Consolas" panose="020B0609020204030204" pitchFamily="49" charset="0"/>
              </a:rPr>
              <a:t>&lt;</a:t>
            </a:r>
            <a:r>
              <a:rPr lang="en-US" sz="1800" kern="0" dirty="0">
                <a:solidFill>
                  <a:srgbClr val="569CD6"/>
                </a:solidFill>
                <a:latin typeface="Consolas" panose="020B0609020204030204" pitchFamily="49" charset="0"/>
              </a:rPr>
              <a:t>class</a:t>
            </a:r>
            <a:r>
              <a:rPr lang="en-US" sz="1800" dirty="0">
                <a:solidFill>
                  <a:srgbClr val="D4D4D4"/>
                </a:solidFill>
                <a:latin typeface="Consolas" panose="020B0609020204030204" pitchFamily="49" charset="0"/>
              </a:rPr>
              <a:t> Err&gt;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requires</a:t>
            </a:r>
            <a:r>
              <a:rPr lang="en-US" sz="1800" dirty="0">
                <a:solidFill>
                  <a:srgbClr val="D4D4D4"/>
                </a:solidFill>
                <a:latin typeface="Consolas" panose="020B0609020204030204" pitchFamily="49" charset="0"/>
              </a:rPr>
              <a:t> ex::receiver&lt;R, E&gt;</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void</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set_error</a:t>
            </a:r>
            <a:r>
              <a:rPr lang="en-US" sz="1800" dirty="0">
                <a:solidFill>
                  <a:srgbClr val="D4D4D4"/>
                </a:solidFill>
                <a:latin typeface="Consolas" panose="020B0609020204030204" pitchFamily="49" charset="0"/>
              </a:rPr>
              <a:t>(Err&amp;&amp; err) &amp;&amp; </a:t>
            </a:r>
            <a:r>
              <a:rPr lang="en-US" sz="1800" kern="0" dirty="0" err="1">
                <a:solidFill>
                  <a:srgbClr val="569CD6"/>
                </a:solidFill>
                <a:latin typeface="Consolas" panose="020B0609020204030204" pitchFamily="49" charset="0"/>
              </a:rPr>
              <a:t>noexcept</a:t>
            </a:r>
            <a:endParaRPr lang="en-US" sz="1800" kern="0" dirty="0">
              <a:solidFill>
                <a:srgbClr val="569CD6"/>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set_error</a:t>
            </a:r>
            <a:r>
              <a:rPr lang="en-US" sz="1800" dirty="0">
                <a:solidFill>
                  <a:srgbClr val="D4D4D4"/>
                </a:solidFill>
                <a:latin typeface="Consolas" panose="020B0609020204030204" pitchFamily="49" charset="0"/>
              </a:rPr>
              <a:t>((R&amp;&amp;) r_, (Err&amp;&amp;) err);</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endParaRPr lang="en-US" sz="1800" dirty="0">
              <a:solidFill>
                <a:srgbClr val="D4D4D4"/>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r>
              <a:rPr lang="en-US" sz="1800" kern="0" dirty="0">
                <a:solidFill>
                  <a:srgbClr val="569CD6"/>
                </a:solidFill>
                <a:latin typeface="Consolas" panose="020B0609020204030204" pitchFamily="49" charset="0"/>
              </a:rPr>
              <a:t>void</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set_done</a:t>
            </a:r>
            <a:r>
              <a:rPr lang="en-US" sz="1800" dirty="0">
                <a:solidFill>
                  <a:srgbClr val="D4D4D4"/>
                </a:solidFill>
                <a:latin typeface="Consolas" panose="020B0609020204030204" pitchFamily="49" charset="0"/>
              </a:rPr>
              <a:t>() &amp;&amp; </a:t>
            </a:r>
            <a:r>
              <a:rPr lang="en-US" sz="1800" kern="0" dirty="0" err="1">
                <a:solidFill>
                  <a:srgbClr val="569CD6"/>
                </a:solidFill>
                <a:latin typeface="Consolas" panose="020B0609020204030204" pitchFamily="49" charset="0"/>
              </a:rPr>
              <a:t>noexcept</a:t>
            </a:r>
            <a:endParaRPr lang="en-US" sz="1800" kern="0" dirty="0">
              <a:solidFill>
                <a:srgbClr val="569CD6"/>
              </a:solidFill>
              <a:latin typeface="Consolas" panose="020B0609020204030204" pitchFamily="49" charset="0"/>
            </a:endParaRP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ex::</a:t>
            </a:r>
            <a:r>
              <a:rPr lang="en-US" sz="1800" dirty="0" err="1">
                <a:solidFill>
                  <a:srgbClr val="D4D4D4"/>
                </a:solidFill>
                <a:latin typeface="Consolas" panose="020B0609020204030204" pitchFamily="49" charset="0"/>
              </a:rPr>
              <a:t>set_done</a:t>
            </a:r>
            <a:r>
              <a:rPr lang="en-US" sz="1800" dirty="0">
                <a:solidFill>
                  <a:srgbClr val="D4D4D4"/>
                </a:solidFill>
                <a:latin typeface="Consolas" panose="020B0609020204030204" pitchFamily="49" charset="0"/>
              </a:rPr>
              <a:t>((R&amp;&amp;) r_);</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  }</a:t>
            </a:r>
          </a:p>
          <a:p>
            <a:pPr marL="0" indent="0">
              <a:lnSpc>
                <a:spcPct val="100000"/>
              </a:lnSpc>
              <a:spcBef>
                <a:spcPts val="0"/>
              </a:spcBef>
              <a:spcAft>
                <a:spcPts val="0"/>
              </a:spcAft>
              <a:buNone/>
            </a:pPr>
            <a:r>
              <a:rPr lang="en-US" sz="180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1800" kern="0" dirty="0">
              <a:solidFill>
                <a:srgbClr val="D4D4D4"/>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494B49CB-7FE1-4EDB-BD20-BB7E55BCE9B5}"/>
              </a:ext>
            </a:extLst>
          </p:cNvPr>
          <p:cNvSpPr>
            <a:spLocks noGrp="1"/>
          </p:cNvSpPr>
          <p:nvPr>
            <p:ph type="sldNum" sz="quarter" idx="12"/>
          </p:nvPr>
        </p:nvSpPr>
        <p:spPr/>
        <p:txBody>
          <a:bodyPr/>
          <a:lstStyle/>
          <a:p>
            <a:fld id="{3F0CE7EA-D096-4FD3-87FA-FBB0B79F5140}" type="slidenum">
              <a:rPr lang="en-US" smtClean="0"/>
              <a:t>41</a:t>
            </a:fld>
            <a:endParaRPr lang="en-US"/>
          </a:p>
        </p:txBody>
      </p:sp>
    </p:spTree>
    <p:extLst>
      <p:ext uri="{BB962C8B-B14F-4D97-AF65-F5344CB8AC3E}">
        <p14:creationId xmlns:p14="http://schemas.microsoft.com/office/powerpoint/2010/main" val="1340615101"/>
      </p:ext>
    </p:extLst>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521448" y="4723385"/>
            <a:ext cx="1124510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SENDERS AND COROUTINES</a:t>
            </a:r>
          </a:p>
        </p:txBody>
      </p:sp>
      <p:sp>
        <p:nvSpPr>
          <p:cNvPr id="2" name="Slide Number Placeholder 1">
            <a:extLst>
              <a:ext uri="{FF2B5EF4-FFF2-40B4-BE49-F238E27FC236}">
                <a16:creationId xmlns:a16="http://schemas.microsoft.com/office/drawing/2014/main" id="{950CC433-CFC1-4B1C-9CB0-081B218B7FC5}"/>
              </a:ext>
            </a:extLst>
          </p:cNvPr>
          <p:cNvSpPr>
            <a:spLocks noGrp="1"/>
          </p:cNvSpPr>
          <p:nvPr>
            <p:ph type="sldNum" sz="quarter" idx="12"/>
          </p:nvPr>
        </p:nvSpPr>
        <p:spPr/>
        <p:txBody>
          <a:bodyPr/>
          <a:lstStyle/>
          <a:p>
            <a:fld id="{3F0CE7EA-D096-4FD3-87FA-FBB0B79F5140}" type="slidenum">
              <a:rPr lang="en-US" smtClean="0"/>
              <a:t>42</a:t>
            </a:fld>
            <a:endParaRPr lang="en-US"/>
          </a:p>
        </p:txBody>
      </p:sp>
    </p:spTree>
    <p:extLst>
      <p:ext uri="{BB962C8B-B14F-4D97-AF65-F5344CB8AC3E}">
        <p14:creationId xmlns:p14="http://schemas.microsoft.com/office/powerpoint/2010/main" val="129470630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414DDB4-B363-44E1-B33F-ABBAB745B6B2}"/>
              </a:ext>
            </a:extLst>
          </p:cNvPr>
          <p:cNvSpPr txBox="1">
            <a:spLocks/>
          </p:cNvSpPr>
          <p:nvPr/>
        </p:nvSpPr>
        <p:spPr bwMode="auto">
          <a:xfrm>
            <a:off x="830580" y="2338858"/>
            <a:ext cx="16626840" cy="39069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(socket, span&lt;char, </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socket s = </a:t>
            </a:r>
            <a:r>
              <a:rPr lang="en-US" sz="2400" dirty="0">
                <a:solidFill>
                  <a:srgbClr val="6A9955"/>
                </a:solidFill>
                <a:latin typeface="Consolas" panose="020B0609020204030204" pitchFamily="49" charset="0"/>
              </a:rPr>
              <a:t>/*...*/</a:t>
            </a:r>
            <a:r>
              <a:rPr lang="en-US" sz="2400" kern="0" dirty="0">
                <a:solidFill>
                  <a:srgbClr val="D4D4D4"/>
                </a:solidFill>
                <a:latin typeface="Consolas" panose="020B0609020204030204" pitchFamily="49" charset="0"/>
              </a:rPr>
              <a:t>;</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buff[</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cbytes</a:t>
            </a:r>
            <a:r>
              <a:rPr lang="en-US" sz="2400" kern="0" dirty="0">
                <a:solidFill>
                  <a:srgbClr val="D4D4D4"/>
                </a:solidFill>
                <a:latin typeface="Consolas" panose="020B0609020204030204" pitchFamily="49" charset="0"/>
              </a:rPr>
              <a:t>] = std::</a:t>
            </a:r>
            <a:r>
              <a:rPr lang="en-US" sz="2400" kern="0" dirty="0" err="1">
                <a:solidFill>
                  <a:srgbClr val="D4D4D4"/>
                </a:solidFill>
                <a:latin typeface="Consolas" panose="020B0609020204030204" pitchFamily="49" charset="0"/>
              </a:rPr>
              <a:t>this_thread</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 buff) ).value();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err="1"/>
              <a:t>Awaitables</a:t>
            </a:r>
            <a:r>
              <a:rPr lang="en-US"/>
              <a:t> as senders</a:t>
            </a:r>
          </a:p>
        </p:txBody>
      </p:sp>
      <p:sp>
        <p:nvSpPr>
          <p:cNvPr id="3" name="TextBox 2">
            <a:extLst>
              <a:ext uri="{FF2B5EF4-FFF2-40B4-BE49-F238E27FC236}">
                <a16:creationId xmlns:a16="http://schemas.microsoft.com/office/drawing/2014/main" id="{353420DD-B683-48E3-9F2D-804DA4A659A5}"/>
              </a:ext>
            </a:extLst>
          </p:cNvPr>
          <p:cNvSpPr txBox="1"/>
          <p:nvPr/>
        </p:nvSpPr>
        <p:spPr>
          <a:xfrm>
            <a:off x="1689315" y="6578040"/>
            <a:ext cx="6495815"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All </a:t>
            </a:r>
            <a:r>
              <a:rPr lang="en-US" sz="4000" dirty="0" err="1">
                <a:solidFill>
                  <a:schemeClr val="tx1"/>
                </a:solidFill>
                <a:latin typeface="DINPro-Regular" panose="02000503030000020004" pitchFamily="50" charset="0"/>
              </a:rPr>
              <a:t>awaitable</a:t>
            </a:r>
            <a:r>
              <a:rPr lang="en-US" sz="4000" dirty="0">
                <a:solidFill>
                  <a:schemeClr val="tx1"/>
                </a:solidFill>
                <a:latin typeface="DINPro-Regular" panose="02000503030000020004" pitchFamily="50" charset="0"/>
              </a:rPr>
              <a:t> types are senders and can be passed to any async algorithm that accepts a sender.</a:t>
            </a:r>
          </a:p>
        </p:txBody>
      </p:sp>
      <p:sp>
        <p:nvSpPr>
          <p:cNvPr id="9" name="TextBox 8">
            <a:extLst>
              <a:ext uri="{FF2B5EF4-FFF2-40B4-BE49-F238E27FC236}">
                <a16:creationId xmlns:a16="http://schemas.microsoft.com/office/drawing/2014/main" id="{8F9ACCB7-5368-4CAC-A695-3E2BE86608A0}"/>
              </a:ext>
            </a:extLst>
          </p:cNvPr>
          <p:cNvSpPr txBox="1"/>
          <p:nvPr/>
        </p:nvSpPr>
        <p:spPr>
          <a:xfrm>
            <a:off x="10629553" y="6599182"/>
            <a:ext cx="5647769"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No extra allocation or synchronization is required.</a:t>
            </a:r>
          </a:p>
        </p:txBody>
      </p:sp>
      <p:sp>
        <p:nvSpPr>
          <p:cNvPr id="5" name="Slide Number Placeholder 4">
            <a:extLst>
              <a:ext uri="{FF2B5EF4-FFF2-40B4-BE49-F238E27FC236}">
                <a16:creationId xmlns:a16="http://schemas.microsoft.com/office/drawing/2014/main" id="{5E821164-A4DB-4D85-BED7-91CCA57152E2}"/>
              </a:ext>
            </a:extLst>
          </p:cNvPr>
          <p:cNvSpPr>
            <a:spLocks noGrp="1"/>
          </p:cNvSpPr>
          <p:nvPr>
            <p:ph type="sldNum" sz="quarter" idx="12"/>
          </p:nvPr>
        </p:nvSpPr>
        <p:spPr/>
        <p:txBody>
          <a:bodyPr/>
          <a:lstStyle/>
          <a:p>
            <a:fld id="{3F0CE7EA-D096-4FD3-87FA-FBB0B79F5140}" type="slidenum">
              <a:rPr lang="en-US" smtClean="0"/>
              <a:t>43</a:t>
            </a:fld>
            <a:endParaRPr lang="en-US"/>
          </a:p>
        </p:txBody>
      </p:sp>
      <p:cxnSp>
        <p:nvCxnSpPr>
          <p:cNvPr id="10" name="Straight Connector 9">
            <a:extLst>
              <a:ext uri="{FF2B5EF4-FFF2-40B4-BE49-F238E27FC236}">
                <a16:creationId xmlns:a16="http://schemas.microsoft.com/office/drawing/2014/main" id="{6883B3DA-D6CD-4FDE-8986-3AE9E8A5424D}"/>
              </a:ext>
            </a:extLst>
          </p:cNvPr>
          <p:cNvCxnSpPr>
            <a:cxnSpLocks/>
          </p:cNvCxnSpPr>
          <p:nvPr/>
        </p:nvCxnSpPr>
        <p:spPr>
          <a:xfrm>
            <a:off x="830580" y="3192657"/>
            <a:ext cx="29045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D3C8243-00D7-4A43-8C47-5F56B7338985}"/>
              </a:ext>
            </a:extLst>
          </p:cNvPr>
          <p:cNvCxnSpPr>
            <a:cxnSpLocks/>
          </p:cNvCxnSpPr>
          <p:nvPr/>
        </p:nvCxnSpPr>
        <p:spPr>
          <a:xfrm>
            <a:off x="6837455" y="5809280"/>
            <a:ext cx="68010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616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senders as AWAITABLES</a:t>
            </a:r>
          </a:p>
        </p:txBody>
      </p:sp>
      <p:sp>
        <p:nvSpPr>
          <p:cNvPr id="3" name="TextBox 2">
            <a:extLst>
              <a:ext uri="{FF2B5EF4-FFF2-40B4-BE49-F238E27FC236}">
                <a16:creationId xmlns:a16="http://schemas.microsoft.com/office/drawing/2014/main" id="{353420DD-B683-48E3-9F2D-804DA4A659A5}"/>
              </a:ext>
            </a:extLst>
          </p:cNvPr>
          <p:cNvSpPr txBox="1"/>
          <p:nvPr/>
        </p:nvSpPr>
        <p:spPr>
          <a:xfrm>
            <a:off x="11884918" y="3180656"/>
            <a:ext cx="5042647"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Most senders can be made </a:t>
            </a:r>
            <a:r>
              <a:rPr lang="en-US" sz="4000" dirty="0" err="1">
                <a:solidFill>
                  <a:schemeClr val="tx1"/>
                </a:solidFill>
                <a:latin typeface="DINPro-Regular" panose="02000503030000020004" pitchFamily="50" charset="0"/>
              </a:rPr>
              <a:t>awaitable</a:t>
            </a:r>
            <a:r>
              <a:rPr lang="en-US" sz="4000" dirty="0">
                <a:solidFill>
                  <a:schemeClr val="tx1"/>
                </a:solidFill>
                <a:latin typeface="DINPro-Regular" panose="02000503030000020004" pitchFamily="50" charset="0"/>
              </a:rPr>
              <a:t> in a coroutine type trivially.</a:t>
            </a:r>
          </a:p>
        </p:txBody>
      </p:sp>
      <p:sp>
        <p:nvSpPr>
          <p:cNvPr id="9" name="Content Placeholder 2">
            <a:extLst>
              <a:ext uri="{FF2B5EF4-FFF2-40B4-BE49-F238E27FC236}">
                <a16:creationId xmlns:a16="http://schemas.microsoft.com/office/drawing/2014/main" id="{0C9E49EE-A582-4E9A-A15E-978B47719144}"/>
              </a:ext>
            </a:extLst>
          </p:cNvPr>
          <p:cNvSpPr txBox="1">
            <a:spLocks/>
          </p:cNvSpPr>
          <p:nvPr/>
        </p:nvSpPr>
        <p:spPr bwMode="auto">
          <a:xfrm>
            <a:off x="848510" y="2455933"/>
            <a:ext cx="10790717" cy="6370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(socket, span&lt;char, </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concurrent_read_async</a:t>
            </a:r>
            <a:r>
              <a:rPr lang="en-US" sz="2400" kern="0" dirty="0">
                <a:solidFill>
                  <a:srgbClr val="D4D4D4"/>
                </a:solidFill>
                <a:latin typeface="Consolas" panose="020B0609020204030204" pitchFamily="49" charset="0"/>
              </a:rPr>
              <a:t>(socket s1, socket s2)</a:t>
            </a: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buff1[</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buff2[</a:t>
            </a:r>
            <a:r>
              <a:rPr lang="en-US" sz="2400" kern="0" dirty="0">
                <a:solidFill>
                  <a:schemeClr val="accent6">
                    <a:lumMod val="40000"/>
                    <a:lumOff val="60000"/>
                  </a:schemeClr>
                </a:solidFill>
                <a:latin typeface="Consolas" panose="020B0609020204030204" pitchFamily="49" charset="0"/>
              </a:rPr>
              <a:t>1024</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[cbytes1, cbytes2]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kern="0" dirty="0">
                <a:solidFill>
                  <a:srgbClr val="D4D4D4"/>
                </a:solidFill>
                <a:latin typeface="Consolas" panose="020B0609020204030204" pitchFamily="49" charset="0"/>
              </a:rPr>
              <a:t>std::execution::</a:t>
            </a:r>
            <a:r>
              <a:rPr lang="en-US" sz="2400" kern="0" dirty="0" err="1">
                <a:solidFill>
                  <a:srgbClr val="D4D4D4"/>
                </a:solidFill>
                <a:latin typeface="Consolas" panose="020B0609020204030204" pitchFamily="49" charset="0"/>
              </a:rPr>
              <a:t>when_all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(s1, buff1),</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read_socket_async</a:t>
            </a:r>
            <a:r>
              <a:rPr lang="en-US" sz="2400" kern="0" dirty="0">
                <a:solidFill>
                  <a:srgbClr val="D4D4D4"/>
                </a:solidFill>
                <a:latin typeface="Consolas" panose="020B0609020204030204" pitchFamily="49" charset="0"/>
              </a:rPr>
              <a:t>(s2, buff2)</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 </a:t>
            </a:r>
            <a:r>
              <a:rPr lang="en-US" sz="2400" kern="0" dirty="0" err="1">
                <a:solidFill>
                  <a:srgbClr val="D4D4D4"/>
                </a:solidFill>
                <a:latin typeface="Consolas" panose="020B0609020204030204" pitchFamily="49" charset="0"/>
              </a:rPr>
              <a:t>into_tuple</a:t>
            </a:r>
            <a:r>
              <a:rPr lang="en-US" sz="2400"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10" name="TextBox 9">
            <a:extLst>
              <a:ext uri="{FF2B5EF4-FFF2-40B4-BE49-F238E27FC236}">
                <a16:creationId xmlns:a16="http://schemas.microsoft.com/office/drawing/2014/main" id="{A482677F-DD2D-4ECB-86F9-C5D32E6AECC1}"/>
              </a:ext>
            </a:extLst>
          </p:cNvPr>
          <p:cNvSpPr txBox="1"/>
          <p:nvPr/>
        </p:nvSpPr>
        <p:spPr>
          <a:xfrm>
            <a:off x="11884916" y="5664158"/>
            <a:ext cx="5042647"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No extra allocation or synchronization is necessary.</a:t>
            </a:r>
          </a:p>
        </p:txBody>
      </p:sp>
      <p:sp>
        <p:nvSpPr>
          <p:cNvPr id="4" name="Slide Number Placeholder 3">
            <a:extLst>
              <a:ext uri="{FF2B5EF4-FFF2-40B4-BE49-F238E27FC236}">
                <a16:creationId xmlns:a16="http://schemas.microsoft.com/office/drawing/2014/main" id="{F025BB26-11F8-4A93-A26A-BDF3BEDB1D42}"/>
              </a:ext>
            </a:extLst>
          </p:cNvPr>
          <p:cNvSpPr>
            <a:spLocks noGrp="1"/>
          </p:cNvSpPr>
          <p:nvPr>
            <p:ph type="sldNum" sz="quarter" idx="12"/>
          </p:nvPr>
        </p:nvSpPr>
        <p:spPr/>
        <p:txBody>
          <a:bodyPr/>
          <a:lstStyle/>
          <a:p>
            <a:fld id="{3F0CE7EA-D096-4FD3-87FA-FBB0B79F5140}" type="slidenum">
              <a:rPr lang="en-US" smtClean="0"/>
              <a:t>44</a:t>
            </a:fld>
            <a:endParaRPr lang="en-US"/>
          </a:p>
        </p:txBody>
      </p:sp>
      <p:sp>
        <p:nvSpPr>
          <p:cNvPr id="13" name="Arrow: Left 12">
            <a:extLst>
              <a:ext uri="{FF2B5EF4-FFF2-40B4-BE49-F238E27FC236}">
                <a16:creationId xmlns:a16="http://schemas.microsoft.com/office/drawing/2014/main" id="{4613FB84-E570-49DB-99AB-5A9A869D122B}"/>
              </a:ext>
            </a:extLst>
          </p:cNvPr>
          <p:cNvSpPr/>
          <p:nvPr/>
        </p:nvSpPr>
        <p:spPr>
          <a:xfrm>
            <a:off x="9477212" y="5998879"/>
            <a:ext cx="1193369" cy="670198"/>
          </a:xfrm>
          <a:prstGeom prst="lef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706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par>
                                    <p:cTn id="12" presetID="35" presetClass="path" presetSubtype="0" accel="50000" fill="hold" grpId="1" nodeType="withEffect" p14:presetBounceEnd="25000">
                                      <p:stCondLst>
                                        <p:cond delay="0"/>
                                      </p:stCondLst>
                                      <p:childTnLst>
                                        <p:animMotion origin="layout" path="M 0.0454 0.00046 L -0.0546 0.00201 " pathEditMode="relative" rAng="0" ptsTypes="AA" p14:bounceEnd="25000">
                                          <p:cBhvr>
                                            <p:cTn id="13" dur="2000" fill="hold"/>
                                            <p:tgtEl>
                                              <p:spTgt spid="13"/>
                                            </p:tgtEl>
                                            <p:attrNameLst>
                                              <p:attrName>ppt_x</p:attrName>
                                              <p:attrName>ppt_y</p:attrName>
                                            </p:attrNameLst>
                                          </p:cBhvr>
                                          <p:rCtr x="-5000" y="77"/>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animBg="1"/>
          <p:bldP spid="13"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par>
                                    <p:cTn id="12" presetID="35" presetClass="path" presetSubtype="0" accel="50000" fill="hold" grpId="1" nodeType="withEffect">
                                      <p:stCondLst>
                                        <p:cond delay="0"/>
                                      </p:stCondLst>
                                      <p:childTnLst>
                                        <p:animMotion origin="layout" path="M 0.0454 0.00046 L -0.0546 0.00201 " pathEditMode="relative" rAng="0" ptsTypes="AA">
                                          <p:cBhvr>
                                            <p:cTn id="13" dur="2000" fill="hold"/>
                                            <p:tgtEl>
                                              <p:spTgt spid="13"/>
                                            </p:tgtEl>
                                            <p:attrNameLst>
                                              <p:attrName>ppt_x</p:attrName>
                                              <p:attrName>ppt_y</p:attrName>
                                            </p:attrNameLst>
                                          </p:cBhvr>
                                          <p:rCtr x="-5000" y="77"/>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animBg="1"/>
          <p:bldP spid="13" grpId="1"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senders as AWAITABLES</a:t>
            </a:r>
          </a:p>
        </p:txBody>
      </p:sp>
      <p:sp>
        <p:nvSpPr>
          <p:cNvPr id="8" name="Content Placeholder 2">
            <a:extLst>
              <a:ext uri="{FF2B5EF4-FFF2-40B4-BE49-F238E27FC236}">
                <a16:creationId xmlns:a16="http://schemas.microsoft.com/office/drawing/2014/main" id="{3DE7F45F-644D-4AB7-B5E7-4C6F2281E823}"/>
              </a:ext>
            </a:extLst>
          </p:cNvPr>
          <p:cNvSpPr txBox="1">
            <a:spLocks/>
          </p:cNvSpPr>
          <p:nvPr/>
        </p:nvSpPr>
        <p:spPr bwMode="auto">
          <a:xfrm>
            <a:off x="848510" y="2703904"/>
            <a:ext cx="16608910" cy="304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This is a coroutine task type:</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&lt; </a:t>
            </a:r>
            <a:r>
              <a:rPr lang="en-US" sz="2400" kern="0" dirty="0">
                <a:solidFill>
                  <a:srgbClr val="569CD6"/>
                </a:solidFill>
                <a:latin typeface="Consolas" panose="020B0609020204030204" pitchFamily="49" charset="0"/>
              </a:rPr>
              <a:t>class</a:t>
            </a:r>
            <a:r>
              <a:rPr lang="en-US" sz="2400" kern="0" dirty="0">
                <a:solidFill>
                  <a:srgbClr val="D4D4D4"/>
                </a:solidFill>
                <a:latin typeface="Consolas" panose="020B0609020204030204" pitchFamily="49" charset="0"/>
              </a:rPr>
              <a:t> T &gt;</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task</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promise_type</a:t>
            </a:r>
            <a:r>
              <a:rPr lang="en-US" sz="2400" kern="0" dirty="0">
                <a:solidFill>
                  <a:srgbClr val="D4D4D4"/>
                </a:solidFill>
                <a:latin typeface="Consolas" panose="020B0609020204030204" pitchFamily="49" charset="0"/>
              </a:rPr>
              <a:t> :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std::execution::</a:t>
            </a:r>
            <a:r>
              <a:rPr lang="en-US" sz="2400" kern="0" dirty="0" err="1">
                <a:solidFill>
                  <a:srgbClr val="D4D4D4"/>
                </a:solidFill>
                <a:latin typeface="Consolas" panose="020B0609020204030204" pitchFamily="49" charset="0"/>
              </a:rPr>
              <a:t>with_awaitable_senders</a:t>
            </a:r>
            <a:r>
              <a:rPr lang="en-US" sz="2400" kern="0" dirty="0">
                <a:solidFill>
                  <a:srgbClr val="D4D4D4"/>
                </a:solidFill>
                <a:latin typeface="Consolas" panose="020B0609020204030204" pitchFamily="49" charset="0"/>
              </a:rPr>
              <a:t>&lt;</a:t>
            </a:r>
            <a:r>
              <a:rPr lang="en-US" sz="2400" kern="0" dirty="0" err="1">
                <a:solidFill>
                  <a:srgbClr val="D4D4D4"/>
                </a:solidFill>
                <a:latin typeface="Consolas" panose="020B0609020204030204" pitchFamily="49" charset="0"/>
              </a:rPr>
              <a:t>promise_type</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a:t>
            </a:r>
          </a:p>
        </p:txBody>
      </p:sp>
      <p:sp>
        <p:nvSpPr>
          <p:cNvPr id="4" name="Slide Number Placeholder 3">
            <a:extLst>
              <a:ext uri="{FF2B5EF4-FFF2-40B4-BE49-F238E27FC236}">
                <a16:creationId xmlns:a16="http://schemas.microsoft.com/office/drawing/2014/main" id="{72961650-A9A0-4D14-A2A8-E9633C9E48F6}"/>
              </a:ext>
            </a:extLst>
          </p:cNvPr>
          <p:cNvSpPr>
            <a:spLocks noGrp="1"/>
          </p:cNvSpPr>
          <p:nvPr>
            <p:ph type="sldNum" sz="quarter" idx="12"/>
          </p:nvPr>
        </p:nvSpPr>
        <p:spPr/>
        <p:txBody>
          <a:bodyPr/>
          <a:lstStyle/>
          <a:p>
            <a:fld id="{3F0CE7EA-D096-4FD3-87FA-FBB0B79F5140}" type="slidenum">
              <a:rPr lang="en-US" smtClean="0"/>
              <a:t>45</a:t>
            </a:fld>
            <a:endParaRPr lang="en-US"/>
          </a:p>
        </p:txBody>
      </p:sp>
      <p:sp>
        <p:nvSpPr>
          <p:cNvPr id="3" name="TextBox 2">
            <a:extLst>
              <a:ext uri="{FF2B5EF4-FFF2-40B4-BE49-F238E27FC236}">
                <a16:creationId xmlns:a16="http://schemas.microsoft.com/office/drawing/2014/main" id="{353420DD-B683-48E3-9F2D-804DA4A659A5}"/>
              </a:ext>
            </a:extLst>
          </p:cNvPr>
          <p:cNvSpPr txBox="1"/>
          <p:nvPr/>
        </p:nvSpPr>
        <p:spPr>
          <a:xfrm>
            <a:off x="4748462" y="6435068"/>
            <a:ext cx="8809006"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4000" dirty="0">
                <a:solidFill>
                  <a:schemeClr val="tx1"/>
                </a:solidFill>
                <a:latin typeface="DINPro-Regular" panose="02000503030000020004" pitchFamily="50" charset="0"/>
              </a:rPr>
              <a:t>To make senders </a:t>
            </a:r>
            <a:r>
              <a:rPr lang="en-US" sz="4000" dirty="0" err="1">
                <a:solidFill>
                  <a:schemeClr val="tx1"/>
                </a:solidFill>
                <a:latin typeface="DINPro-Regular" panose="02000503030000020004" pitchFamily="50" charset="0"/>
              </a:rPr>
              <a:t>awaitable</a:t>
            </a:r>
            <a:r>
              <a:rPr lang="en-US" sz="4000" dirty="0">
                <a:solidFill>
                  <a:schemeClr val="tx1"/>
                </a:solidFill>
                <a:latin typeface="DINPro-Regular" panose="02000503030000020004" pitchFamily="50" charset="0"/>
              </a:rPr>
              <a:t> within a coroutine type, derive its promise type from </a:t>
            </a:r>
            <a:r>
              <a:rPr lang="en-US" sz="4000" dirty="0" err="1">
                <a:solidFill>
                  <a:schemeClr val="tx1"/>
                </a:solidFill>
                <a:latin typeface="Consolas" panose="020B0609020204030204" pitchFamily="49" charset="0"/>
              </a:rPr>
              <a:t>with_awaitable_senders</a:t>
            </a:r>
            <a:r>
              <a:rPr lang="en-US" sz="4000" dirty="0">
                <a:solidFill>
                  <a:schemeClr val="tx1"/>
                </a:solidFill>
                <a:latin typeface="DINPro-Regular" panose="02000503030000020004" pitchFamily="50" charset="0"/>
              </a:rPr>
              <a:t>.</a:t>
            </a:r>
          </a:p>
        </p:txBody>
      </p:sp>
    </p:spTree>
    <p:extLst>
      <p:ext uri="{BB962C8B-B14F-4D97-AF65-F5344CB8AC3E}">
        <p14:creationId xmlns:p14="http://schemas.microsoft.com/office/powerpoint/2010/main" val="2124940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Coroutines and cancellation</a:t>
            </a:r>
          </a:p>
        </p:txBody>
      </p:sp>
      <p:sp>
        <p:nvSpPr>
          <p:cNvPr id="4" name="TextBox 3">
            <a:extLst>
              <a:ext uri="{FF2B5EF4-FFF2-40B4-BE49-F238E27FC236}">
                <a16:creationId xmlns:a16="http://schemas.microsoft.com/office/drawing/2014/main" id="{EC22E031-C84E-4CA3-B567-C0F371E24B2A}"/>
              </a:ext>
            </a:extLst>
          </p:cNvPr>
          <p:cNvSpPr txBox="1"/>
          <p:nvPr/>
        </p:nvSpPr>
        <p:spPr>
          <a:xfrm>
            <a:off x="3012141" y="2433918"/>
            <a:ext cx="11618259" cy="64325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spcBef>
                <a:spcPts val="6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If an awaited sender completes by calling </a:t>
            </a:r>
            <a:r>
              <a:rPr lang="en-US" sz="3200" dirty="0" err="1">
                <a:solidFill>
                  <a:schemeClr val="tx2"/>
                </a:solidFill>
                <a:latin typeface="Consolas" panose="020B0609020204030204" pitchFamily="49" charset="0"/>
              </a:rPr>
              <a:t>set_done</a:t>
            </a:r>
            <a:r>
              <a:rPr lang="en-US" sz="3200" dirty="0">
                <a:solidFill>
                  <a:schemeClr val="tx2"/>
                </a:solidFill>
                <a:latin typeface="Consolas" panose="020B0609020204030204" pitchFamily="49" charset="0"/>
              </a:rPr>
              <a:t>()</a:t>
            </a:r>
            <a:r>
              <a:rPr lang="en-US" sz="3200" dirty="0">
                <a:solidFill>
                  <a:schemeClr val="bg1"/>
                </a:solidFill>
                <a:latin typeface="DINPro-Regular" panose="02000503030000020004" pitchFamily="50" charset="0"/>
              </a:rPr>
              <a:t>, it behaves as though an uncatchable “exception” has been thrown. (The stack of awaiting coroutines is unwound.)</a:t>
            </a:r>
          </a:p>
          <a:p>
            <a:pPr marL="285750" indent="-285750">
              <a:spcBef>
                <a:spcPts val="18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The cancellation “exception” is “caught” by applying a sender adaptor that translates the done signal into a value or an error before awaiting the sender; </a:t>
            </a:r>
            <a:r>
              <a:rPr lang="en-US" sz="3200" i="1" dirty="0">
                <a:solidFill>
                  <a:schemeClr val="bg1"/>
                </a:solidFill>
                <a:latin typeface="DINPro-Regular" panose="02000503030000020004" pitchFamily="50" charset="0"/>
              </a:rPr>
              <a:t>e.g.</a:t>
            </a:r>
            <a:r>
              <a:rPr lang="en-US" sz="3200" dirty="0">
                <a:solidFill>
                  <a:schemeClr val="bg1"/>
                </a:solidFill>
                <a:latin typeface="DINPro-Regular" panose="02000503030000020004" pitchFamily="50" charset="0"/>
              </a:rPr>
              <a:t>, with:</a:t>
            </a:r>
          </a:p>
          <a:p>
            <a:pPr marL="1047720" lvl="1" indent="-285750">
              <a:spcBef>
                <a:spcPts val="6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 </a:t>
            </a:r>
            <a:r>
              <a:rPr lang="en-US" sz="3200" dirty="0">
                <a:solidFill>
                  <a:schemeClr val="tx2"/>
                </a:solidFill>
                <a:latin typeface="Consolas" panose="020B0609020204030204" pitchFamily="49" charset="0"/>
              </a:rPr>
              <a:t>std::execution::</a:t>
            </a:r>
            <a:r>
              <a:rPr lang="en-US" sz="3200" dirty="0" err="1">
                <a:solidFill>
                  <a:schemeClr val="tx2"/>
                </a:solidFill>
                <a:latin typeface="Consolas" panose="020B0609020204030204" pitchFamily="49" charset="0"/>
              </a:rPr>
              <a:t>done_as_optional</a:t>
            </a:r>
            <a:r>
              <a:rPr lang="en-US" sz="3200" dirty="0">
                <a:solidFill>
                  <a:schemeClr val="tx2"/>
                </a:solidFill>
                <a:latin typeface="Consolas" panose="020B0609020204030204" pitchFamily="49" charset="0"/>
              </a:rPr>
              <a:t>()</a:t>
            </a:r>
            <a:r>
              <a:rPr lang="en-US" sz="3200" dirty="0">
                <a:solidFill>
                  <a:schemeClr val="bg1"/>
                </a:solidFill>
                <a:latin typeface="DINPro-Regular" panose="02000503030000020004" pitchFamily="50" charset="0"/>
              </a:rPr>
              <a:t> </a:t>
            </a:r>
          </a:p>
          <a:p>
            <a:pPr marL="1047720" lvl="1" indent="-285750">
              <a:spcBef>
                <a:spcPts val="6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 </a:t>
            </a:r>
            <a:r>
              <a:rPr lang="en-US" sz="3200" dirty="0">
                <a:solidFill>
                  <a:schemeClr val="tx2"/>
                </a:solidFill>
                <a:latin typeface="Consolas" panose="020B0609020204030204" pitchFamily="49" charset="0"/>
              </a:rPr>
              <a:t>std::execution::</a:t>
            </a:r>
            <a:r>
              <a:rPr lang="en-US" sz="3200" dirty="0" err="1">
                <a:solidFill>
                  <a:schemeClr val="tx2"/>
                </a:solidFill>
                <a:latin typeface="Consolas" panose="020B0609020204030204" pitchFamily="49" charset="0"/>
              </a:rPr>
              <a:t>done_as_error</a:t>
            </a:r>
            <a:r>
              <a:rPr lang="en-US" sz="3200" dirty="0">
                <a:solidFill>
                  <a:schemeClr val="tx2"/>
                </a:solidFill>
                <a:latin typeface="Consolas" panose="020B0609020204030204" pitchFamily="49" charset="0"/>
              </a:rPr>
              <a:t>()</a:t>
            </a:r>
            <a:r>
              <a:rPr lang="en-US" sz="3200" dirty="0">
                <a:solidFill>
                  <a:schemeClr val="bg1"/>
                </a:solidFill>
                <a:latin typeface="DINPro-Regular" panose="02000503030000020004" pitchFamily="50" charset="0"/>
              </a:rPr>
              <a:t>.</a:t>
            </a:r>
          </a:p>
          <a:p>
            <a:pPr marL="285750" indent="-285750">
              <a:spcBef>
                <a:spcPts val="1800"/>
              </a:spcBef>
              <a:spcAft>
                <a:spcPts val="600"/>
              </a:spcAft>
              <a:buFont typeface="Arial" panose="020B0604020202020204" pitchFamily="34" charset="0"/>
              <a:buChar char="•"/>
            </a:pPr>
            <a:r>
              <a:rPr lang="en-US" sz="3200" dirty="0">
                <a:solidFill>
                  <a:schemeClr val="bg1"/>
                </a:solidFill>
                <a:latin typeface="DINPro-Regular" panose="02000503030000020004" pitchFamily="50" charset="0"/>
              </a:rPr>
              <a:t>When the cancellation exception reaches an </a:t>
            </a:r>
            <a:r>
              <a:rPr lang="en-US" sz="3200" dirty="0" err="1">
                <a:solidFill>
                  <a:schemeClr val="bg1"/>
                </a:solidFill>
                <a:latin typeface="DINPro-Regular" panose="02000503030000020004" pitchFamily="50" charset="0"/>
              </a:rPr>
              <a:t>awaitable</a:t>
            </a:r>
            <a:r>
              <a:rPr lang="en-US" sz="3200" dirty="0">
                <a:solidFill>
                  <a:schemeClr val="bg1"/>
                </a:solidFill>
                <a:latin typeface="DINPro-Regular" panose="02000503030000020004" pitchFamily="50" charset="0"/>
              </a:rPr>
              <a:t>/sender boundary, it is automatically translated back into a call of </a:t>
            </a:r>
            <a:r>
              <a:rPr lang="en-US" sz="3200" dirty="0" err="1">
                <a:solidFill>
                  <a:schemeClr val="tx2"/>
                </a:solidFill>
                <a:latin typeface="Consolas" panose="020B0609020204030204" pitchFamily="49" charset="0"/>
              </a:rPr>
              <a:t>set_done</a:t>
            </a:r>
            <a:r>
              <a:rPr lang="en-US" sz="3200" dirty="0">
                <a:solidFill>
                  <a:schemeClr val="tx2"/>
                </a:solidFill>
                <a:latin typeface="Consolas" panose="020B0609020204030204" pitchFamily="49" charset="0"/>
              </a:rPr>
              <a:t>()</a:t>
            </a:r>
            <a:r>
              <a:rPr lang="en-US" sz="3200" dirty="0">
                <a:solidFill>
                  <a:schemeClr val="bg1"/>
                </a:solidFill>
                <a:latin typeface="DINPro-Regular" panose="02000503030000020004" pitchFamily="50" charset="0"/>
              </a:rPr>
              <a:t>.</a:t>
            </a:r>
          </a:p>
        </p:txBody>
      </p:sp>
      <p:sp>
        <p:nvSpPr>
          <p:cNvPr id="3" name="Slide Number Placeholder 2">
            <a:extLst>
              <a:ext uri="{FF2B5EF4-FFF2-40B4-BE49-F238E27FC236}">
                <a16:creationId xmlns:a16="http://schemas.microsoft.com/office/drawing/2014/main" id="{A24E1973-C74C-4D80-AF77-27E53C150FA1}"/>
              </a:ext>
            </a:extLst>
          </p:cNvPr>
          <p:cNvSpPr>
            <a:spLocks noGrp="1"/>
          </p:cNvSpPr>
          <p:nvPr>
            <p:ph type="sldNum" sz="quarter" idx="12"/>
          </p:nvPr>
        </p:nvSpPr>
        <p:spPr/>
        <p:txBody>
          <a:bodyPr/>
          <a:lstStyle/>
          <a:p>
            <a:fld id="{3F0CE7EA-D096-4FD3-87FA-FBB0B79F5140}" type="slidenum">
              <a:rPr lang="en-US" smtClean="0"/>
              <a:t>46</a:t>
            </a:fld>
            <a:endParaRPr lang="en-US"/>
          </a:p>
        </p:txBody>
      </p:sp>
    </p:spTree>
    <p:extLst>
      <p:ext uri="{BB962C8B-B14F-4D97-AF65-F5344CB8AC3E}">
        <p14:creationId xmlns:p14="http://schemas.microsoft.com/office/powerpoint/2010/main" val="1910183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8510" y="2111223"/>
            <a:ext cx="16596170" cy="7336585"/>
          </a:xfrm>
          <a:solidFill>
            <a:schemeClr val="bg2"/>
          </a:solidFill>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chemeClr val="tx1"/>
                </a:solidFill>
                <a:latin typeface="Consolas" panose="020B0609020204030204" pitchFamily="49" charset="0"/>
              </a:rPr>
              <a:t>ex::sender</a:t>
            </a: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r>
              <a:rPr lang="en-US" dirty="0">
                <a:solidFill>
                  <a:schemeClr val="tx1"/>
                </a:solidFill>
                <a:latin typeface="Consolas" panose="020B0609020204030204" pitchFamily="49" charset="0"/>
              </a:rPr>
              <a:t>ex::sender</a:t>
            </a: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a:t>
            </a:r>
            <a:r>
              <a:rPr lang="en-US" dirty="0" err="1">
                <a:latin typeface="Consolas" panose="020B0609020204030204" pitchFamily="49" charset="0"/>
              </a:rPr>
              <a:t>request_t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a:t>
            </a:r>
            <a:r>
              <a:rPr lang="en-US" dirty="0" err="1">
                <a:latin typeface="Consolas" panose="020B0609020204030204" pitchFamily="49" charset="0"/>
              </a:rPr>
              <a:t>low_latency</a:t>
            </a:r>
            <a:r>
              <a:rPr lang="en-US" dirty="0">
                <a:latin typeface="Consolas" panose="020B0609020204030204" pitchFamily="49" charset="0"/>
              </a:rPr>
              <a:t>;</a:t>
            </a: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extern</a:t>
            </a: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workers;</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err="1">
                <a:latin typeface="Consolas" panose="020B0609020204030204" pitchFamily="49" charset="0"/>
              </a:rPr>
              <a:t>unifex</a:t>
            </a:r>
            <a:r>
              <a:rPr lang="en-US" dirty="0">
                <a:latin typeface="Consolas" panose="020B0609020204030204" pitchFamily="49" charset="0"/>
              </a:rPr>
              <a:t>::task&lt;</a:t>
            </a:r>
            <a:r>
              <a:rPr lang="en-US" dirty="0">
                <a:solidFill>
                  <a:srgbClr val="569CD6"/>
                </a:solidFill>
                <a:latin typeface="Consolas" panose="020B0609020204030204" pitchFamily="49" charset="0"/>
              </a:rPr>
              <a:t>void</a:t>
            </a:r>
            <a:r>
              <a:rPr lang="en-US" dirty="0">
                <a:latin typeface="Consolas" panose="020B0609020204030204" pitchFamily="49" charset="0"/>
              </a:rPr>
              <a:t>&gt; </a:t>
            </a:r>
            <a:r>
              <a:rPr lang="en-US" dirty="0" err="1">
                <a:latin typeface="Consolas" panose="020B0609020204030204" pitchFamily="49" charset="0"/>
              </a:rPr>
              <a:t>accept_and_process_requests</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while</a:t>
            </a:r>
            <a:r>
              <a:rPr lang="en-US" dirty="0">
                <a:latin typeface="Consolas" panose="020B0609020204030204" pitchFamily="49" charset="0"/>
              </a:rPr>
              <a:t> (</a:t>
            </a:r>
            <a:r>
              <a:rPr lang="en-US" dirty="0">
                <a:solidFill>
                  <a:srgbClr val="569CD6"/>
                </a:solidFill>
                <a:latin typeface="Consolas" panose="020B0609020204030204" pitchFamily="49" charset="0"/>
              </a:rPr>
              <a:t>true</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request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low_latency.get_scheduler</a:t>
            </a:r>
            <a:r>
              <a:rPr lang="en-US" dirty="0">
                <a:latin typeface="Consolas" panose="020B0609020204030204" pitchFamily="49" charset="0"/>
              </a:rPr>
              <a:t>(), </a:t>
            </a:r>
            <a:r>
              <a:rPr lang="en-US" dirty="0" err="1">
                <a:latin typeface="Consolas" panose="020B0609020204030204" pitchFamily="49" charset="0"/>
              </a:rPr>
              <a:t>accept_request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dirty="0">
                <a:solidFill>
                  <a:schemeClr val="tx1"/>
                </a:solidFill>
                <a:latin typeface="Consolas" panose="020B0609020204030204" pitchFamily="49" charset="0"/>
              </a:rPr>
              <a:t>ex::on</a:t>
            </a:r>
            <a:r>
              <a:rPr lang="en-US" dirty="0">
                <a:latin typeface="Consolas" panose="020B0609020204030204" pitchFamily="49" charset="0"/>
              </a:rPr>
              <a:t>(</a:t>
            </a:r>
            <a:r>
              <a:rPr lang="en-US" dirty="0" err="1">
                <a:latin typeface="Consolas" panose="020B0609020204030204" pitchFamily="49" charset="0"/>
              </a:rPr>
              <a:t>workers.get_scheduler</a:t>
            </a:r>
            <a:r>
              <a:rPr lang="en-US" dirty="0">
                <a:latin typeface="Consolas" panose="020B0609020204030204" pitchFamily="49" charset="0"/>
              </a:rPr>
              <a:t>(), </a:t>
            </a:r>
            <a:r>
              <a:rPr lang="en-US" dirty="0" err="1">
                <a:latin typeface="Consolas" panose="020B0609020204030204" pitchFamily="49" charset="0"/>
              </a:rPr>
              <a:t>process_request</a:t>
            </a:r>
            <a:r>
              <a:rPr lang="en-US" dirty="0">
                <a:latin typeface="Consolas" panose="020B0609020204030204" pitchFamily="49" charset="0"/>
              </a:rPr>
              <a:t>(request));</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dirty="0"/>
              <a:t>FLASHBACK: transitioning execution context</a:t>
            </a:r>
          </a:p>
        </p:txBody>
      </p:sp>
      <p:sp>
        <p:nvSpPr>
          <p:cNvPr id="6" name="Content Placeholder 2">
            <a:extLst>
              <a:ext uri="{FF2B5EF4-FFF2-40B4-BE49-F238E27FC236}">
                <a16:creationId xmlns:a16="http://schemas.microsoft.com/office/drawing/2014/main" id="{2DEA600A-474A-4290-9885-661A301A13FF}"/>
              </a:ext>
            </a:extLst>
          </p:cNvPr>
          <p:cNvSpPr txBox="1">
            <a:spLocks/>
          </p:cNvSpPr>
          <p:nvPr/>
        </p:nvSpPr>
        <p:spPr bwMode="auto">
          <a:xfrm>
            <a:off x="868510" y="2115329"/>
            <a:ext cx="16596170" cy="733658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err="1">
                <a:latin typeface="Consolas" panose="020B0609020204030204" pitchFamily="49" charset="0"/>
              </a:rPr>
              <a:t>unifex</a:t>
            </a:r>
            <a:r>
              <a:rPr lang="en-US" kern="0" dirty="0">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latin typeface="Consolas" panose="020B0609020204030204" pitchFamily="49" charset="0"/>
              </a:rPr>
              <a:t>&gt; </a:t>
            </a:r>
            <a:r>
              <a:rPr lang="en-US" kern="0" dirty="0" err="1">
                <a:latin typeface="Consolas" panose="020B0609020204030204" pitchFamily="49" charset="0"/>
              </a:rPr>
              <a:t>accept_and_process_requests</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a:solidFill>
                  <a:srgbClr val="569CD6"/>
                </a:solidFill>
                <a:latin typeface="Consolas" panose="020B0609020204030204" pitchFamily="49" charset="0"/>
              </a:rPr>
              <a:t>while</a:t>
            </a:r>
            <a:r>
              <a:rPr lang="en-US" kern="0" dirty="0">
                <a:latin typeface="Consolas" panose="020B0609020204030204" pitchFamily="49" charset="0"/>
              </a:rPr>
              <a:t> (</a:t>
            </a:r>
            <a:r>
              <a:rPr lang="en-US" kern="0" dirty="0">
                <a:solidFill>
                  <a:srgbClr val="569CD6"/>
                </a:solidFill>
                <a:latin typeface="Consolas" panose="020B0609020204030204" pitchFamily="49" charset="0"/>
              </a:rPr>
              <a:t>true</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request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a:solidFill>
                  <a:schemeClr val="tx1"/>
                </a:solidFill>
                <a:latin typeface="Consolas" panose="020B0609020204030204" pitchFamily="49" charset="0"/>
              </a:rPr>
              <a:t>ex::on</a:t>
            </a:r>
            <a:r>
              <a:rPr lang="en-US" kern="0" dirty="0">
                <a:latin typeface="Consolas" panose="020B0609020204030204" pitchFamily="49" charset="0"/>
              </a:rPr>
              <a:t>(</a:t>
            </a:r>
            <a:r>
              <a:rPr lang="en-US" kern="0" dirty="0" err="1">
                <a:latin typeface="Consolas" panose="020B0609020204030204" pitchFamily="49" charset="0"/>
              </a:rPr>
              <a:t>low_latency.get_scheduler</a:t>
            </a:r>
            <a:r>
              <a:rPr lang="en-US" kern="0" dirty="0">
                <a:latin typeface="Consolas" panose="020B0609020204030204" pitchFamily="49" charset="0"/>
              </a:rPr>
              <a:t>(), </a:t>
            </a:r>
            <a:r>
              <a:rPr lang="en-US" kern="0" dirty="0" err="1">
                <a:latin typeface="Consolas" panose="020B0609020204030204" pitchFamily="49" charset="0"/>
              </a:rPr>
              <a:t>accept_request</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a:solidFill>
                  <a:schemeClr val="tx1"/>
                </a:solidFill>
                <a:latin typeface="Consolas" panose="020B0609020204030204" pitchFamily="49" charset="0"/>
              </a:rPr>
              <a:t>ex::on</a:t>
            </a:r>
            <a:r>
              <a:rPr lang="en-US" kern="0" dirty="0">
                <a:latin typeface="Consolas" panose="020B0609020204030204" pitchFamily="49" charset="0"/>
              </a:rPr>
              <a:t>(</a:t>
            </a:r>
            <a:r>
              <a:rPr lang="en-US" kern="0" dirty="0" err="1">
                <a:latin typeface="Consolas" panose="020B0609020204030204" pitchFamily="49" charset="0"/>
              </a:rPr>
              <a:t>workers.get_scheduler</a:t>
            </a:r>
            <a:r>
              <a:rPr lang="en-US" kern="0" dirty="0">
                <a:latin typeface="Consolas" panose="020B0609020204030204" pitchFamily="49" charset="0"/>
              </a:rPr>
              <a:t>(), </a:t>
            </a:r>
            <a:r>
              <a:rPr lang="en-US" kern="0" dirty="0" err="1">
                <a:latin typeface="Consolas" panose="020B0609020204030204" pitchFamily="49" charset="0"/>
              </a:rPr>
              <a:t>process_request</a:t>
            </a:r>
            <a:r>
              <a:rPr lang="en-US" kern="0" dirty="0">
                <a:latin typeface="Consolas" panose="020B0609020204030204" pitchFamily="49" charset="0"/>
              </a:rPr>
              <a:t>(request));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p:txBody>
      </p:sp>
      <p:sp>
        <p:nvSpPr>
          <p:cNvPr id="5" name="TextBox 4">
            <a:extLst>
              <a:ext uri="{FF2B5EF4-FFF2-40B4-BE49-F238E27FC236}">
                <a16:creationId xmlns:a16="http://schemas.microsoft.com/office/drawing/2014/main" id="{DB52682E-24AE-4A88-930E-3C5E74EAF655}"/>
              </a:ext>
            </a:extLst>
          </p:cNvPr>
          <p:cNvSpPr txBox="1"/>
          <p:nvPr/>
        </p:nvSpPr>
        <p:spPr>
          <a:xfrm>
            <a:off x="8721991" y="2581186"/>
            <a:ext cx="8649529" cy="19205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dirty="0">
                <a:solidFill>
                  <a:schemeClr val="tx1"/>
                </a:solidFill>
                <a:latin typeface="DINPro-Regular" panose="02000503030000020004" pitchFamily="50" charset="0"/>
              </a:rPr>
              <a:t>If </a:t>
            </a:r>
            <a:r>
              <a:rPr lang="en-US" sz="4400" dirty="0" err="1">
                <a:solidFill>
                  <a:schemeClr val="tx1"/>
                </a:solidFill>
                <a:latin typeface="Consolas" panose="020B0609020204030204" pitchFamily="49" charset="0"/>
              </a:rPr>
              <a:t>accept_request</a:t>
            </a:r>
            <a:r>
              <a:rPr lang="en-US" sz="4400" dirty="0">
                <a:solidFill>
                  <a:schemeClr val="tx1"/>
                </a:solidFill>
                <a:latin typeface="Consolas" panose="020B0609020204030204" pitchFamily="49" charset="0"/>
              </a:rPr>
              <a:t>() </a:t>
            </a:r>
            <a:r>
              <a:rPr lang="en-US" sz="4400" dirty="0">
                <a:solidFill>
                  <a:schemeClr val="tx1"/>
                </a:solidFill>
                <a:latin typeface="DINPro-Regular" panose="02000503030000020004" pitchFamily="50" charset="0"/>
              </a:rPr>
              <a:t>completes by calling </a:t>
            </a:r>
            <a:r>
              <a:rPr lang="en-US" sz="4400" dirty="0" err="1">
                <a:solidFill>
                  <a:schemeClr val="tx1"/>
                </a:solidFill>
                <a:latin typeface="Consolas" panose="020B0609020204030204" pitchFamily="49" charset="0"/>
              </a:rPr>
              <a:t>set_done</a:t>
            </a:r>
            <a:r>
              <a:rPr lang="en-US" sz="4400" dirty="0">
                <a:solidFill>
                  <a:schemeClr val="tx1"/>
                </a:solidFill>
                <a:latin typeface="Consolas" panose="020B0609020204030204" pitchFamily="49" charset="0"/>
              </a:rPr>
              <a:t>()</a:t>
            </a:r>
            <a:r>
              <a:rPr lang="en-US" sz="4400" dirty="0">
                <a:solidFill>
                  <a:schemeClr val="tx1"/>
                </a:solidFill>
                <a:latin typeface="DINPro-Regular" panose="02000503030000020004" pitchFamily="50" charset="0"/>
              </a:rPr>
              <a:t>, the rest of the coroutine doesn’t execute.</a:t>
            </a:r>
          </a:p>
        </p:txBody>
      </p:sp>
      <p:sp>
        <p:nvSpPr>
          <p:cNvPr id="4" name="Slide Number Placeholder 3">
            <a:extLst>
              <a:ext uri="{FF2B5EF4-FFF2-40B4-BE49-F238E27FC236}">
                <a16:creationId xmlns:a16="http://schemas.microsoft.com/office/drawing/2014/main" id="{9BBD8DD0-BBB0-4A8A-AD4E-E0DCC9BBB128}"/>
              </a:ext>
            </a:extLst>
          </p:cNvPr>
          <p:cNvSpPr>
            <a:spLocks noGrp="1"/>
          </p:cNvSpPr>
          <p:nvPr>
            <p:ph type="sldNum" sz="quarter" idx="12"/>
          </p:nvPr>
        </p:nvSpPr>
        <p:spPr/>
        <p:txBody>
          <a:bodyPr/>
          <a:lstStyle/>
          <a:p>
            <a:fld id="{3F0CE7EA-D096-4FD3-87FA-FBB0B79F5140}" type="slidenum">
              <a:rPr lang="en-US" smtClean="0"/>
              <a:t>47</a:t>
            </a:fld>
            <a:endParaRPr lang="en-US"/>
          </a:p>
        </p:txBody>
      </p:sp>
      <p:sp>
        <p:nvSpPr>
          <p:cNvPr id="9" name="Arrow: Left 8">
            <a:extLst>
              <a:ext uri="{FF2B5EF4-FFF2-40B4-BE49-F238E27FC236}">
                <a16:creationId xmlns:a16="http://schemas.microsoft.com/office/drawing/2014/main" id="{7F336350-FA10-4434-80B0-34DAACFD6A7E}"/>
              </a:ext>
            </a:extLst>
          </p:cNvPr>
          <p:cNvSpPr/>
          <p:nvPr/>
        </p:nvSpPr>
        <p:spPr>
          <a:xfrm>
            <a:off x="16055643" y="6788320"/>
            <a:ext cx="1193369" cy="670198"/>
          </a:xfrm>
          <a:prstGeom prst="lef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21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par>
                                    <p:cTn id="16" presetID="35" presetClass="path" presetSubtype="0" accel="50000" fill="hold" grpId="1" nodeType="withEffect" p14:presetBounceEnd="25000">
                                      <p:stCondLst>
                                        <p:cond delay="0"/>
                                      </p:stCondLst>
                                      <p:childTnLst>
                                        <p:animMotion origin="layout" path="M 0.0454 0.00046 L -0.0546 0.002 " pathEditMode="relative" rAng="0" ptsTypes="AA" p14:bounceEnd="25000">
                                          <p:cBhvr>
                                            <p:cTn id="17" dur="2000" fill="hold"/>
                                            <p:tgtEl>
                                              <p:spTgt spid="9"/>
                                            </p:tgtEl>
                                            <p:attrNameLst>
                                              <p:attrName>ppt_x</p:attrName>
                                              <p:attrName>ppt_y</p:attrName>
                                            </p:attrNameLst>
                                          </p:cBhvr>
                                          <p:rCtr x="-5000"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9" grpId="0" animBg="1"/>
          <p:bldP spid="9" grpId="1"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par>
                                    <p:cTn id="16" presetID="35" presetClass="path" presetSubtype="0" accel="50000" fill="hold" grpId="1" nodeType="withEffect">
                                      <p:stCondLst>
                                        <p:cond delay="0"/>
                                      </p:stCondLst>
                                      <p:childTnLst>
                                        <p:animMotion origin="layout" path="M 0.0454 0.00046 L -0.0546 0.002 " pathEditMode="relative" rAng="0" ptsTypes="AA">
                                          <p:cBhvr>
                                            <p:cTn id="17" dur="2000" fill="hold"/>
                                            <p:tgtEl>
                                              <p:spTgt spid="9"/>
                                            </p:tgtEl>
                                            <p:attrNameLst>
                                              <p:attrName>ppt_x</p:attrName>
                                              <p:attrName>ppt_y</p:attrName>
                                            </p:attrNameLst>
                                          </p:cBhvr>
                                          <p:rCtr x="-5000" y="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9" grpId="0" animBg="1"/>
          <p:bldP spid="9" grpId="1" animBg="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solidFill>
                <a:srgbClr val="569CD6"/>
              </a:solidFill>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ex::scheduler </a:t>
            </a:r>
            <a:r>
              <a:rPr lang="en-US" dirty="0">
                <a:solidFill>
                  <a:srgbClr val="569CD6"/>
                </a:solidFill>
                <a:latin typeface="Consolas" panose="020B0609020204030204" pitchFamily="49" charset="0"/>
              </a:rPr>
              <a:t>auto</a:t>
            </a:r>
            <a:r>
              <a:rPr lang="en-US" dirty="0">
                <a:latin typeface="Consolas" panose="020B0609020204030204" pitchFamily="49" charset="0"/>
              </a:rPr>
              <a:t>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a:t>
            </a:r>
            <a:r>
              <a:rPr lang="en-US" b="1" dirty="0" err="1">
                <a:solidFill>
                  <a:schemeClr val="tx1"/>
                </a:solidFill>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a:t>
            </a:r>
            <a:r>
              <a:rPr lang="en-US" b="1" dirty="0">
                <a:solidFill>
                  <a:schemeClr val="tx1"/>
                </a:solidFill>
                <a:latin typeface="Consolas" panose="020B0609020204030204" pitchFamily="49" charset="0"/>
              </a:rPr>
              <a:t>std::</a:t>
            </a:r>
            <a:r>
              <a:rPr lang="en-US" b="1" dirty="0" err="1">
                <a:solidFill>
                  <a:schemeClr val="tx1"/>
                </a:solidFill>
                <a:latin typeface="Consolas" panose="020B0609020204030204" pitchFamily="49" charset="0"/>
              </a:rPr>
              <a:t>this_thread</a:t>
            </a:r>
            <a:r>
              <a:rPr lang="en-US" b="1" dirty="0">
                <a:solidFill>
                  <a:schemeClr val="tx1"/>
                </a:solidFill>
                <a:latin typeface="Consolas" panose="020B0609020204030204" pitchFamily="49" charset="0"/>
              </a:rPr>
              <a:t>::</a:t>
            </a:r>
            <a:r>
              <a:rPr lang="en-US" b="1" dirty="0" err="1">
                <a:solidFill>
                  <a:schemeClr val="tx1"/>
                </a:solidFill>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E97147EC-2509-4873-B7AC-46D180268976}"/>
              </a:ext>
            </a:extLst>
          </p:cNvPr>
          <p:cNvSpPr>
            <a:spLocks noGrp="1"/>
          </p:cNvSpPr>
          <p:nvPr>
            <p:ph type="sldNum" sz="quarter" idx="12"/>
          </p:nvPr>
        </p:nvSpPr>
        <p:spPr/>
        <p:txBody>
          <a:bodyPr/>
          <a:lstStyle/>
          <a:p>
            <a:fld id="{3F0CE7EA-D096-4FD3-87FA-FBB0B79F5140}" type="slidenum">
              <a:rPr lang="en-US" smtClean="0"/>
              <a:t>48</a:t>
            </a:fld>
            <a:endParaRPr lang="en-US"/>
          </a:p>
        </p:txBody>
      </p:sp>
    </p:spTree>
    <p:extLst>
      <p:ext uri="{BB962C8B-B14F-4D97-AF65-F5344CB8AC3E}">
        <p14:creationId xmlns:p14="http://schemas.microsoft.com/office/powerpoint/2010/main" val="3301911935"/>
      </p:ext>
    </p:extLst>
  </p:cSld>
  <p:clrMapOvr>
    <a:masterClrMapping/>
  </p:clrMapOvr>
  <p:transition spd="slow">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EBFBE0C-174E-45B1-A458-DFF59BB50ABE}"/>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solidFill>
                <a:srgbClr val="569CD6"/>
              </a:solidFill>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ex::scheduler </a:t>
            </a:r>
            <a:r>
              <a:rPr lang="en-US" dirty="0">
                <a:solidFill>
                  <a:srgbClr val="569CD6"/>
                </a:solidFill>
                <a:latin typeface="Consolas" panose="020B0609020204030204" pitchFamily="49" charset="0"/>
              </a:rPr>
              <a:t>auto</a:t>
            </a:r>
            <a:r>
              <a:rPr lang="en-US" dirty="0">
                <a:latin typeface="Consolas" panose="020B0609020204030204" pitchFamily="49" charset="0"/>
              </a:rPr>
              <a:t>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a:t>
            </a:r>
            <a:r>
              <a:rPr lang="en-US" b="1" dirty="0" err="1">
                <a:solidFill>
                  <a:schemeClr val="tx1"/>
                </a:solidFill>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return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a:t>
            </a:r>
            <a:r>
              <a:rPr lang="en-US" b="1" dirty="0">
                <a:solidFill>
                  <a:schemeClr val="tx1"/>
                </a:solidFill>
                <a:latin typeface="Consolas" panose="020B0609020204030204" pitchFamily="49" charset="0"/>
              </a:rPr>
              <a:t>std::</a:t>
            </a:r>
            <a:r>
              <a:rPr lang="en-US" b="1" dirty="0" err="1">
                <a:solidFill>
                  <a:schemeClr val="tx1"/>
                </a:solidFill>
                <a:latin typeface="Consolas" panose="020B0609020204030204" pitchFamily="49" charset="0"/>
              </a:rPr>
              <a:t>this_thread</a:t>
            </a:r>
            <a:r>
              <a:rPr lang="en-US" b="1" dirty="0">
                <a:solidFill>
                  <a:schemeClr val="tx1"/>
                </a:solidFill>
                <a:latin typeface="Consolas" panose="020B0609020204030204" pitchFamily="49" charset="0"/>
              </a:rPr>
              <a:t>::</a:t>
            </a:r>
            <a:r>
              <a:rPr lang="en-US" b="1" dirty="0" err="1">
                <a:solidFill>
                  <a:schemeClr val="tx1"/>
                </a:solidFill>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5" name="Content Placeholder 2">
            <a:extLst>
              <a:ext uri="{FF2B5EF4-FFF2-40B4-BE49-F238E27FC236}">
                <a16:creationId xmlns:a16="http://schemas.microsoft.com/office/drawing/2014/main" id="{DF3331FD-29D4-4AB0-86C2-AF14B31441C8}"/>
              </a:ext>
            </a:extLst>
          </p:cNvPr>
          <p:cNvSpPr txBox="1">
            <a:spLocks/>
          </p:cNvSpPr>
          <p:nvPr/>
        </p:nvSpPr>
        <p:spPr bwMode="auto">
          <a:xfrm>
            <a:off x="861250" y="2138082"/>
            <a:ext cx="16596170" cy="733658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namespace ex = std::execution;</a:t>
            </a:r>
          </a:p>
          <a:p>
            <a:pPr marL="91440" indent="0" defTabSz="914400">
              <a:lnSpc>
                <a:spcPct val="100000"/>
              </a:lnSpc>
              <a:spcBef>
                <a:spcPts val="0"/>
              </a:spcBef>
              <a:spcAft>
                <a:spcPts val="0"/>
              </a:spcAft>
              <a:buFontTx/>
              <a:buNone/>
            </a:pPr>
            <a:endParaRPr lang="en-US" kern="0" dirty="0">
              <a:solidFill>
                <a:schemeClr val="bg1">
                  <a:lumMod val="50000"/>
                </a:schemeClr>
              </a:solidFill>
              <a:latin typeface="Consolas" panose="020B0609020204030204" pitchFamily="49" charset="0"/>
            </a:endParaRPr>
          </a:p>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int </a:t>
            </a:r>
            <a:r>
              <a:rPr lang="en-US" kern="0" dirty="0" err="1">
                <a:solidFill>
                  <a:schemeClr val="bg1">
                    <a:lumMod val="50000"/>
                  </a:schemeClr>
                </a:solidFill>
                <a:latin typeface="Consolas" panose="020B0609020204030204" pitchFamily="49" charset="0"/>
              </a:rPr>
              <a:t>compute_intensive</a:t>
            </a:r>
            <a:r>
              <a:rPr lang="en-US" kern="0" dirty="0">
                <a:solidFill>
                  <a:schemeClr val="bg1">
                    <a:lumMod val="50000"/>
                  </a:schemeClr>
                </a:solidFill>
                <a:latin typeface="Consolas" panose="020B0609020204030204" pitchFamily="49" charset="0"/>
              </a:rPr>
              <a:t>(int);</a:t>
            </a:r>
          </a:p>
          <a:p>
            <a:pPr marL="91440" indent="0" defTabSz="914400">
              <a:lnSpc>
                <a:spcPct val="100000"/>
              </a:lnSpc>
              <a:spcBef>
                <a:spcPts val="0"/>
              </a:spcBef>
              <a:spcAft>
                <a:spcPts val="0"/>
              </a:spcAft>
              <a:buFontTx/>
              <a:buNone/>
            </a:pPr>
            <a:endParaRPr lang="en-US" kern="0" dirty="0">
              <a:solidFill>
                <a:schemeClr val="bg1">
                  <a:lumMod val="50000"/>
                </a:schemeClr>
              </a:solidFill>
              <a:latin typeface="Consolas" panose="020B0609020204030204" pitchFamily="49" charset="0"/>
            </a:endParaRPr>
          </a:p>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int main() {</a:t>
            </a:r>
          </a:p>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  </a:t>
            </a:r>
            <a:r>
              <a:rPr lang="en-US" kern="0" dirty="0" err="1">
                <a:solidFill>
                  <a:schemeClr val="bg1">
                    <a:lumMod val="50000"/>
                  </a:schemeClr>
                </a:solidFill>
                <a:latin typeface="Consolas" panose="020B0609020204030204" pitchFamily="49" charset="0"/>
              </a:rPr>
              <a:t>unifex</a:t>
            </a:r>
            <a:r>
              <a:rPr lang="en-US" kern="0" dirty="0">
                <a:solidFill>
                  <a:schemeClr val="bg1">
                    <a:lumMod val="50000"/>
                  </a:schemeClr>
                </a:solidFill>
                <a:latin typeface="Consolas" panose="020B0609020204030204" pitchFamily="49" charset="0"/>
              </a:rPr>
              <a:t>::</a:t>
            </a:r>
            <a:r>
              <a:rPr lang="en-US" kern="0" dirty="0" err="1">
                <a:solidFill>
                  <a:schemeClr val="bg1">
                    <a:lumMod val="50000"/>
                  </a:schemeClr>
                </a:solidFill>
                <a:latin typeface="Consolas" panose="020B0609020204030204" pitchFamily="49" charset="0"/>
              </a:rPr>
              <a:t>static_thread_pool</a:t>
            </a:r>
            <a:r>
              <a:rPr lang="en-US" kern="0" dirty="0">
                <a:solidFill>
                  <a:schemeClr val="bg1">
                    <a:lumMod val="50000"/>
                  </a:schemeClr>
                </a:solidFill>
                <a:latin typeface="Consolas" panose="020B0609020204030204" pitchFamily="49" charset="0"/>
              </a:rPr>
              <a:t> pool{8};</a:t>
            </a:r>
          </a:p>
          <a:p>
            <a:pPr marL="91440" indent="0" defTabSz="914400">
              <a:lnSpc>
                <a:spcPct val="100000"/>
              </a:lnSpc>
              <a:spcBef>
                <a:spcPts val="0"/>
              </a:spcBef>
              <a:spcAft>
                <a:spcPts val="0"/>
              </a:spcAft>
              <a:buFontTx/>
              <a:buNone/>
            </a:pPr>
            <a:r>
              <a:rPr lang="en-US" kern="0" dirty="0">
                <a:solidFill>
                  <a:schemeClr val="bg1">
                    <a:lumMod val="50000"/>
                  </a:schemeClr>
                </a:solidFill>
                <a:latin typeface="Consolas" panose="020B0609020204030204" pitchFamily="49" charset="0"/>
              </a:rPr>
              <a:t>  ex::scheduler auto sched = </a:t>
            </a:r>
            <a:r>
              <a:rPr lang="en-US" kern="0" dirty="0" err="1">
                <a:solidFill>
                  <a:schemeClr val="bg1">
                    <a:lumMod val="50000"/>
                  </a:schemeClr>
                </a:solidFill>
                <a:latin typeface="Consolas" panose="020B0609020204030204" pitchFamily="49" charset="0"/>
              </a:rPr>
              <a:t>pool.get_scheduler</a:t>
            </a:r>
            <a:r>
              <a:rPr lang="en-US" kern="0" dirty="0">
                <a:solidFill>
                  <a:schemeClr val="bg1">
                    <a:lumMod val="50000"/>
                  </a:schemeClr>
                </a:solidFill>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solidFill>
                <a:schemeClr val="bg1">
                  <a:lumMod val="50000"/>
                </a:schemeClr>
              </a:solidFill>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dirty="0">
                <a:solidFill>
                  <a:srgbClr val="569CD6"/>
                </a:solidFill>
                <a:latin typeface="Consolas" panose="020B0609020204030204" pitchFamily="49" charset="0"/>
              </a:rPr>
              <a:t>auto</a:t>
            </a:r>
            <a:r>
              <a:rPr lang="en-US" kern="0" dirty="0">
                <a:latin typeface="Consolas" panose="020B0609020204030204" pitchFamily="49" charset="0"/>
              </a:rPr>
              <a:t> </a:t>
            </a:r>
            <a:r>
              <a:rPr lang="en-US" b="1" kern="0" dirty="0">
                <a:solidFill>
                  <a:schemeClr val="tx1"/>
                </a:solidFill>
                <a:latin typeface="Consolas" panose="020B0609020204030204" pitchFamily="49" charset="0"/>
              </a:rPr>
              <a:t>compute</a:t>
            </a:r>
            <a:r>
              <a:rPr lang="en-US" kern="0" dirty="0">
                <a:latin typeface="Consolas" panose="020B0609020204030204" pitchFamily="49" charset="0"/>
              </a:rPr>
              <a:t> = [=](</a:t>
            </a:r>
            <a:r>
              <a:rPr lang="en-US" dirty="0">
                <a:solidFill>
                  <a:srgbClr val="569CD6"/>
                </a:solidFill>
                <a:latin typeface="Consolas" panose="020B0609020204030204" pitchFamily="49" charset="0"/>
              </a:rPr>
              <a:t>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-&gt; </a:t>
            </a:r>
            <a:r>
              <a:rPr lang="en-US" kern="0" dirty="0" err="1">
                <a:latin typeface="Consolas" panose="020B0609020204030204" pitchFamily="49" charset="0"/>
              </a:rPr>
              <a:t>unifex</a:t>
            </a:r>
            <a:r>
              <a:rPr lang="en-US" kern="0" dirty="0">
                <a:latin typeface="Consolas" panose="020B0609020204030204" pitchFamily="49" charset="0"/>
              </a:rPr>
              <a:t>::task&lt;</a:t>
            </a:r>
            <a:r>
              <a:rPr lang="en-US" dirty="0">
                <a:solidFill>
                  <a:srgbClr val="569CD6"/>
                </a:solidFill>
                <a:latin typeface="Consolas" panose="020B0609020204030204" pitchFamily="49" charset="0"/>
              </a:rPr>
              <a:t>int</a:t>
            </a:r>
            <a:r>
              <a:rPr lang="en-US" kern="0" dirty="0">
                <a:latin typeface="Consolas" panose="020B0609020204030204" pitchFamily="49" charset="0"/>
              </a:rPr>
              <a:t>&gt;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dirty="0" err="1">
                <a:solidFill>
                  <a:srgbClr val="569CD6"/>
                </a:solidFill>
                <a:latin typeface="Consolas" panose="020B0609020204030204" pitchFamily="49" charset="0"/>
              </a:rPr>
              <a:t>co_await</a:t>
            </a:r>
            <a:r>
              <a:rPr lang="en-US" dirty="0">
                <a:solidFill>
                  <a:srgbClr val="569CD6"/>
                </a:solidFill>
                <a:latin typeface="Consolas" panose="020B0609020204030204" pitchFamily="49" charset="0"/>
              </a:rPr>
              <a:t> </a:t>
            </a:r>
            <a:r>
              <a:rPr lang="en-US" kern="0" dirty="0">
                <a:latin typeface="Consolas" panose="020B0609020204030204" pitchFamily="49" charset="0"/>
              </a:rPr>
              <a:t>ex::schedule(sched) | </a:t>
            </a:r>
            <a:r>
              <a:rPr lang="en-US" kern="0" dirty="0" err="1">
                <a:latin typeface="Consolas" panose="020B0609020204030204" pitchFamily="49" charset="0"/>
              </a:rPr>
              <a:t>unifex</a:t>
            </a:r>
            <a:r>
              <a:rPr lang="en-US" kern="0" dirty="0">
                <a:latin typeface="Consolas" panose="020B0609020204030204" pitchFamily="49" charset="0"/>
              </a:rPr>
              <a:t>::</a:t>
            </a:r>
            <a:r>
              <a:rPr lang="en-US" kern="0" dirty="0" err="1">
                <a:latin typeface="Consolas" panose="020B0609020204030204" pitchFamily="49" charset="0"/>
              </a:rPr>
              <a:t>complete_inline</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dirty="0" err="1">
                <a:solidFill>
                  <a:srgbClr val="569CD6"/>
                </a:solidFill>
                <a:latin typeface="Consolas" panose="020B0609020204030204" pitchFamily="49" charset="0"/>
              </a:rPr>
              <a:t>co_return</a:t>
            </a:r>
            <a:r>
              <a:rPr lang="en-US" dirty="0">
                <a:solidFill>
                  <a:srgbClr val="569CD6"/>
                </a:solidFill>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err="1">
                <a:latin typeface="Consolas" panose="020B0609020204030204" pitchFamily="49" charset="0"/>
              </a:rPr>
              <a:t>i</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ex::sender </a:t>
            </a:r>
            <a:r>
              <a:rPr lang="en-US" dirty="0">
                <a:solidFill>
                  <a:srgbClr val="569CD6"/>
                </a:solidFill>
                <a:latin typeface="Consolas" panose="020B0609020204030204" pitchFamily="49" charset="0"/>
              </a:rPr>
              <a:t>auto</a:t>
            </a:r>
            <a:r>
              <a:rPr lang="en-US" kern="0" dirty="0">
                <a:latin typeface="Consolas" panose="020B0609020204030204" pitchFamily="49" charset="0"/>
              </a:rPr>
              <a:t> work = ex::</a:t>
            </a:r>
            <a:r>
              <a:rPr lang="en-US" kern="0" dirty="0" err="1">
                <a:latin typeface="Consolas" panose="020B0609020204030204" pitchFamily="49" charset="0"/>
              </a:rPr>
              <a:t>when_all</a:t>
            </a:r>
            <a:r>
              <a:rPr lang="en-US" kern="0" dirty="0">
                <a:latin typeface="Consolas" panose="020B0609020204030204" pitchFamily="49" charset="0"/>
              </a:rPr>
              <a:t>(</a:t>
            </a:r>
            <a:r>
              <a:rPr lang="en-US" b="1" kern="0" dirty="0">
                <a:solidFill>
                  <a:schemeClr val="tx1"/>
                </a:solidFill>
                <a:latin typeface="Consolas" panose="020B0609020204030204" pitchFamily="49" charset="0"/>
              </a:rPr>
              <a:t>compute</a:t>
            </a:r>
            <a:r>
              <a:rPr lang="en-US" kern="0"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kern="0" dirty="0">
                <a:latin typeface="Consolas" panose="020B0609020204030204" pitchFamily="49" charset="0"/>
              </a:rPr>
              <a:t>), </a:t>
            </a:r>
            <a:r>
              <a:rPr lang="en-US" b="1" kern="0" dirty="0">
                <a:solidFill>
                  <a:schemeClr val="tx1"/>
                </a:solidFill>
                <a:latin typeface="Consolas" panose="020B0609020204030204" pitchFamily="49" charset="0"/>
              </a:rPr>
              <a:t>compute</a:t>
            </a:r>
            <a:r>
              <a:rPr lang="en-US" kern="0"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kern="0" dirty="0">
                <a:latin typeface="Consolas" panose="020B0609020204030204" pitchFamily="49" charset="0"/>
              </a:rPr>
              <a:t>), </a:t>
            </a:r>
            <a:r>
              <a:rPr lang="en-US" b="1" kern="0" dirty="0">
                <a:solidFill>
                  <a:schemeClr val="tx1"/>
                </a:solidFill>
                <a:latin typeface="Consolas" panose="020B0609020204030204" pitchFamily="49" charset="0"/>
              </a:rPr>
              <a:t>compute</a:t>
            </a:r>
            <a:r>
              <a:rPr lang="en-US" kern="0"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dirty="0">
                <a:solidFill>
                  <a:srgbClr val="569CD6"/>
                </a:solidFill>
                <a:latin typeface="Consolas" panose="020B0609020204030204" pitchFamily="49" charset="0"/>
              </a:rPr>
              <a:t>auto</a:t>
            </a:r>
            <a:r>
              <a:rPr lang="en-US" kern="0" dirty="0">
                <a:latin typeface="Consolas" panose="020B0609020204030204" pitchFamily="49" charset="0"/>
              </a:rPr>
              <a:t> [a, b, c] = std::</a:t>
            </a:r>
            <a:r>
              <a:rPr lang="en-US" kern="0" dirty="0" err="1">
                <a:latin typeface="Consolas" panose="020B0609020204030204" pitchFamily="49" charset="0"/>
              </a:rPr>
              <a:t>this_thread</a:t>
            </a:r>
            <a:r>
              <a:rPr lang="en-US" kern="0" dirty="0">
                <a:latin typeface="Consolas" panose="020B0609020204030204" pitchFamily="49" charset="0"/>
              </a:rPr>
              <a:t>::</a:t>
            </a:r>
            <a:r>
              <a:rPr lang="en-US" kern="0" dirty="0" err="1">
                <a:latin typeface="Consolas" panose="020B0609020204030204" pitchFamily="49" charset="0"/>
              </a:rPr>
              <a:t>sync_wait</a:t>
            </a:r>
            <a:r>
              <a:rPr lang="en-US" kern="0" dirty="0">
                <a:latin typeface="Consolas" panose="020B0609020204030204" pitchFamily="49" charset="0"/>
              </a:rPr>
              <a:t>( std::move(work) ).value();</a:t>
            </a:r>
          </a:p>
          <a:p>
            <a:pPr marL="91440" indent="0" defTabSz="914400">
              <a:lnSpc>
                <a:spcPct val="100000"/>
              </a:lnSpc>
              <a:spcBef>
                <a:spcPts val="0"/>
              </a:spcBef>
              <a:spcAft>
                <a:spcPts val="0"/>
              </a:spcAft>
              <a:buFontTx/>
              <a:buNone/>
            </a:pP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p:txBody>
      </p:sp>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4" name="Slide Number Placeholder 3">
            <a:extLst>
              <a:ext uri="{FF2B5EF4-FFF2-40B4-BE49-F238E27FC236}">
                <a16:creationId xmlns:a16="http://schemas.microsoft.com/office/drawing/2014/main" id="{CC09FAEB-0BC6-434F-B8C3-D8E7B74B2175}"/>
              </a:ext>
            </a:extLst>
          </p:cNvPr>
          <p:cNvSpPr>
            <a:spLocks noGrp="1"/>
          </p:cNvSpPr>
          <p:nvPr>
            <p:ph type="sldNum" sz="quarter" idx="12"/>
          </p:nvPr>
        </p:nvSpPr>
        <p:spPr/>
        <p:txBody>
          <a:bodyPr/>
          <a:lstStyle/>
          <a:p>
            <a:fld id="{3F0CE7EA-D096-4FD3-87FA-FBB0B79F5140}" type="slidenum">
              <a:rPr lang="en-US" smtClean="0"/>
              <a:t>49</a:t>
            </a:fld>
            <a:endParaRPr lang="en-US"/>
          </a:p>
        </p:txBody>
      </p:sp>
    </p:spTree>
    <p:extLst>
      <p:ext uri="{BB962C8B-B14F-4D97-AF65-F5344CB8AC3E}">
        <p14:creationId xmlns:p14="http://schemas.microsoft.com/office/powerpoint/2010/main" val="735659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349437"/>
            <a:ext cx="10307171"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2"/>
                </a:solidFill>
                <a:latin typeface="DINPro-Regular" panose="02000503030000020004" pitchFamily="50" charset="0"/>
              </a:rPr>
              <a:t>Example 1:</a:t>
            </a:r>
          </a:p>
          <a:p>
            <a:pPr algn="ctr">
              <a:lnSpc>
                <a:spcPct val="90000"/>
              </a:lnSpc>
            </a:pPr>
            <a:r>
              <a:rPr lang="en-US" sz="5400" dirty="0">
                <a:solidFill>
                  <a:schemeClr val="tx1"/>
                </a:solidFill>
                <a:latin typeface="DINPro-Regular" panose="02000503030000020004" pitchFamily="50" charset="0"/>
              </a:rPr>
              <a:t>Launching concurrent work</a:t>
            </a:r>
          </a:p>
        </p:txBody>
      </p:sp>
      <p:sp>
        <p:nvSpPr>
          <p:cNvPr id="2" name="Slide Number Placeholder 1">
            <a:extLst>
              <a:ext uri="{FF2B5EF4-FFF2-40B4-BE49-F238E27FC236}">
                <a16:creationId xmlns:a16="http://schemas.microsoft.com/office/drawing/2014/main" id="{C242FACA-FF4A-4C8B-8DBA-A2F531821E09}"/>
              </a:ext>
            </a:extLst>
          </p:cNvPr>
          <p:cNvSpPr>
            <a:spLocks noGrp="1"/>
          </p:cNvSpPr>
          <p:nvPr>
            <p:ph type="sldNum" sz="quarter" idx="12"/>
          </p:nvPr>
        </p:nvSpPr>
        <p:spPr/>
        <p:txBody>
          <a:bodyPr/>
          <a:lstStyle/>
          <a:p>
            <a:fld id="{3F0CE7EA-D096-4FD3-87FA-FBB0B79F5140}" type="slidenum">
              <a:rPr lang="en-US" smtClean="0"/>
              <a:t>5</a:t>
            </a:fld>
            <a:endParaRPr lang="en-US"/>
          </a:p>
        </p:txBody>
      </p:sp>
    </p:spTree>
    <p:extLst>
      <p:ext uri="{BB962C8B-B14F-4D97-AF65-F5344CB8AC3E}">
        <p14:creationId xmlns:p14="http://schemas.microsoft.com/office/powerpoint/2010/main" val="190325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Sender/Receiver and Coroutines</a:t>
            </a:r>
          </a:p>
        </p:txBody>
      </p:sp>
      <p:sp>
        <p:nvSpPr>
          <p:cNvPr id="5" name="TextBox 4">
            <a:extLst>
              <a:ext uri="{FF2B5EF4-FFF2-40B4-BE49-F238E27FC236}">
                <a16:creationId xmlns:a16="http://schemas.microsoft.com/office/drawing/2014/main" id="{20C56B39-8507-4478-AD7A-F7A6BADDC9CE}"/>
              </a:ext>
            </a:extLst>
          </p:cNvPr>
          <p:cNvSpPr txBox="1"/>
          <p:nvPr/>
        </p:nvSpPr>
        <p:spPr>
          <a:xfrm>
            <a:off x="4982134" y="3392215"/>
            <a:ext cx="8323729" cy="38318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By returning a sender, an async function puts the choice of whether to use coroutines or not in the hands of the caller.</a:t>
            </a:r>
          </a:p>
        </p:txBody>
      </p:sp>
      <p:sp>
        <p:nvSpPr>
          <p:cNvPr id="3" name="Slide Number Placeholder 2">
            <a:extLst>
              <a:ext uri="{FF2B5EF4-FFF2-40B4-BE49-F238E27FC236}">
                <a16:creationId xmlns:a16="http://schemas.microsoft.com/office/drawing/2014/main" id="{843A9414-6BC1-4144-8357-87ABF1188935}"/>
              </a:ext>
            </a:extLst>
          </p:cNvPr>
          <p:cNvSpPr>
            <a:spLocks noGrp="1"/>
          </p:cNvSpPr>
          <p:nvPr>
            <p:ph type="sldNum" sz="quarter" idx="12"/>
          </p:nvPr>
        </p:nvSpPr>
        <p:spPr/>
        <p:txBody>
          <a:bodyPr/>
          <a:lstStyle/>
          <a:p>
            <a:fld id="{3F0CE7EA-D096-4FD3-87FA-FBB0B79F5140}" type="slidenum">
              <a:rPr lang="en-US" smtClean="0"/>
              <a:t>50</a:t>
            </a:fld>
            <a:endParaRPr lang="en-US"/>
          </a:p>
        </p:txBody>
      </p:sp>
      <p:cxnSp>
        <p:nvCxnSpPr>
          <p:cNvPr id="6" name="Straight Connector 5">
            <a:extLst>
              <a:ext uri="{FF2B5EF4-FFF2-40B4-BE49-F238E27FC236}">
                <a16:creationId xmlns:a16="http://schemas.microsoft.com/office/drawing/2014/main" id="{FA38F043-4530-4C2C-A1C6-FA71AA208F4F}"/>
              </a:ext>
            </a:extLst>
          </p:cNvPr>
          <p:cNvCxnSpPr/>
          <p:nvPr/>
        </p:nvCxnSpPr>
        <p:spPr>
          <a:xfrm>
            <a:off x="6524786" y="7224033"/>
            <a:ext cx="5129939" cy="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803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a:t>Coming up in the next hour:</a:t>
            </a:r>
          </a:p>
        </p:txBody>
      </p:sp>
      <p:sp>
        <p:nvSpPr>
          <p:cNvPr id="3" name="TextBox 2">
            <a:extLst>
              <a:ext uri="{FF2B5EF4-FFF2-40B4-BE49-F238E27FC236}">
                <a16:creationId xmlns:a16="http://schemas.microsoft.com/office/drawing/2014/main" id="{A6F817DD-431B-48E1-8A1B-6E4442578B29}"/>
              </a:ext>
            </a:extLst>
          </p:cNvPr>
          <p:cNvSpPr txBox="1"/>
          <p:nvPr/>
        </p:nvSpPr>
        <p:spPr>
          <a:xfrm>
            <a:off x="3169404" y="3484584"/>
            <a:ext cx="11949192" cy="331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a:lnSpc>
                <a:spcPct val="90000"/>
              </a:lnSpc>
              <a:spcBef>
                <a:spcPts val="2400"/>
              </a:spcBef>
              <a:spcAft>
                <a:spcPts val="2400"/>
              </a:spcAft>
            </a:pPr>
            <a:r>
              <a:rPr lang="en-US" sz="4800" dirty="0">
                <a:solidFill>
                  <a:schemeClr val="tx1"/>
                </a:solidFill>
                <a:latin typeface="DINPro-Regular" panose="02000503030000020004" pitchFamily="50" charset="0"/>
              </a:rPr>
              <a:t>Structured concurrency</a:t>
            </a:r>
          </a:p>
          <a:p>
            <a:pPr>
              <a:lnSpc>
                <a:spcPct val="90000"/>
              </a:lnSpc>
              <a:spcBef>
                <a:spcPts val="2400"/>
              </a:spcBef>
              <a:spcAft>
                <a:spcPts val="2400"/>
              </a:spcAft>
            </a:pPr>
            <a:r>
              <a:rPr lang="en-US" sz="4800" dirty="0">
                <a:solidFill>
                  <a:schemeClr val="tx1"/>
                </a:solidFill>
                <a:latin typeface="DINPro-Regular" panose="02000503030000020004" pitchFamily="50" charset="0"/>
              </a:rPr>
              <a:t>Cancellation support in sender/receiver</a:t>
            </a:r>
          </a:p>
          <a:p>
            <a:pPr>
              <a:lnSpc>
                <a:spcPct val="90000"/>
              </a:lnSpc>
              <a:spcBef>
                <a:spcPts val="2400"/>
              </a:spcBef>
              <a:spcAft>
                <a:spcPts val="2400"/>
              </a:spcAft>
            </a:pPr>
            <a:r>
              <a:rPr lang="en-US" sz="4800" dirty="0">
                <a:solidFill>
                  <a:schemeClr val="tx1"/>
                </a:solidFill>
                <a:latin typeface="DINPro-Regular" panose="02000503030000020004" pitchFamily="50" charset="0"/>
              </a:rPr>
              <a:t>Extended example: Sender/receiver and ranges</a:t>
            </a:r>
          </a:p>
        </p:txBody>
      </p:sp>
      <p:sp>
        <p:nvSpPr>
          <p:cNvPr id="4" name="Slide Number Placeholder 3">
            <a:extLst>
              <a:ext uri="{FF2B5EF4-FFF2-40B4-BE49-F238E27FC236}">
                <a16:creationId xmlns:a16="http://schemas.microsoft.com/office/drawing/2014/main" id="{80F1E043-C520-4263-830D-A0B96F954D79}"/>
              </a:ext>
            </a:extLst>
          </p:cNvPr>
          <p:cNvSpPr>
            <a:spLocks noGrp="1"/>
          </p:cNvSpPr>
          <p:nvPr>
            <p:ph type="sldNum" sz="quarter" idx="12"/>
          </p:nvPr>
        </p:nvSpPr>
        <p:spPr/>
        <p:txBody>
          <a:bodyPr/>
          <a:lstStyle/>
          <a:p>
            <a:fld id="{3F0CE7EA-D096-4FD3-87FA-FBB0B79F5140}" type="slidenum">
              <a:rPr lang="en-US" smtClean="0"/>
              <a:t>51</a:t>
            </a:fld>
            <a:endParaRPr lang="en-US"/>
          </a:p>
        </p:txBody>
      </p:sp>
    </p:spTree>
    <p:extLst>
      <p:ext uri="{BB962C8B-B14F-4D97-AF65-F5344CB8AC3E}">
        <p14:creationId xmlns:p14="http://schemas.microsoft.com/office/powerpoint/2010/main" val="312738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D1E933-3FCB-4C79-ABEF-E35121BD2BB1}"/>
              </a:ext>
            </a:extLst>
          </p:cNvPr>
          <p:cNvSpPr>
            <a:spLocks noGrp="1"/>
          </p:cNvSpPr>
          <p:nvPr>
            <p:ph type="title"/>
          </p:nvPr>
        </p:nvSpPr>
        <p:spPr>
          <a:xfrm>
            <a:off x="830580" y="868681"/>
            <a:ext cx="16626840" cy="984885"/>
          </a:xfrm>
        </p:spPr>
        <p:txBody>
          <a:bodyPr/>
          <a:lstStyle/>
          <a:p>
            <a:pPr algn="l"/>
            <a:r>
              <a:rPr lang="en-US">
                <a:solidFill>
                  <a:schemeClr val="tx1"/>
                </a:solidFill>
              </a:rPr>
              <a:t>Additional resources</a:t>
            </a:r>
          </a:p>
        </p:txBody>
      </p:sp>
      <p:sp>
        <p:nvSpPr>
          <p:cNvPr id="10" name="Content Placeholder 9">
            <a:extLst>
              <a:ext uri="{FF2B5EF4-FFF2-40B4-BE49-F238E27FC236}">
                <a16:creationId xmlns:a16="http://schemas.microsoft.com/office/drawing/2014/main" id="{C6A65C07-2514-4887-8AE3-BBD19C266375}"/>
              </a:ext>
            </a:extLst>
          </p:cNvPr>
          <p:cNvSpPr>
            <a:spLocks noGrp="1"/>
          </p:cNvSpPr>
          <p:nvPr>
            <p:ph idx="4294967295"/>
          </p:nvPr>
        </p:nvSpPr>
        <p:spPr>
          <a:xfrm>
            <a:off x="940763" y="3353945"/>
            <a:ext cx="15916002" cy="4849151"/>
          </a:xfrm>
        </p:spPr>
        <p:txBody>
          <a:bodyPr/>
          <a:lstStyle/>
          <a:p>
            <a:pPr marL="0" indent="0">
              <a:spcBef>
                <a:spcPts val="600"/>
              </a:spcBef>
              <a:spcAft>
                <a:spcPts val="600"/>
              </a:spcAft>
              <a:buNone/>
            </a:pPr>
            <a:r>
              <a:rPr lang="en-US" sz="4400">
                <a:solidFill>
                  <a:schemeClr val="tx1"/>
                </a:solidFill>
                <a:latin typeface="DINPro-Medium" panose="02000503030000020004" pitchFamily="50" charset="0"/>
              </a:rPr>
              <a:t>P2300R2: “std::execution”: </a:t>
            </a:r>
          </a:p>
          <a:p>
            <a:pPr marL="0" indent="0">
              <a:spcBef>
                <a:spcPts val="600"/>
              </a:spcBef>
              <a:spcAft>
                <a:spcPts val="600"/>
              </a:spcAft>
              <a:buNone/>
            </a:pPr>
            <a:r>
              <a:rPr lang="en-US" sz="4400">
                <a:solidFill>
                  <a:schemeClr val="tx1"/>
                </a:solidFill>
                <a:latin typeface="DINPro-Medium" panose="02000503030000020004" pitchFamily="50" charset="0"/>
                <a:hlinkClick r:id="rId3"/>
              </a:rPr>
              <a:t>https://wg21.link/P2300R2</a:t>
            </a:r>
            <a:endParaRPr lang="en-US" sz="4400">
              <a:solidFill>
                <a:schemeClr val="tx1"/>
              </a:solidFill>
              <a:latin typeface="DINPro-Medium" panose="02000503030000020004" pitchFamily="50" charset="0"/>
            </a:endParaRPr>
          </a:p>
          <a:p>
            <a:pPr marL="0" indent="0">
              <a:buNone/>
            </a:pPr>
            <a:r>
              <a:rPr lang="en-US" sz="4400">
                <a:solidFill>
                  <a:schemeClr val="tx1"/>
                </a:solidFill>
                <a:latin typeface="DINPro-Medium" panose="02000503030000020004" pitchFamily="50" charset="0"/>
              </a:rPr>
              <a:t> </a:t>
            </a:r>
          </a:p>
          <a:p>
            <a:pPr marL="0" indent="0">
              <a:spcBef>
                <a:spcPts val="600"/>
              </a:spcBef>
              <a:spcAft>
                <a:spcPts val="600"/>
              </a:spcAft>
              <a:buNone/>
            </a:pPr>
            <a:r>
              <a:rPr lang="en-US" sz="4400" err="1">
                <a:solidFill>
                  <a:schemeClr val="tx1"/>
                </a:solidFill>
                <a:latin typeface="DINPro-Medium" panose="02000503030000020004" pitchFamily="50" charset="0"/>
              </a:rPr>
              <a:t>Libunifex</a:t>
            </a:r>
            <a:r>
              <a:rPr lang="en-US" sz="4400">
                <a:solidFill>
                  <a:schemeClr val="tx1"/>
                </a:solidFill>
                <a:latin typeface="DINPro-Medium" panose="02000503030000020004" pitchFamily="50" charset="0"/>
              </a:rPr>
              <a:t>:</a:t>
            </a:r>
          </a:p>
          <a:p>
            <a:pPr marL="0" indent="0">
              <a:spcBef>
                <a:spcPts val="600"/>
              </a:spcBef>
              <a:spcAft>
                <a:spcPts val="600"/>
              </a:spcAft>
              <a:buNone/>
            </a:pPr>
            <a:r>
              <a:rPr lang="en-US" sz="4400">
                <a:solidFill>
                  <a:schemeClr val="tx1"/>
                </a:solidFill>
                <a:latin typeface="DINPro-Medium" panose="02000503030000020004" pitchFamily="50" charset="0"/>
                <a:hlinkClick r:id="rId4"/>
              </a:rPr>
              <a:t>https://github.com/facebookexperimental/libunifex</a:t>
            </a:r>
            <a:r>
              <a:rPr lang="en-US" sz="4400">
                <a:solidFill>
                  <a:schemeClr val="tx1"/>
                </a:solidFill>
                <a:latin typeface="DINPro-Medium" panose="02000503030000020004" pitchFamily="50" charset="0"/>
              </a:rPr>
              <a:t> </a:t>
            </a:r>
          </a:p>
          <a:p>
            <a:pPr marL="0" indent="0">
              <a:buNone/>
            </a:pPr>
            <a:endParaRPr lang="en-US" sz="4400">
              <a:solidFill>
                <a:schemeClr val="tx1"/>
              </a:solidFill>
              <a:latin typeface="DINPro-Medium" panose="02000503030000020004" pitchFamily="50" charset="0"/>
            </a:endParaRPr>
          </a:p>
        </p:txBody>
      </p:sp>
      <p:sp>
        <p:nvSpPr>
          <p:cNvPr id="2" name="Slide Number Placeholder 1">
            <a:extLst>
              <a:ext uri="{FF2B5EF4-FFF2-40B4-BE49-F238E27FC236}">
                <a16:creationId xmlns:a16="http://schemas.microsoft.com/office/drawing/2014/main" id="{96095A0A-C239-4745-99BB-5C6EF7D71341}"/>
              </a:ext>
            </a:extLst>
          </p:cNvPr>
          <p:cNvSpPr>
            <a:spLocks noGrp="1"/>
          </p:cNvSpPr>
          <p:nvPr>
            <p:ph type="sldNum" sz="quarter" idx="12"/>
          </p:nvPr>
        </p:nvSpPr>
        <p:spPr/>
        <p:txBody>
          <a:bodyPr/>
          <a:lstStyle/>
          <a:p>
            <a:fld id="{3F0CE7EA-D096-4FD3-87FA-FBB0B79F5140}" type="slidenum">
              <a:rPr lang="en-US" smtClean="0"/>
              <a:t>52</a:t>
            </a:fld>
            <a:endParaRPr lang="en-US"/>
          </a:p>
        </p:txBody>
      </p:sp>
    </p:spTree>
    <p:extLst>
      <p:ext uri="{BB962C8B-B14F-4D97-AF65-F5344CB8AC3E}">
        <p14:creationId xmlns:p14="http://schemas.microsoft.com/office/powerpoint/2010/main" val="745702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with medium confidence">
            <a:extLst>
              <a:ext uri="{FF2B5EF4-FFF2-40B4-BE49-F238E27FC236}">
                <a16:creationId xmlns:a16="http://schemas.microsoft.com/office/drawing/2014/main" id="{54F16971-095B-49A4-B486-AAE3672088B0}"/>
              </a:ext>
            </a:extLst>
          </p:cNvPr>
          <p:cNvPicPr>
            <a:picLocks noChangeAspect="1"/>
          </p:cNvPicPr>
          <p:nvPr/>
        </p:nvPicPr>
        <p:blipFill>
          <a:blip r:embed="rId3"/>
          <a:stretch>
            <a:fillRect/>
          </a:stretch>
        </p:blipFill>
        <p:spPr>
          <a:xfrm>
            <a:off x="0" y="0"/>
            <a:ext cx="18288000" cy="10287000"/>
          </a:xfrm>
          <a:prstGeom prst="rect">
            <a:avLst/>
          </a:prstGeom>
        </p:spPr>
      </p:pic>
    </p:spTree>
    <p:extLst>
      <p:ext uri="{BB962C8B-B14F-4D97-AF65-F5344CB8AC3E}">
        <p14:creationId xmlns:p14="http://schemas.microsoft.com/office/powerpoint/2010/main" val="810077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A5B9-D8EC-44C3-B690-3179A2B3660E}"/>
              </a:ext>
            </a:extLst>
          </p:cNvPr>
          <p:cNvSpPr>
            <a:spLocks noGrp="1"/>
          </p:cNvSpPr>
          <p:nvPr>
            <p:ph type="title"/>
          </p:nvPr>
        </p:nvSpPr>
        <p:spPr/>
        <p:txBody>
          <a:bodyPr/>
          <a:lstStyle/>
          <a:p>
            <a:r>
              <a:rPr lang="en-US" dirty="0"/>
              <a:t>Summary from Part 1</a:t>
            </a:r>
          </a:p>
        </p:txBody>
      </p:sp>
      <p:sp>
        <p:nvSpPr>
          <p:cNvPr id="3" name="Content Placeholder 2">
            <a:extLst>
              <a:ext uri="{FF2B5EF4-FFF2-40B4-BE49-F238E27FC236}">
                <a16:creationId xmlns:a16="http://schemas.microsoft.com/office/drawing/2014/main" id="{A71E12FB-614D-47CF-AFB4-AA86C8E39F57}"/>
              </a:ext>
            </a:extLst>
          </p:cNvPr>
          <p:cNvSpPr>
            <a:spLocks noGrp="1"/>
          </p:cNvSpPr>
          <p:nvPr>
            <p:ph idx="1"/>
          </p:nvPr>
        </p:nvSpPr>
        <p:spPr>
          <a:xfrm>
            <a:off x="861249" y="2758698"/>
            <a:ext cx="16626839" cy="6715969"/>
          </a:xfrm>
        </p:spPr>
        <p:txBody>
          <a:bodyPr/>
          <a:lstStyle/>
          <a:p>
            <a:pPr marL="514350" indent="-514350">
              <a:buClr>
                <a:schemeClr val="bg1"/>
              </a:buClr>
              <a:buSzPct val="80000"/>
              <a:buFont typeface="+mj-lt"/>
              <a:buAutoNum type="arabicPeriod"/>
            </a:pPr>
            <a:r>
              <a:rPr lang="en-US" sz="4000" dirty="0">
                <a:solidFill>
                  <a:schemeClr val="tx1"/>
                </a:solidFill>
              </a:rPr>
              <a:t>Vision: </a:t>
            </a:r>
            <a:r>
              <a:rPr lang="en-US" sz="4000" dirty="0"/>
              <a:t>“An asynchronous analogue of the STL”</a:t>
            </a:r>
          </a:p>
          <a:p>
            <a:pPr marL="514350" indent="-514350">
              <a:buClr>
                <a:schemeClr val="bg1"/>
              </a:buClr>
              <a:buSzPct val="80000"/>
              <a:buFont typeface="+mj-lt"/>
              <a:buAutoNum type="arabicPeriod"/>
            </a:pPr>
            <a:r>
              <a:rPr lang="en-US" sz="4000" dirty="0"/>
              <a:t>Some simple examples, intro to senders</a:t>
            </a:r>
          </a:p>
          <a:p>
            <a:pPr marL="514350" indent="-514350">
              <a:buClr>
                <a:schemeClr val="bg1"/>
              </a:buClr>
              <a:buSzPct val="80000"/>
              <a:buFont typeface="+mj-lt"/>
              <a:buAutoNum type="arabicPeriod"/>
            </a:pPr>
            <a:r>
              <a:rPr lang="en-US" sz="4000" dirty="0"/>
              <a:t>The lifecycle of an async operation with sender/receiver</a:t>
            </a:r>
          </a:p>
          <a:p>
            <a:pPr marL="514350" indent="-514350">
              <a:buClr>
                <a:schemeClr val="bg1"/>
              </a:buClr>
              <a:buSzPct val="80000"/>
              <a:buFont typeface="+mj-lt"/>
              <a:buAutoNum type="arabicPeriod"/>
            </a:pPr>
            <a:r>
              <a:rPr lang="en-US" sz="4000" dirty="0"/>
              <a:t>Under the hood of a composite concurrent operation</a:t>
            </a:r>
          </a:p>
          <a:p>
            <a:pPr marL="514350" indent="-514350">
              <a:buClr>
                <a:schemeClr val="bg1"/>
              </a:buClr>
              <a:buSzPct val="80000"/>
              <a:buFont typeface="+mj-lt"/>
              <a:buAutoNum type="arabicPeriod"/>
            </a:pPr>
            <a:r>
              <a:rPr lang="en-US" sz="4000" dirty="0"/>
              <a:t>Implementing a simple algorithm: </a:t>
            </a:r>
            <a:r>
              <a:rPr lang="en-US" sz="4000" dirty="0">
                <a:latin typeface="Consolas" panose="020B0609020204030204" pitchFamily="49" charset="0"/>
              </a:rPr>
              <a:t>then()</a:t>
            </a:r>
          </a:p>
          <a:p>
            <a:pPr marL="514350" indent="-514350">
              <a:buClr>
                <a:schemeClr val="bg1"/>
              </a:buClr>
              <a:buSzPct val="80000"/>
              <a:buFont typeface="+mj-lt"/>
              <a:buAutoNum type="arabicPeriod"/>
            </a:pPr>
            <a:r>
              <a:rPr lang="en-US" sz="4000" dirty="0"/>
              <a:t>Senders and coroutines</a:t>
            </a:r>
          </a:p>
        </p:txBody>
      </p:sp>
      <p:sp>
        <p:nvSpPr>
          <p:cNvPr id="6" name="Slide Number Placeholder 5">
            <a:extLst>
              <a:ext uri="{FF2B5EF4-FFF2-40B4-BE49-F238E27FC236}">
                <a16:creationId xmlns:a16="http://schemas.microsoft.com/office/drawing/2014/main" id="{860EC5F2-DDDB-4472-8CB7-B42160A037F9}"/>
              </a:ext>
            </a:extLst>
          </p:cNvPr>
          <p:cNvSpPr>
            <a:spLocks noGrp="1"/>
          </p:cNvSpPr>
          <p:nvPr>
            <p:ph type="sldNum" sz="quarter" idx="12"/>
          </p:nvPr>
        </p:nvSpPr>
        <p:spPr/>
        <p:txBody>
          <a:bodyPr/>
          <a:lstStyle/>
          <a:p>
            <a:fld id="{3F0CE7EA-D096-4FD3-87FA-FBB0B79F5140}" type="slidenum">
              <a:rPr lang="en-US" smtClean="0"/>
              <a:t>54</a:t>
            </a:fld>
            <a:endParaRPr lang="en-US"/>
          </a:p>
        </p:txBody>
      </p:sp>
    </p:spTree>
    <p:extLst>
      <p:ext uri="{BB962C8B-B14F-4D97-AF65-F5344CB8AC3E}">
        <p14:creationId xmlns:p14="http://schemas.microsoft.com/office/powerpoint/2010/main" val="1335876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A5B9-D8EC-44C3-B690-3179A2B3660E}"/>
              </a:ext>
            </a:extLst>
          </p:cNvPr>
          <p:cNvSpPr>
            <a:spLocks noGrp="1"/>
          </p:cNvSpPr>
          <p:nvPr>
            <p:ph type="title"/>
          </p:nvPr>
        </p:nvSpPr>
        <p:spPr/>
        <p:txBody>
          <a:bodyPr/>
          <a:lstStyle/>
          <a:p>
            <a:r>
              <a:rPr lang="en-US" dirty="0"/>
              <a:t>what’s coming in part 2</a:t>
            </a:r>
          </a:p>
        </p:txBody>
      </p:sp>
      <p:sp>
        <p:nvSpPr>
          <p:cNvPr id="3" name="Content Placeholder 2">
            <a:extLst>
              <a:ext uri="{FF2B5EF4-FFF2-40B4-BE49-F238E27FC236}">
                <a16:creationId xmlns:a16="http://schemas.microsoft.com/office/drawing/2014/main" id="{A71E12FB-614D-47CF-AFB4-AA86C8E39F57}"/>
              </a:ext>
            </a:extLst>
          </p:cNvPr>
          <p:cNvSpPr>
            <a:spLocks noGrp="1"/>
          </p:cNvSpPr>
          <p:nvPr>
            <p:ph idx="1"/>
          </p:nvPr>
        </p:nvSpPr>
        <p:spPr>
          <a:xfrm>
            <a:off x="861249" y="2758698"/>
            <a:ext cx="16626839" cy="6715969"/>
          </a:xfrm>
        </p:spPr>
        <p:txBody>
          <a:bodyPr/>
          <a:lstStyle/>
          <a:p>
            <a:pPr marL="514350" indent="-514350">
              <a:buClr>
                <a:schemeClr val="bg1"/>
              </a:buClr>
              <a:buSzPct val="80000"/>
              <a:buFont typeface="+mj-lt"/>
              <a:buAutoNum type="arabicPeriod"/>
            </a:pPr>
            <a:r>
              <a:rPr lang="en-US" sz="4000" dirty="0"/>
              <a:t>Structured concurrency</a:t>
            </a:r>
          </a:p>
          <a:p>
            <a:pPr marL="514350" indent="-514350">
              <a:buClr>
                <a:schemeClr val="bg1"/>
              </a:buClr>
              <a:buSzPct val="80000"/>
              <a:buFont typeface="+mj-lt"/>
              <a:buAutoNum type="arabicPeriod"/>
            </a:pPr>
            <a:r>
              <a:rPr lang="en-US" sz="4000" dirty="0"/>
              <a:t>Cancellation support in the sender/receiver abstraction</a:t>
            </a:r>
          </a:p>
          <a:p>
            <a:pPr marL="514350" indent="-514350">
              <a:buClr>
                <a:schemeClr val="bg1"/>
              </a:buClr>
              <a:buSzPct val="80000"/>
              <a:buFont typeface="+mj-lt"/>
              <a:buAutoNum type="arabicPeriod"/>
            </a:pPr>
            <a:r>
              <a:rPr lang="en-US" sz="4000" dirty="0"/>
              <a:t>An extended example</a:t>
            </a:r>
          </a:p>
        </p:txBody>
      </p:sp>
      <p:sp>
        <p:nvSpPr>
          <p:cNvPr id="6" name="Slide Number Placeholder 5">
            <a:extLst>
              <a:ext uri="{FF2B5EF4-FFF2-40B4-BE49-F238E27FC236}">
                <a16:creationId xmlns:a16="http://schemas.microsoft.com/office/drawing/2014/main" id="{860EC5F2-DDDB-4472-8CB7-B42160A037F9}"/>
              </a:ext>
            </a:extLst>
          </p:cNvPr>
          <p:cNvSpPr>
            <a:spLocks noGrp="1"/>
          </p:cNvSpPr>
          <p:nvPr>
            <p:ph type="sldNum" sz="quarter" idx="12"/>
          </p:nvPr>
        </p:nvSpPr>
        <p:spPr/>
        <p:txBody>
          <a:bodyPr/>
          <a:lstStyle/>
          <a:p>
            <a:fld id="{3F0CE7EA-D096-4FD3-87FA-FBB0B79F5140}" type="slidenum">
              <a:rPr lang="en-US" smtClean="0"/>
              <a:t>55</a:t>
            </a:fld>
            <a:endParaRPr lang="en-US"/>
          </a:p>
        </p:txBody>
      </p:sp>
    </p:spTree>
    <p:extLst>
      <p:ext uri="{BB962C8B-B14F-4D97-AF65-F5344CB8AC3E}">
        <p14:creationId xmlns:p14="http://schemas.microsoft.com/office/powerpoint/2010/main" val="2959757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723385"/>
            <a:ext cx="10307171"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Structured concurrency</a:t>
            </a:r>
          </a:p>
        </p:txBody>
      </p:sp>
      <p:sp>
        <p:nvSpPr>
          <p:cNvPr id="2" name="Slide Number Placeholder 1">
            <a:extLst>
              <a:ext uri="{FF2B5EF4-FFF2-40B4-BE49-F238E27FC236}">
                <a16:creationId xmlns:a16="http://schemas.microsoft.com/office/drawing/2014/main" id="{5867F586-80EF-43CE-97B0-4511ABD4971E}"/>
              </a:ext>
            </a:extLst>
          </p:cNvPr>
          <p:cNvSpPr>
            <a:spLocks noGrp="1"/>
          </p:cNvSpPr>
          <p:nvPr>
            <p:ph type="sldNum" sz="quarter" idx="12"/>
          </p:nvPr>
        </p:nvSpPr>
        <p:spPr/>
        <p:txBody>
          <a:bodyPr/>
          <a:lstStyle/>
          <a:p>
            <a:fld id="{3F0CE7EA-D096-4FD3-87FA-FBB0B79F5140}" type="slidenum">
              <a:rPr lang="en-US" smtClean="0"/>
              <a:t>56</a:t>
            </a:fld>
            <a:endParaRPr lang="en-US"/>
          </a:p>
        </p:txBody>
      </p:sp>
    </p:spTree>
    <p:extLst>
      <p:ext uri="{BB962C8B-B14F-4D97-AF65-F5344CB8AC3E}">
        <p14:creationId xmlns:p14="http://schemas.microsoft.com/office/powerpoint/2010/main" val="2712566974"/>
      </p:ext>
    </p:extLst>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p:txBody>
          <a:bodyPr/>
          <a:lstStyle/>
          <a:p>
            <a:r>
              <a:rPr lang="en-US"/>
              <a:t>In the beginning … was </a:t>
            </a:r>
            <a:r>
              <a:rPr lang="en-US" err="1"/>
              <a:t>goto</a:t>
            </a:r>
            <a:endParaRPr lang="en-US"/>
          </a:p>
        </p:txBody>
      </p:sp>
      <p:pic>
        <p:nvPicPr>
          <p:cNvPr id="7" name="Picture 6">
            <a:extLst>
              <a:ext uri="{FF2B5EF4-FFF2-40B4-BE49-F238E27FC236}">
                <a16:creationId xmlns:a16="http://schemas.microsoft.com/office/drawing/2014/main" id="{A1C64904-7F4B-4DE8-890E-A43336A1931B}"/>
              </a:ext>
            </a:extLst>
          </p:cNvPr>
          <p:cNvPicPr>
            <a:picLocks noChangeAspect="1"/>
          </p:cNvPicPr>
          <p:nvPr/>
        </p:nvPicPr>
        <p:blipFill>
          <a:blip r:embed="rId3"/>
          <a:stretch>
            <a:fillRect/>
          </a:stretch>
        </p:blipFill>
        <p:spPr>
          <a:xfrm>
            <a:off x="1706387" y="2471634"/>
            <a:ext cx="7091518" cy="6027790"/>
          </a:xfrm>
          <a:prstGeom prst="rect">
            <a:avLst/>
          </a:prstGeom>
        </p:spPr>
      </p:pic>
      <p:pic>
        <p:nvPicPr>
          <p:cNvPr id="2050" name="Picture 2" descr="Spaghetti - The Wholesome Dish">
            <a:extLst>
              <a:ext uri="{FF2B5EF4-FFF2-40B4-BE49-F238E27FC236}">
                <a16:creationId xmlns:a16="http://schemas.microsoft.com/office/drawing/2014/main" id="{EE3474A4-AAAF-4F1E-AE36-7DB7C50049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237"/>
          <a:stretch/>
        </p:blipFill>
        <p:spPr bwMode="auto">
          <a:xfrm>
            <a:off x="10813529" y="2116424"/>
            <a:ext cx="4746261" cy="68177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69A0EA-A51D-4C4F-AA89-0D86EEF6BC50}"/>
              </a:ext>
            </a:extLst>
          </p:cNvPr>
          <p:cNvSpPr txBox="1"/>
          <p:nvPr/>
        </p:nvSpPr>
        <p:spPr>
          <a:xfrm>
            <a:off x="629587" y="9215275"/>
            <a:ext cx="923394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accent4"/>
                </a:solidFill>
                <a:latin typeface="DINPro-Regular" panose="02000503030000020004" pitchFamily="50" charset="0"/>
              </a:rPr>
              <a:t>From: </a:t>
            </a:r>
            <a:r>
              <a:rPr lang="en-US">
                <a:solidFill>
                  <a:schemeClr val="accent4"/>
                </a:solidFill>
                <a:latin typeface="DINPro-Regular" panose="02000503030000020004" pitchFamily="50" charset="0"/>
                <a:hlinkClick r:id="rId5"/>
              </a:rPr>
              <a:t>“Go Statement considered harmful,”</a:t>
            </a:r>
            <a:r>
              <a:rPr lang="en-US">
                <a:solidFill>
                  <a:schemeClr val="accent4"/>
                </a:solidFill>
                <a:latin typeface="DINPro-Regular" panose="02000503030000020004" pitchFamily="50" charset="0"/>
              </a:rPr>
              <a:t> by Nathaniel Smith</a:t>
            </a:r>
          </a:p>
        </p:txBody>
      </p:sp>
      <p:sp>
        <p:nvSpPr>
          <p:cNvPr id="3" name="Slide Number Placeholder 2">
            <a:extLst>
              <a:ext uri="{FF2B5EF4-FFF2-40B4-BE49-F238E27FC236}">
                <a16:creationId xmlns:a16="http://schemas.microsoft.com/office/drawing/2014/main" id="{2B2CAE80-A74B-47D8-9EB7-CDB1FB8E10FE}"/>
              </a:ext>
            </a:extLst>
          </p:cNvPr>
          <p:cNvSpPr>
            <a:spLocks noGrp="1"/>
          </p:cNvSpPr>
          <p:nvPr>
            <p:ph type="sldNum" sz="quarter" idx="12"/>
          </p:nvPr>
        </p:nvSpPr>
        <p:spPr/>
        <p:txBody>
          <a:bodyPr/>
          <a:lstStyle/>
          <a:p>
            <a:fld id="{3F0CE7EA-D096-4FD3-87FA-FBB0B79F5140}" type="slidenum">
              <a:rPr lang="en-US" smtClean="0"/>
              <a:t>57</a:t>
            </a:fld>
            <a:endParaRPr lang="en-US"/>
          </a:p>
        </p:txBody>
      </p:sp>
    </p:spTree>
    <p:extLst>
      <p:ext uri="{BB962C8B-B14F-4D97-AF65-F5344CB8AC3E}">
        <p14:creationId xmlns:p14="http://schemas.microsoft.com/office/powerpoint/2010/main" val="2559637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In the beginning … was </a:t>
            </a:r>
            <a:r>
              <a:rPr lang="en-US" err="1"/>
              <a:t>goto</a:t>
            </a:r>
            <a:r>
              <a:rPr lang="en-US"/>
              <a:t> Structured programming</a:t>
            </a:r>
          </a:p>
        </p:txBody>
      </p:sp>
      <p:pic>
        <p:nvPicPr>
          <p:cNvPr id="4" name="Graphic 3" descr="Close with solid fill">
            <a:extLst>
              <a:ext uri="{FF2B5EF4-FFF2-40B4-BE49-F238E27FC236}">
                <a16:creationId xmlns:a16="http://schemas.microsoft.com/office/drawing/2014/main" id="{DEF44324-EDCA-4E86-9CD3-39D164C19F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4728" y="999128"/>
            <a:ext cx="1379095" cy="914400"/>
          </a:xfrm>
          <a:prstGeom prst="rect">
            <a:avLst/>
          </a:prstGeom>
        </p:spPr>
      </p:pic>
      <p:pic>
        <p:nvPicPr>
          <p:cNvPr id="6" name="Picture 5">
            <a:extLst>
              <a:ext uri="{FF2B5EF4-FFF2-40B4-BE49-F238E27FC236}">
                <a16:creationId xmlns:a16="http://schemas.microsoft.com/office/drawing/2014/main" id="{78B5DBE1-B720-4FE1-92AA-C9CE52C507B0}"/>
              </a:ext>
            </a:extLst>
          </p:cNvPr>
          <p:cNvPicPr>
            <a:picLocks noChangeAspect="1"/>
          </p:cNvPicPr>
          <p:nvPr/>
        </p:nvPicPr>
        <p:blipFill rotWithShape="1">
          <a:blip r:embed="rId5"/>
          <a:srcRect t="24724"/>
          <a:stretch/>
        </p:blipFill>
        <p:spPr>
          <a:xfrm>
            <a:off x="1514006" y="4984864"/>
            <a:ext cx="9430180" cy="3462135"/>
          </a:xfrm>
          <a:prstGeom prst="rect">
            <a:avLst/>
          </a:prstGeom>
        </p:spPr>
      </p:pic>
      <p:pic>
        <p:nvPicPr>
          <p:cNvPr id="9" name="Picture 8">
            <a:extLst>
              <a:ext uri="{FF2B5EF4-FFF2-40B4-BE49-F238E27FC236}">
                <a16:creationId xmlns:a16="http://schemas.microsoft.com/office/drawing/2014/main" id="{EB41BF9F-F049-4B24-82D4-E316AA2B582B}"/>
              </a:ext>
            </a:extLst>
          </p:cNvPr>
          <p:cNvPicPr>
            <a:picLocks noChangeAspect="1"/>
          </p:cNvPicPr>
          <p:nvPr/>
        </p:nvPicPr>
        <p:blipFill rotWithShape="1">
          <a:blip r:embed="rId6"/>
          <a:srcRect t="39550" b="16125"/>
          <a:stretch/>
        </p:blipFill>
        <p:spPr>
          <a:xfrm>
            <a:off x="11889874" y="4984864"/>
            <a:ext cx="3581790" cy="1089529"/>
          </a:xfrm>
          <a:prstGeom prst="rect">
            <a:avLst/>
          </a:prstGeom>
        </p:spPr>
      </p:pic>
      <p:sp>
        <p:nvSpPr>
          <p:cNvPr id="11" name="TextBox 10">
            <a:extLst>
              <a:ext uri="{FF2B5EF4-FFF2-40B4-BE49-F238E27FC236}">
                <a16:creationId xmlns:a16="http://schemas.microsoft.com/office/drawing/2014/main" id="{F4A24698-B8BC-4F52-A23D-E39D8F9DCA8C}"/>
              </a:ext>
            </a:extLst>
          </p:cNvPr>
          <p:cNvSpPr txBox="1"/>
          <p:nvPr/>
        </p:nvSpPr>
        <p:spPr>
          <a:xfrm>
            <a:off x="1374517" y="2636921"/>
            <a:ext cx="9430180"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Structured control flow constructs have a single entry and a single exit, permitting them to be treated like a black box.</a:t>
            </a:r>
          </a:p>
        </p:txBody>
      </p:sp>
      <p:sp>
        <p:nvSpPr>
          <p:cNvPr id="13" name="TextBox 12">
            <a:extLst>
              <a:ext uri="{FF2B5EF4-FFF2-40B4-BE49-F238E27FC236}">
                <a16:creationId xmlns:a16="http://schemas.microsoft.com/office/drawing/2014/main" id="{768C50B8-3E7E-4D9E-830A-2493C0DA7124}"/>
              </a:ext>
            </a:extLst>
          </p:cNvPr>
          <p:cNvSpPr txBox="1"/>
          <p:nvPr/>
        </p:nvSpPr>
        <p:spPr>
          <a:xfrm>
            <a:off x="11210309" y="2636921"/>
            <a:ext cx="4661941"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err="1">
                <a:solidFill>
                  <a:schemeClr val="tx1"/>
                </a:solidFill>
                <a:latin typeface="DINPro-Regular" panose="02000503030000020004" pitchFamily="50" charset="0"/>
              </a:rPr>
              <a:t>goto</a:t>
            </a:r>
            <a:r>
              <a:rPr lang="en-US" sz="3600" dirty="0">
                <a:solidFill>
                  <a:schemeClr val="tx1"/>
                </a:solidFill>
                <a:latin typeface="DINPro-Regular" panose="02000503030000020004" pitchFamily="50" charset="0"/>
              </a:rPr>
              <a:t> is an </a:t>
            </a:r>
            <a:r>
              <a:rPr lang="en-US" sz="3600" i="1" dirty="0">
                <a:solidFill>
                  <a:schemeClr val="tx1"/>
                </a:solidFill>
                <a:latin typeface="DINPro-Regular" panose="02000503030000020004" pitchFamily="50" charset="0"/>
              </a:rPr>
              <a:t>unstructured</a:t>
            </a:r>
            <a:r>
              <a:rPr lang="en-US" sz="3600" dirty="0">
                <a:solidFill>
                  <a:schemeClr val="tx1"/>
                </a:solidFill>
                <a:latin typeface="DINPro-Regular" panose="02000503030000020004" pitchFamily="50" charset="0"/>
              </a:rPr>
              <a:t> control flow construct</a:t>
            </a:r>
          </a:p>
        </p:txBody>
      </p:sp>
      <p:sp>
        <p:nvSpPr>
          <p:cNvPr id="15" name="TextBox 14">
            <a:extLst>
              <a:ext uri="{FF2B5EF4-FFF2-40B4-BE49-F238E27FC236}">
                <a16:creationId xmlns:a16="http://schemas.microsoft.com/office/drawing/2014/main" id="{FB231D55-BF69-41B8-98CB-129F991662C4}"/>
              </a:ext>
            </a:extLst>
          </p:cNvPr>
          <p:cNvSpPr txBox="1"/>
          <p:nvPr/>
        </p:nvSpPr>
        <p:spPr>
          <a:xfrm>
            <a:off x="1902111" y="8507464"/>
            <a:ext cx="2890377"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000" dirty="0">
                <a:solidFill>
                  <a:schemeClr val="tx1"/>
                </a:solidFill>
                <a:latin typeface="DINPro-Regular" panose="02000503030000020004"/>
              </a:rPr>
              <a:t>conditional</a:t>
            </a:r>
          </a:p>
        </p:txBody>
      </p:sp>
      <p:sp>
        <p:nvSpPr>
          <p:cNvPr id="16" name="TextBox 15">
            <a:extLst>
              <a:ext uri="{FF2B5EF4-FFF2-40B4-BE49-F238E27FC236}">
                <a16:creationId xmlns:a16="http://schemas.microsoft.com/office/drawing/2014/main" id="{1CEBFF3B-B8D5-4AE1-B9C1-FAF8516A87F0}"/>
              </a:ext>
            </a:extLst>
          </p:cNvPr>
          <p:cNvSpPr txBox="1"/>
          <p:nvPr/>
        </p:nvSpPr>
        <p:spPr>
          <a:xfrm>
            <a:off x="5184415" y="8464581"/>
            <a:ext cx="1858779"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000" dirty="0">
                <a:solidFill>
                  <a:schemeClr val="tx1"/>
                </a:solidFill>
                <a:latin typeface="DINPro-Regular" panose="02000503030000020004"/>
              </a:rPr>
              <a:t>loop</a:t>
            </a:r>
            <a:endParaRPr lang="en-US" sz="3600" dirty="0">
              <a:solidFill>
                <a:schemeClr val="tx1"/>
              </a:solidFill>
              <a:latin typeface="DINPro-Regular" panose="02000503030000020004"/>
            </a:endParaRPr>
          </a:p>
        </p:txBody>
      </p:sp>
      <p:sp>
        <p:nvSpPr>
          <p:cNvPr id="17" name="TextBox 16">
            <a:extLst>
              <a:ext uri="{FF2B5EF4-FFF2-40B4-BE49-F238E27FC236}">
                <a16:creationId xmlns:a16="http://schemas.microsoft.com/office/drawing/2014/main" id="{6F57646E-FD8B-4A36-AC86-9C30417B925D}"/>
              </a:ext>
            </a:extLst>
          </p:cNvPr>
          <p:cNvSpPr txBox="1"/>
          <p:nvPr/>
        </p:nvSpPr>
        <p:spPr>
          <a:xfrm>
            <a:off x="7435121" y="8464581"/>
            <a:ext cx="395740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000" dirty="0">
                <a:solidFill>
                  <a:schemeClr val="tx1"/>
                </a:solidFill>
                <a:latin typeface="DINPro-Regular" panose="02000503030000020004"/>
              </a:rPr>
              <a:t>function call</a:t>
            </a:r>
          </a:p>
        </p:txBody>
      </p:sp>
      <p:sp>
        <p:nvSpPr>
          <p:cNvPr id="18" name="TextBox 17">
            <a:extLst>
              <a:ext uri="{FF2B5EF4-FFF2-40B4-BE49-F238E27FC236}">
                <a16:creationId xmlns:a16="http://schemas.microsoft.com/office/drawing/2014/main" id="{85DF14F2-1457-4CE3-BF2D-2D02012B0171}"/>
              </a:ext>
            </a:extLst>
          </p:cNvPr>
          <p:cNvSpPr txBox="1"/>
          <p:nvPr/>
        </p:nvSpPr>
        <p:spPr>
          <a:xfrm>
            <a:off x="12854368" y="6100113"/>
            <a:ext cx="171554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000" dirty="0" err="1">
                <a:solidFill>
                  <a:schemeClr val="tx1"/>
                </a:solidFill>
                <a:latin typeface="DINPro-Regular" panose="02000503030000020004"/>
              </a:rPr>
              <a:t>goto</a:t>
            </a:r>
            <a:endParaRPr lang="en-US" sz="5400" dirty="0">
              <a:solidFill>
                <a:schemeClr val="tx1"/>
              </a:solidFill>
              <a:latin typeface="DINPro-Regular" panose="02000503030000020004"/>
            </a:endParaRPr>
          </a:p>
        </p:txBody>
      </p:sp>
      <p:pic>
        <p:nvPicPr>
          <p:cNvPr id="14" name="Graphic 13" descr="Close with solid fill">
            <a:extLst>
              <a:ext uri="{FF2B5EF4-FFF2-40B4-BE49-F238E27FC236}">
                <a16:creationId xmlns:a16="http://schemas.microsoft.com/office/drawing/2014/main" id="{2A411E9E-A9A5-43A2-A5FF-8B3752F901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89874" y="4321385"/>
            <a:ext cx="3644537" cy="2416486"/>
          </a:xfrm>
          <a:prstGeom prst="rect">
            <a:avLst/>
          </a:prstGeom>
        </p:spPr>
      </p:pic>
      <p:sp>
        <p:nvSpPr>
          <p:cNvPr id="3" name="Slide Number Placeholder 2">
            <a:extLst>
              <a:ext uri="{FF2B5EF4-FFF2-40B4-BE49-F238E27FC236}">
                <a16:creationId xmlns:a16="http://schemas.microsoft.com/office/drawing/2014/main" id="{8DF629C9-DFBA-4836-99FD-7B59D7214BCF}"/>
              </a:ext>
            </a:extLst>
          </p:cNvPr>
          <p:cNvSpPr>
            <a:spLocks noGrp="1"/>
          </p:cNvSpPr>
          <p:nvPr>
            <p:ph type="sldNum" sz="quarter" idx="12"/>
          </p:nvPr>
        </p:nvSpPr>
        <p:spPr/>
        <p:txBody>
          <a:bodyPr/>
          <a:lstStyle/>
          <a:p>
            <a:fld id="{3F0CE7EA-D096-4FD3-87FA-FBB0B79F5140}" type="slidenum">
              <a:rPr lang="en-US" smtClean="0"/>
              <a:t>58</a:t>
            </a:fld>
            <a:endParaRPr lang="en-US"/>
          </a:p>
        </p:txBody>
      </p:sp>
    </p:spTree>
    <p:extLst>
      <p:ext uri="{BB962C8B-B14F-4D97-AF65-F5344CB8AC3E}">
        <p14:creationId xmlns:p14="http://schemas.microsoft.com/office/powerpoint/2010/main" val="2638845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Fire-and-forget task models are </a:t>
            </a:r>
            <a:r>
              <a:rPr lang="en-US" i="1" dirty="0" err="1"/>
              <a:t>UNstructured</a:t>
            </a:r>
            <a:endParaRPr lang="en-US" dirty="0"/>
          </a:p>
        </p:txBody>
      </p:sp>
      <p:sp>
        <p:nvSpPr>
          <p:cNvPr id="11" name="TextBox 10">
            <a:extLst>
              <a:ext uri="{FF2B5EF4-FFF2-40B4-BE49-F238E27FC236}">
                <a16:creationId xmlns:a16="http://schemas.microsoft.com/office/drawing/2014/main" id="{F4A24698-B8BC-4F52-A23D-E39D8F9DCA8C}"/>
              </a:ext>
            </a:extLst>
          </p:cNvPr>
          <p:cNvSpPr txBox="1"/>
          <p:nvPr/>
        </p:nvSpPr>
        <p:spPr>
          <a:xfrm>
            <a:off x="3671224" y="2490992"/>
            <a:ext cx="943018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Fire-and-forget work is like </a:t>
            </a:r>
            <a:r>
              <a:rPr lang="en-US" sz="3600" dirty="0" err="1">
                <a:solidFill>
                  <a:schemeClr val="tx1"/>
                </a:solidFill>
                <a:latin typeface="Consolas" panose="020B0609020204030204" pitchFamily="49" charset="0"/>
              </a:rPr>
              <a:t>goto</a:t>
            </a:r>
            <a:r>
              <a:rPr lang="en-US" sz="3600" dirty="0">
                <a:solidFill>
                  <a:schemeClr val="tx1"/>
                </a:solidFill>
                <a:latin typeface="DINPro-Regular" panose="02000503030000020004" pitchFamily="50" charset="0"/>
              </a:rPr>
              <a:t>.</a:t>
            </a:r>
          </a:p>
        </p:txBody>
      </p:sp>
      <p:sp>
        <p:nvSpPr>
          <p:cNvPr id="10" name="TextBox 9">
            <a:extLst>
              <a:ext uri="{FF2B5EF4-FFF2-40B4-BE49-F238E27FC236}">
                <a16:creationId xmlns:a16="http://schemas.microsoft.com/office/drawing/2014/main" id="{36640C65-5AD1-45F4-96F8-CFEF8DEFD367}"/>
              </a:ext>
            </a:extLst>
          </p:cNvPr>
          <p:cNvSpPr txBox="1"/>
          <p:nvPr/>
        </p:nvSpPr>
        <p:spPr>
          <a:xfrm>
            <a:off x="11122702" y="6544672"/>
            <a:ext cx="395740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a:rPr>
              <a:t>execute</a:t>
            </a:r>
          </a:p>
        </p:txBody>
      </p:sp>
      <p:sp>
        <p:nvSpPr>
          <p:cNvPr id="12" name="Content Placeholder 2">
            <a:extLst>
              <a:ext uri="{FF2B5EF4-FFF2-40B4-BE49-F238E27FC236}">
                <a16:creationId xmlns:a16="http://schemas.microsoft.com/office/drawing/2014/main" id="{92F19D93-8018-41AC-8165-313F2F8A59C3}"/>
              </a:ext>
            </a:extLst>
          </p:cNvPr>
          <p:cNvSpPr txBox="1">
            <a:spLocks/>
          </p:cNvSpPr>
          <p:nvPr/>
        </p:nvSpPr>
        <p:spPr bwMode="auto">
          <a:xfrm>
            <a:off x="1808397" y="3889405"/>
            <a:ext cx="8807941" cy="52629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(Executor ex)</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dirty="0">
              <a:solidFill>
                <a:srgbClr val="6A9955"/>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Spawn helper in specified context</a:t>
            </a:r>
          </a:p>
          <a:p>
            <a:pPr marL="0" indent="0" defTabSz="914400">
              <a:lnSpc>
                <a:spcPct val="100000"/>
              </a:lnSpc>
              <a:spcBef>
                <a:spcPts val="0"/>
              </a:spcBef>
              <a:spcAft>
                <a:spcPts val="0"/>
              </a:spcAft>
              <a:buClr>
                <a:srgbClr val="000000"/>
              </a:buClr>
              <a:buNone/>
            </a:pPr>
            <a:r>
              <a:rPr lang="en-US" kern="0" dirty="0">
                <a:solidFill>
                  <a:srgbClr val="6A9955"/>
                </a:solidFill>
                <a:latin typeface="Consolas" panose="020B0609020204030204" pitchFamily="49" charset="0"/>
              </a:rPr>
              <a:t>  // w/ an executor like in ASIO and </a:t>
            </a:r>
            <a:r>
              <a:rPr lang="en-US" kern="0" dirty="0" err="1">
                <a:solidFill>
                  <a:srgbClr val="6A9955"/>
                </a:solidFill>
                <a:latin typeface="Consolas" panose="020B0609020204030204" pitchFamily="49" charset="0"/>
              </a:rPr>
              <a:t>NetTS</a:t>
            </a: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ex.execute</a:t>
            </a:r>
            <a:r>
              <a:rPr lang="en-US" kern="0" dirty="0">
                <a:solidFill>
                  <a:srgbClr val="D4D4D4"/>
                </a:solidFill>
                <a:latin typeface="Consolas" panose="020B0609020204030204" pitchFamily="49" charset="0"/>
              </a:rPr>
              <a:t>(&amp;</a:t>
            </a:r>
            <a:r>
              <a:rPr lang="en-US" kern="0" dirty="0" err="1">
                <a:solidFill>
                  <a:srgbClr val="D4D4D4"/>
                </a:solidFill>
                <a:latin typeface="Consolas" panose="020B0609020204030204" pitchFamily="49" charset="0"/>
              </a:rPr>
              <a:t>compute_helper_async</a:t>
            </a:r>
            <a:r>
              <a:rPr lang="en-US" kern="0" dirty="0">
                <a:latin typeface="Consolas" panose="020B0609020204030204" pitchFamily="49" charset="0"/>
              </a:rPr>
              <a:t>);</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pic>
        <p:nvPicPr>
          <p:cNvPr id="5" name="Picture 4">
            <a:extLst>
              <a:ext uri="{FF2B5EF4-FFF2-40B4-BE49-F238E27FC236}">
                <a16:creationId xmlns:a16="http://schemas.microsoft.com/office/drawing/2014/main" id="{E7416FB2-295D-4006-98BD-700ED12CA011}"/>
              </a:ext>
            </a:extLst>
          </p:cNvPr>
          <p:cNvPicPr>
            <a:picLocks noChangeAspect="1"/>
          </p:cNvPicPr>
          <p:nvPr/>
        </p:nvPicPr>
        <p:blipFill rotWithShape="1">
          <a:blip r:embed="rId4"/>
          <a:srcRect t="1726"/>
          <a:stretch/>
        </p:blipFill>
        <p:spPr>
          <a:xfrm>
            <a:off x="11122703" y="3994943"/>
            <a:ext cx="3957403" cy="2400439"/>
          </a:xfrm>
          <a:prstGeom prst="rect">
            <a:avLst/>
          </a:prstGeom>
        </p:spPr>
      </p:pic>
      <p:sp>
        <p:nvSpPr>
          <p:cNvPr id="3" name="Slide Number Placeholder 2">
            <a:extLst>
              <a:ext uri="{FF2B5EF4-FFF2-40B4-BE49-F238E27FC236}">
                <a16:creationId xmlns:a16="http://schemas.microsoft.com/office/drawing/2014/main" id="{994DE1D6-92B5-476D-8AFE-B93AE37CB269}"/>
              </a:ext>
            </a:extLst>
          </p:cNvPr>
          <p:cNvSpPr>
            <a:spLocks noGrp="1"/>
          </p:cNvSpPr>
          <p:nvPr>
            <p:ph type="sldNum" sz="quarter" idx="12"/>
          </p:nvPr>
        </p:nvSpPr>
        <p:spPr/>
        <p:txBody>
          <a:bodyPr/>
          <a:lstStyle/>
          <a:p>
            <a:fld id="{3F0CE7EA-D096-4FD3-87FA-FBB0B79F5140}" type="slidenum">
              <a:rPr lang="en-US" smtClean="0"/>
              <a:t>59</a:t>
            </a:fld>
            <a:endParaRPr lang="en-US"/>
          </a:p>
        </p:txBody>
      </p:sp>
    </p:spTree>
    <p:extLst>
      <p:ext uri="{BB962C8B-B14F-4D97-AF65-F5344CB8AC3E}">
        <p14:creationId xmlns:p14="http://schemas.microsoft.com/office/powerpoint/2010/main" val="1002175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std::execution;</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ex::scheduler </a:t>
            </a:r>
            <a:r>
              <a:rPr lang="en-US" dirty="0">
                <a:solidFill>
                  <a:srgbClr val="569CD6"/>
                </a:solidFill>
                <a:latin typeface="Consolas" panose="020B0609020204030204" pitchFamily="49" charset="0"/>
              </a:rPr>
              <a:t>auto</a:t>
            </a:r>
            <a:r>
              <a:rPr lang="en-US" dirty="0">
                <a:latin typeface="Consolas" panose="020B0609020204030204" pitchFamily="49" charset="0"/>
              </a:rPr>
              <a:t>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ex::</a:t>
            </a:r>
            <a:r>
              <a:rPr lang="en-US" dirty="0" err="1">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ex::then(ex::schedule(sched),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ex::then(ex::schedule(sched),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ex::then(ex::schedule(sched),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std::</a:t>
            </a:r>
            <a:r>
              <a:rPr lang="en-US" dirty="0" err="1">
                <a:latin typeface="Consolas" panose="020B0609020204030204" pitchFamily="49" charset="0"/>
              </a:rPr>
              <a:t>this_thread</a:t>
            </a:r>
            <a:r>
              <a:rPr lang="en-US" dirty="0">
                <a:latin typeface="Consolas" panose="020B0609020204030204" pitchFamily="49" charset="0"/>
              </a:rPr>
              <a:t>::</a:t>
            </a:r>
            <a:r>
              <a:rPr lang="en-US" dirty="0" err="1">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5" name="Slide Number Placeholder 4">
            <a:extLst>
              <a:ext uri="{FF2B5EF4-FFF2-40B4-BE49-F238E27FC236}">
                <a16:creationId xmlns:a16="http://schemas.microsoft.com/office/drawing/2014/main" id="{2B714986-C469-4152-AB4C-2711C9F5A62C}"/>
              </a:ext>
            </a:extLst>
          </p:cNvPr>
          <p:cNvSpPr>
            <a:spLocks noGrp="1"/>
          </p:cNvSpPr>
          <p:nvPr>
            <p:ph type="sldNum" sz="quarter" idx="12"/>
          </p:nvPr>
        </p:nvSpPr>
        <p:spPr/>
        <p:txBody>
          <a:bodyPr/>
          <a:lstStyle/>
          <a:p>
            <a:fld id="{3F0CE7EA-D096-4FD3-87FA-FBB0B79F5140}" type="slidenum">
              <a:rPr lang="en-US" smtClean="0"/>
              <a:t>6</a:t>
            </a:fld>
            <a:endParaRPr lang="en-US" dirty="0"/>
          </a:p>
        </p:txBody>
      </p:sp>
      <p:sp>
        <p:nvSpPr>
          <p:cNvPr id="6" name="TextBox 5">
            <a:extLst>
              <a:ext uri="{FF2B5EF4-FFF2-40B4-BE49-F238E27FC236}">
                <a16:creationId xmlns:a16="http://schemas.microsoft.com/office/drawing/2014/main" id="{41E6698B-E369-4ADF-819C-C09CD998CB35}"/>
              </a:ext>
            </a:extLst>
          </p:cNvPr>
          <p:cNvSpPr txBox="1"/>
          <p:nvPr/>
        </p:nvSpPr>
        <p:spPr>
          <a:xfrm>
            <a:off x="11536826" y="2138082"/>
            <a:ext cx="4525055" cy="313932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dirty="0">
                <a:solidFill>
                  <a:schemeClr val="tx2"/>
                </a:solidFill>
                <a:latin typeface="DINPro-Regular" panose="02000503030000020004" pitchFamily="50" charset="0"/>
              </a:rPr>
              <a:t>Launch three tasks to execute concurrently on a custom execution context</a:t>
            </a:r>
          </a:p>
        </p:txBody>
      </p:sp>
      <p:sp>
        <p:nvSpPr>
          <p:cNvPr id="7" name="TextBox 6">
            <a:extLst>
              <a:ext uri="{FF2B5EF4-FFF2-40B4-BE49-F238E27FC236}">
                <a16:creationId xmlns:a16="http://schemas.microsoft.com/office/drawing/2014/main" id="{AD6B3475-AD61-4B91-BBEA-782F6E85AB0D}"/>
              </a:ext>
            </a:extLst>
          </p:cNvPr>
          <p:cNvSpPr txBox="1"/>
          <p:nvPr/>
        </p:nvSpPr>
        <p:spPr bwMode="auto">
          <a:xfrm>
            <a:off x="4928408" y="9290001"/>
            <a:ext cx="7811145"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kern="0" dirty="0" err="1">
                <a:solidFill>
                  <a:schemeClr val="bg1">
                    <a:lumMod val="75000"/>
                  </a:schemeClr>
                </a:solidFill>
                <a:latin typeface="Consolas" panose="020B0609020204030204" pitchFamily="49" charset="0"/>
              </a:rPr>
              <a:t>libunifex</a:t>
            </a:r>
            <a:r>
              <a:rPr lang="en-US" kern="0" dirty="0">
                <a:solidFill>
                  <a:schemeClr val="bg1">
                    <a:lumMod val="75000"/>
                  </a:schemeClr>
                </a:solidFill>
                <a:latin typeface="Consolas" panose="020B0609020204030204" pitchFamily="49" charset="0"/>
              </a:rPr>
              <a:t>:</a:t>
            </a:r>
            <a:r>
              <a:rPr lang="en-US" kern="0" dirty="0">
                <a:solidFill>
                  <a:srgbClr val="569CD6"/>
                </a:solidFill>
                <a:latin typeface="Consolas" panose="020B0609020204030204" pitchFamily="49" charset="0"/>
              </a:rPr>
              <a:t> </a:t>
            </a:r>
            <a:r>
              <a:rPr lang="en-US" kern="0" dirty="0">
                <a:solidFill>
                  <a:srgbClr val="569CD6"/>
                </a:solidFill>
                <a:latin typeface="Consolas" panose="020B0609020204030204" pitchFamily="49" charset="0"/>
                <a:hlinkClick r:id="rId3"/>
              </a:rPr>
              <a:t>https://github.com/facebookexperimental/libunifex</a:t>
            </a:r>
            <a:endParaRPr lang="en-US" kern="0" dirty="0">
              <a:solidFill>
                <a:srgbClr val="569CD6"/>
              </a:solidFill>
              <a:latin typeface="Consolas" panose="020B0609020204030204" pitchFamily="49" charset="0"/>
            </a:endParaRPr>
          </a:p>
        </p:txBody>
      </p:sp>
    </p:spTree>
    <p:extLst>
      <p:ext uri="{BB962C8B-B14F-4D97-AF65-F5344CB8AC3E}">
        <p14:creationId xmlns:p14="http://schemas.microsoft.com/office/powerpoint/2010/main" val="2508529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B5DBE1-B720-4FE1-92AA-C9CE52C507B0}"/>
              </a:ext>
            </a:extLst>
          </p:cNvPr>
          <p:cNvPicPr>
            <a:picLocks noChangeAspect="1"/>
          </p:cNvPicPr>
          <p:nvPr/>
        </p:nvPicPr>
        <p:blipFill rotWithShape="1">
          <a:blip r:embed="rId3"/>
          <a:srcRect l="68035" t="29612" b="15632"/>
          <a:stretch/>
        </p:blipFill>
        <p:spPr>
          <a:xfrm>
            <a:off x="12121155" y="3113077"/>
            <a:ext cx="3014389" cy="2518348"/>
          </a:xfrm>
          <a:prstGeom prst="rect">
            <a:avLst/>
          </a:prstGeom>
        </p:spPr>
      </p:pic>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Coroutines are </a:t>
            </a:r>
            <a:r>
              <a:rPr lang="en-US" i="1"/>
              <a:t>structured</a:t>
            </a:r>
            <a:r>
              <a:rPr lang="en-US"/>
              <a:t> concurrency</a:t>
            </a:r>
          </a:p>
        </p:txBody>
      </p:sp>
      <p:sp>
        <p:nvSpPr>
          <p:cNvPr id="10" name="TextBox 9">
            <a:extLst>
              <a:ext uri="{FF2B5EF4-FFF2-40B4-BE49-F238E27FC236}">
                <a16:creationId xmlns:a16="http://schemas.microsoft.com/office/drawing/2014/main" id="{36640C65-5AD1-45F4-96F8-CFEF8DEFD367}"/>
              </a:ext>
            </a:extLst>
          </p:cNvPr>
          <p:cNvSpPr txBox="1"/>
          <p:nvPr/>
        </p:nvSpPr>
        <p:spPr>
          <a:xfrm>
            <a:off x="11649649" y="5503659"/>
            <a:ext cx="3957403"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a:rPr>
              <a:t>coroutine</a:t>
            </a:r>
          </a:p>
        </p:txBody>
      </p:sp>
      <p:sp>
        <p:nvSpPr>
          <p:cNvPr id="3" name="Slide Number Placeholder 2">
            <a:extLst>
              <a:ext uri="{FF2B5EF4-FFF2-40B4-BE49-F238E27FC236}">
                <a16:creationId xmlns:a16="http://schemas.microsoft.com/office/drawing/2014/main" id="{525843D9-77E9-4BA4-88E6-37A85C3AA132}"/>
              </a:ext>
            </a:extLst>
          </p:cNvPr>
          <p:cNvSpPr>
            <a:spLocks noGrp="1"/>
          </p:cNvSpPr>
          <p:nvPr>
            <p:ph type="sldNum" sz="quarter" idx="12"/>
          </p:nvPr>
        </p:nvSpPr>
        <p:spPr/>
        <p:txBody>
          <a:bodyPr/>
          <a:lstStyle/>
          <a:p>
            <a:fld id="{3F0CE7EA-D096-4FD3-87FA-FBB0B79F5140}" type="slidenum">
              <a:rPr lang="en-US" smtClean="0"/>
              <a:t>60</a:t>
            </a:fld>
            <a:endParaRPr lang="en-US"/>
          </a:p>
        </p:txBody>
      </p:sp>
      <p:sp>
        <p:nvSpPr>
          <p:cNvPr id="11" name="TextBox 10">
            <a:extLst>
              <a:ext uri="{FF2B5EF4-FFF2-40B4-BE49-F238E27FC236}">
                <a16:creationId xmlns:a16="http://schemas.microsoft.com/office/drawing/2014/main" id="{F4A24698-B8BC-4F52-A23D-E39D8F9DCA8C}"/>
              </a:ext>
            </a:extLst>
          </p:cNvPr>
          <p:cNvSpPr txBox="1"/>
          <p:nvPr/>
        </p:nvSpPr>
        <p:spPr>
          <a:xfrm>
            <a:off x="4521910" y="7693125"/>
            <a:ext cx="9430180"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Awaiting a coroutine has a single entry and a single exit.</a:t>
            </a:r>
          </a:p>
        </p:txBody>
      </p:sp>
      <p:sp>
        <p:nvSpPr>
          <p:cNvPr id="8" name="Content Placeholder 2">
            <a:extLst>
              <a:ext uri="{FF2B5EF4-FFF2-40B4-BE49-F238E27FC236}">
                <a16:creationId xmlns:a16="http://schemas.microsoft.com/office/drawing/2014/main" id="{CA155838-7B1D-4001-B811-C626648C10DA}"/>
              </a:ext>
            </a:extLst>
          </p:cNvPr>
          <p:cNvSpPr txBox="1">
            <a:spLocks/>
          </p:cNvSpPr>
          <p:nvPr/>
        </p:nvSpPr>
        <p:spPr bwMode="auto">
          <a:xfrm>
            <a:off x="1177871" y="2765884"/>
            <a:ext cx="8726780" cy="4832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632700156"/>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Coroutines are </a:t>
            </a:r>
            <a:r>
              <a:rPr lang="en-US" i="1"/>
              <a:t>structured</a:t>
            </a:r>
            <a:r>
              <a:rPr lang="en-US"/>
              <a:t> concurrency</a:t>
            </a:r>
          </a:p>
        </p:txBody>
      </p:sp>
      <p:sp>
        <p:nvSpPr>
          <p:cNvPr id="12" name="Content Placeholder 2">
            <a:extLst>
              <a:ext uri="{FF2B5EF4-FFF2-40B4-BE49-F238E27FC236}">
                <a16:creationId xmlns:a16="http://schemas.microsoft.com/office/drawing/2014/main" id="{92F19D93-8018-41AC-8165-313F2F8A59C3}"/>
              </a:ext>
            </a:extLst>
          </p:cNvPr>
          <p:cNvSpPr txBox="1">
            <a:spLocks/>
          </p:cNvSpPr>
          <p:nvPr/>
        </p:nvSpPr>
        <p:spPr bwMode="auto">
          <a:xfrm>
            <a:off x="1177871" y="2765884"/>
            <a:ext cx="8726780" cy="4832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
        <p:nvSpPr>
          <p:cNvPr id="3" name="Right Bracket 2">
            <a:extLst>
              <a:ext uri="{FF2B5EF4-FFF2-40B4-BE49-F238E27FC236}">
                <a16:creationId xmlns:a16="http://schemas.microsoft.com/office/drawing/2014/main" id="{FACE2E7D-7DD6-4F0E-AAE7-890152906FF5}"/>
              </a:ext>
            </a:extLst>
          </p:cNvPr>
          <p:cNvSpPr/>
          <p:nvPr/>
        </p:nvSpPr>
        <p:spPr>
          <a:xfrm>
            <a:off x="9724769" y="5639349"/>
            <a:ext cx="146054" cy="654816"/>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D5773740-A745-4340-B0D0-2B1E4D969C37}"/>
              </a:ext>
            </a:extLst>
          </p:cNvPr>
          <p:cNvSpPr/>
          <p:nvPr/>
        </p:nvSpPr>
        <p:spPr>
          <a:xfrm>
            <a:off x="10182386" y="4304470"/>
            <a:ext cx="130846" cy="3072723"/>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F129111-105C-49E5-A5A3-3D645C25DFE5}"/>
              </a:ext>
            </a:extLst>
          </p:cNvPr>
          <p:cNvSpPr txBox="1"/>
          <p:nvPr/>
        </p:nvSpPr>
        <p:spPr>
          <a:xfrm>
            <a:off x="11199251" y="4561765"/>
            <a:ext cx="4535208"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Activation of callee coroutine….</a:t>
            </a:r>
          </a:p>
        </p:txBody>
      </p:sp>
      <p:sp>
        <p:nvSpPr>
          <p:cNvPr id="14" name="TextBox 13">
            <a:extLst>
              <a:ext uri="{FF2B5EF4-FFF2-40B4-BE49-F238E27FC236}">
                <a16:creationId xmlns:a16="http://schemas.microsoft.com/office/drawing/2014/main" id="{C02AF0D9-5143-4AB8-A4EF-73D095374295}"/>
              </a:ext>
            </a:extLst>
          </p:cNvPr>
          <p:cNvSpPr txBox="1"/>
          <p:nvPr/>
        </p:nvSpPr>
        <p:spPr>
          <a:xfrm>
            <a:off x="11199251" y="5976370"/>
            <a:ext cx="4535208"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…is wholly nested within activation of the caller coroutine.</a:t>
            </a:r>
          </a:p>
        </p:txBody>
      </p:sp>
      <p:sp>
        <p:nvSpPr>
          <p:cNvPr id="4" name="Slide Number Placeholder 3">
            <a:extLst>
              <a:ext uri="{FF2B5EF4-FFF2-40B4-BE49-F238E27FC236}">
                <a16:creationId xmlns:a16="http://schemas.microsoft.com/office/drawing/2014/main" id="{43977563-31A4-4D8D-8EFE-E715FE488721}"/>
              </a:ext>
            </a:extLst>
          </p:cNvPr>
          <p:cNvSpPr>
            <a:spLocks noGrp="1"/>
          </p:cNvSpPr>
          <p:nvPr>
            <p:ph type="sldNum" sz="quarter" idx="12"/>
          </p:nvPr>
        </p:nvSpPr>
        <p:spPr/>
        <p:txBody>
          <a:bodyPr/>
          <a:lstStyle/>
          <a:p>
            <a:fld id="{3F0CE7EA-D096-4FD3-87FA-FBB0B79F5140}" type="slidenum">
              <a:rPr lang="en-US" smtClean="0"/>
              <a:t>61</a:t>
            </a:fld>
            <a:endParaRPr lang="en-US"/>
          </a:p>
        </p:txBody>
      </p:sp>
    </p:spTree>
    <p:extLst>
      <p:ext uri="{BB962C8B-B14F-4D97-AF65-F5344CB8AC3E}">
        <p14:creationId xmlns:p14="http://schemas.microsoft.com/office/powerpoint/2010/main" val="3933975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Coroutines are </a:t>
            </a:r>
            <a:r>
              <a:rPr lang="en-US" i="1"/>
              <a:t>structured</a:t>
            </a:r>
            <a:r>
              <a:rPr lang="en-US"/>
              <a:t> concurrency</a:t>
            </a:r>
          </a:p>
        </p:txBody>
      </p:sp>
      <p:sp>
        <p:nvSpPr>
          <p:cNvPr id="13" name="TextBox 12">
            <a:extLst>
              <a:ext uri="{FF2B5EF4-FFF2-40B4-BE49-F238E27FC236}">
                <a16:creationId xmlns:a16="http://schemas.microsoft.com/office/drawing/2014/main" id="{5F129111-105C-49E5-A5A3-3D645C25DFE5}"/>
              </a:ext>
            </a:extLst>
          </p:cNvPr>
          <p:cNvSpPr txBox="1"/>
          <p:nvPr/>
        </p:nvSpPr>
        <p:spPr>
          <a:xfrm>
            <a:off x="11199251" y="4440952"/>
            <a:ext cx="4535208" cy="30100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spcBef>
                <a:spcPts val="1200"/>
              </a:spcBef>
              <a:spcAft>
                <a:spcPts val="1200"/>
              </a:spcAft>
            </a:pPr>
            <a:r>
              <a:rPr lang="en-US" sz="3600" dirty="0">
                <a:solidFill>
                  <a:schemeClr val="tx1"/>
                </a:solidFill>
                <a:latin typeface="DINPro-Regular" panose="02000503030000020004" pitchFamily="50" charset="0"/>
              </a:rPr>
              <a:t>Activations nest.</a:t>
            </a:r>
          </a:p>
          <a:p>
            <a:pPr>
              <a:lnSpc>
                <a:spcPct val="90000"/>
              </a:lnSpc>
              <a:spcBef>
                <a:spcPts val="1200"/>
              </a:spcBef>
              <a:spcAft>
                <a:spcPts val="1200"/>
              </a:spcAft>
            </a:pPr>
            <a:r>
              <a:rPr lang="en-US" sz="3600" dirty="0">
                <a:solidFill>
                  <a:schemeClr val="tx1"/>
                </a:solidFill>
                <a:latin typeface="DINPro-Regular" panose="02000503030000020004" pitchFamily="50" charset="0"/>
              </a:rPr>
              <a:t>Scopes nest.</a:t>
            </a:r>
          </a:p>
          <a:p>
            <a:pPr>
              <a:lnSpc>
                <a:spcPct val="90000"/>
              </a:lnSpc>
              <a:spcBef>
                <a:spcPts val="1200"/>
              </a:spcBef>
              <a:spcAft>
                <a:spcPts val="1200"/>
              </a:spcAft>
            </a:pPr>
            <a:r>
              <a:rPr lang="en-US" sz="3600" dirty="0">
                <a:solidFill>
                  <a:schemeClr val="tx1"/>
                </a:solidFill>
                <a:latin typeface="DINPro-Regular" panose="02000503030000020004" pitchFamily="50" charset="0"/>
              </a:rPr>
              <a:t>Lifetimes of locals nest.</a:t>
            </a:r>
          </a:p>
          <a:p>
            <a:pPr>
              <a:lnSpc>
                <a:spcPct val="90000"/>
              </a:lnSpc>
              <a:spcBef>
                <a:spcPts val="1200"/>
              </a:spcBef>
              <a:spcAft>
                <a:spcPts val="1200"/>
              </a:spcAft>
            </a:pPr>
            <a:r>
              <a:rPr lang="en-US" sz="3600" dirty="0">
                <a:solidFill>
                  <a:schemeClr val="tx1"/>
                </a:solidFill>
                <a:latin typeface="DINPro-Regular" panose="02000503030000020004" pitchFamily="50" charset="0"/>
              </a:rPr>
              <a:t>RAII works.</a:t>
            </a:r>
          </a:p>
        </p:txBody>
      </p:sp>
      <p:sp>
        <p:nvSpPr>
          <p:cNvPr id="4" name="Slide Number Placeholder 3">
            <a:extLst>
              <a:ext uri="{FF2B5EF4-FFF2-40B4-BE49-F238E27FC236}">
                <a16:creationId xmlns:a16="http://schemas.microsoft.com/office/drawing/2014/main" id="{173CB31F-D9B3-41E9-83A9-0D0CA0021AA5}"/>
              </a:ext>
            </a:extLst>
          </p:cNvPr>
          <p:cNvSpPr>
            <a:spLocks noGrp="1"/>
          </p:cNvSpPr>
          <p:nvPr>
            <p:ph type="sldNum" sz="quarter" idx="12"/>
          </p:nvPr>
        </p:nvSpPr>
        <p:spPr/>
        <p:txBody>
          <a:bodyPr/>
          <a:lstStyle/>
          <a:p>
            <a:fld id="{3F0CE7EA-D096-4FD3-87FA-FBB0B79F5140}" type="slidenum">
              <a:rPr lang="en-US" smtClean="0"/>
              <a:t>62</a:t>
            </a:fld>
            <a:endParaRPr lang="en-US"/>
          </a:p>
        </p:txBody>
      </p:sp>
      <p:sp>
        <p:nvSpPr>
          <p:cNvPr id="9" name="Content Placeholder 2">
            <a:extLst>
              <a:ext uri="{FF2B5EF4-FFF2-40B4-BE49-F238E27FC236}">
                <a16:creationId xmlns:a16="http://schemas.microsoft.com/office/drawing/2014/main" id="{157EFFFD-7D94-4B05-89CE-E8A417735A74}"/>
              </a:ext>
            </a:extLst>
          </p:cNvPr>
          <p:cNvSpPr txBox="1">
            <a:spLocks/>
          </p:cNvSpPr>
          <p:nvPr/>
        </p:nvSpPr>
        <p:spPr bwMode="auto">
          <a:xfrm>
            <a:off x="1177871" y="2765884"/>
            <a:ext cx="8726780" cy="4832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
        <p:nvSpPr>
          <p:cNvPr id="10" name="Right Bracket 9">
            <a:extLst>
              <a:ext uri="{FF2B5EF4-FFF2-40B4-BE49-F238E27FC236}">
                <a16:creationId xmlns:a16="http://schemas.microsoft.com/office/drawing/2014/main" id="{1800F2B4-6FE8-4C09-B093-6F52E1206143}"/>
              </a:ext>
            </a:extLst>
          </p:cNvPr>
          <p:cNvSpPr/>
          <p:nvPr/>
        </p:nvSpPr>
        <p:spPr>
          <a:xfrm>
            <a:off x="9724769" y="5639349"/>
            <a:ext cx="146054" cy="654816"/>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C1D077E5-65F8-44F3-A9B7-CBB4C8D4C9DB}"/>
              </a:ext>
            </a:extLst>
          </p:cNvPr>
          <p:cNvSpPr/>
          <p:nvPr/>
        </p:nvSpPr>
        <p:spPr>
          <a:xfrm>
            <a:off x="10182386" y="4304470"/>
            <a:ext cx="130846" cy="3072723"/>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35127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700"/>
                                        <p:tgtEl>
                                          <p:spTgt spid="13">
                                            <p:txEl>
                                              <p:pRg st="0" end="0"/>
                                            </p:txEl>
                                          </p:spTgt>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700"/>
                                        <p:tgtEl>
                                          <p:spTgt spid="13">
                                            <p:txEl>
                                              <p:pRg st="1" end="1"/>
                                            </p:txEl>
                                          </p:spTgt>
                                        </p:tgtEl>
                                      </p:cBhvr>
                                    </p:animEffect>
                                  </p:childTnLst>
                                </p:cTn>
                              </p:par>
                            </p:childTnLst>
                          </p:cTn>
                        </p:par>
                        <p:par>
                          <p:cTn id="12" fill="hold">
                            <p:stCondLst>
                              <p:cond delay="1400"/>
                            </p:stCondLst>
                            <p:childTnLst>
                              <p:par>
                                <p:cTn id="13" presetID="10" presetClass="entr" presetSubtype="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700"/>
                                        <p:tgtEl>
                                          <p:spTgt spid="13">
                                            <p:txEl>
                                              <p:pRg st="2" end="2"/>
                                            </p:txEl>
                                          </p:spTgt>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7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Coroutines are </a:t>
            </a:r>
            <a:r>
              <a:rPr lang="en-US" i="1"/>
              <a:t>structured</a:t>
            </a:r>
            <a:r>
              <a:rPr lang="en-US"/>
              <a:t> concurrency</a:t>
            </a:r>
          </a:p>
        </p:txBody>
      </p:sp>
      <p:sp>
        <p:nvSpPr>
          <p:cNvPr id="4" name="Slide Number Placeholder 3">
            <a:extLst>
              <a:ext uri="{FF2B5EF4-FFF2-40B4-BE49-F238E27FC236}">
                <a16:creationId xmlns:a16="http://schemas.microsoft.com/office/drawing/2014/main" id="{173CB31F-D9B3-41E9-83A9-0D0CA0021AA5}"/>
              </a:ext>
            </a:extLst>
          </p:cNvPr>
          <p:cNvSpPr>
            <a:spLocks noGrp="1"/>
          </p:cNvSpPr>
          <p:nvPr>
            <p:ph type="sldNum" sz="quarter" idx="12"/>
          </p:nvPr>
        </p:nvSpPr>
        <p:spPr/>
        <p:txBody>
          <a:bodyPr/>
          <a:lstStyle/>
          <a:p>
            <a:fld id="{3F0CE7EA-D096-4FD3-87FA-FBB0B79F5140}" type="slidenum">
              <a:rPr lang="en-US" smtClean="0"/>
              <a:t>63</a:t>
            </a:fld>
            <a:endParaRPr lang="en-US" dirty="0"/>
          </a:p>
        </p:txBody>
      </p:sp>
      <p:sp>
        <p:nvSpPr>
          <p:cNvPr id="9" name="Content Placeholder 2">
            <a:extLst>
              <a:ext uri="{FF2B5EF4-FFF2-40B4-BE49-F238E27FC236}">
                <a16:creationId xmlns:a16="http://schemas.microsoft.com/office/drawing/2014/main" id="{157EFFFD-7D94-4B05-89CE-E8A417735A74}"/>
              </a:ext>
            </a:extLst>
          </p:cNvPr>
          <p:cNvSpPr txBox="1">
            <a:spLocks/>
          </p:cNvSpPr>
          <p:nvPr/>
        </p:nvSpPr>
        <p:spPr bwMode="auto">
          <a:xfrm>
            <a:off x="1177871" y="2765884"/>
            <a:ext cx="8726780" cy="4832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grpSp>
        <p:nvGrpSpPr>
          <p:cNvPr id="3" name="Group 2">
            <a:extLst>
              <a:ext uri="{FF2B5EF4-FFF2-40B4-BE49-F238E27FC236}">
                <a16:creationId xmlns:a16="http://schemas.microsoft.com/office/drawing/2014/main" id="{F33544CE-B9F3-46BE-B286-D4563ACEF715}"/>
              </a:ext>
            </a:extLst>
          </p:cNvPr>
          <p:cNvGrpSpPr/>
          <p:nvPr/>
        </p:nvGrpSpPr>
        <p:grpSpPr>
          <a:xfrm>
            <a:off x="9724769" y="4304470"/>
            <a:ext cx="588463" cy="3072723"/>
            <a:chOff x="9724769" y="4304470"/>
            <a:chExt cx="588463" cy="3072723"/>
          </a:xfrm>
        </p:grpSpPr>
        <p:sp>
          <p:nvSpPr>
            <p:cNvPr id="10" name="Right Bracket 9">
              <a:extLst>
                <a:ext uri="{FF2B5EF4-FFF2-40B4-BE49-F238E27FC236}">
                  <a16:creationId xmlns:a16="http://schemas.microsoft.com/office/drawing/2014/main" id="{1800F2B4-6FE8-4C09-B093-6F52E1206143}"/>
                </a:ext>
              </a:extLst>
            </p:cNvPr>
            <p:cNvSpPr/>
            <p:nvPr/>
          </p:nvSpPr>
          <p:spPr>
            <a:xfrm>
              <a:off x="9724769" y="5639349"/>
              <a:ext cx="146054" cy="654816"/>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C1D077E5-65F8-44F3-A9B7-CBB4C8D4C9DB}"/>
                </a:ext>
              </a:extLst>
            </p:cNvPr>
            <p:cNvSpPr/>
            <p:nvPr/>
          </p:nvSpPr>
          <p:spPr>
            <a:xfrm>
              <a:off x="10182386" y="4304470"/>
              <a:ext cx="130846" cy="3072723"/>
            </a:xfrm>
            <a:prstGeom prst="rightBracket">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 name="Content Placeholder 2">
            <a:extLst>
              <a:ext uri="{FF2B5EF4-FFF2-40B4-BE49-F238E27FC236}">
                <a16:creationId xmlns:a16="http://schemas.microsoft.com/office/drawing/2014/main" id="{5284E00E-855A-4AE7-B440-9F54F5DE9D64}"/>
              </a:ext>
            </a:extLst>
          </p:cNvPr>
          <p:cNvSpPr txBox="1">
            <a:spLocks/>
          </p:cNvSpPr>
          <p:nvPr/>
        </p:nvSpPr>
        <p:spPr bwMode="auto">
          <a:xfrm>
            <a:off x="1177871" y="2765884"/>
            <a:ext cx="9298983" cy="4832092"/>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spAutoFit/>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This is a coroutine:</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&amp; data);</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task&lt;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compute_async</a:t>
            </a: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a:t>
            </a:r>
            <a:r>
              <a:rPr lang="en-US" kern="0" dirty="0">
                <a:solidFill>
                  <a:srgbClr val="569CD6"/>
                </a:solidFill>
                <a:latin typeface="Consolas" panose="020B0609020204030204" pitchFamily="49" charset="0"/>
              </a:rPr>
              <a:t>int</a:t>
            </a:r>
            <a:r>
              <a:rPr lang="en-US" dirty="0">
                <a:latin typeface="Consolas" panose="020B0609020204030204" pitchFamily="49" charset="0"/>
              </a:rPr>
              <a:t> data = </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a:t>
            </a:r>
          </a:p>
          <a:p>
            <a:pPr marL="0" indent="0" defTabSz="914400">
              <a:lnSpc>
                <a:spcPct val="100000"/>
              </a:lnSpc>
              <a:spcBef>
                <a:spcPts val="0"/>
              </a:spcBef>
              <a:spcAft>
                <a:spcPts val="0"/>
              </a:spcAft>
              <a:buClr>
                <a:srgbClr val="000000"/>
              </a:buClr>
              <a:buNone/>
            </a:pPr>
            <a:endParaRPr lang="en-US" kern="0" dirty="0">
              <a:solidFill>
                <a:srgbClr val="569CD6"/>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  int</a:t>
            </a:r>
            <a:r>
              <a:rPr lang="en-US" kern="0" dirty="0">
                <a:latin typeface="Consolas" panose="020B0609020204030204" pitchFamily="49" charset="0"/>
              </a:rPr>
              <a:t> </a:t>
            </a:r>
            <a:r>
              <a:rPr lang="en-US" kern="0" dirty="0" err="1">
                <a:latin typeface="Consolas" panose="020B0609020204030204" pitchFamily="49" charset="0"/>
              </a:rPr>
              <a:t>i</a:t>
            </a:r>
            <a:r>
              <a:rPr lang="en-US" kern="0" dirty="0">
                <a:latin typeface="Consolas" panose="020B0609020204030204" pitchFamily="49" charset="0"/>
              </a:rPr>
              <a:t> = </a:t>
            </a:r>
            <a:r>
              <a:rPr lang="en-US" kern="0" dirty="0" err="1">
                <a:solidFill>
                  <a:srgbClr val="569CD6"/>
                </a:solidFill>
                <a:latin typeface="Consolas" panose="020B0609020204030204" pitchFamily="49" charset="0"/>
              </a:rPr>
              <a:t>co_await</a:t>
            </a:r>
            <a:r>
              <a:rPr lang="en-US" kern="0" dirty="0">
                <a:solidFill>
                  <a:srgbClr val="569CD6"/>
                </a:solidFill>
                <a:latin typeface="Consolas" panose="020B0609020204030204" pitchFamily="49" charset="0"/>
              </a:rPr>
              <a:t> </a:t>
            </a:r>
            <a:r>
              <a:rPr lang="en-US" kern="0" dirty="0" err="1">
                <a:solidFill>
                  <a:srgbClr val="D4D4D4"/>
                </a:solidFill>
                <a:latin typeface="Consolas" panose="020B0609020204030204" pitchFamily="49" charset="0"/>
              </a:rPr>
              <a:t>compute_helper_async</a:t>
            </a:r>
            <a:r>
              <a:rPr lang="en-US" kern="0" dirty="0">
                <a:solidFill>
                  <a:srgbClr val="D4D4D4"/>
                </a:solidFill>
                <a:latin typeface="Consolas" panose="020B0609020204030204" pitchFamily="49" charset="0"/>
              </a:rPr>
              <a:t>(data);</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
        <p:nvSpPr>
          <p:cNvPr id="12" name="TextBox 11">
            <a:extLst>
              <a:ext uri="{FF2B5EF4-FFF2-40B4-BE49-F238E27FC236}">
                <a16:creationId xmlns:a16="http://schemas.microsoft.com/office/drawing/2014/main" id="{44DE6DAC-01E9-47A0-B4F7-FFD3A9303A17}"/>
              </a:ext>
            </a:extLst>
          </p:cNvPr>
          <p:cNvSpPr txBox="1"/>
          <p:nvPr/>
        </p:nvSpPr>
        <p:spPr>
          <a:xfrm>
            <a:off x="11603985" y="2774013"/>
            <a:ext cx="4535208" cy="2086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Because of the nested scopes, it’s safe to pass locals by reference to callees...</a:t>
            </a:r>
          </a:p>
        </p:txBody>
      </p:sp>
      <p:sp>
        <p:nvSpPr>
          <p:cNvPr id="14" name="TextBox 13">
            <a:extLst>
              <a:ext uri="{FF2B5EF4-FFF2-40B4-BE49-F238E27FC236}">
                <a16:creationId xmlns:a16="http://schemas.microsoft.com/office/drawing/2014/main" id="{63E36570-133E-4252-82FD-48B9127C662D}"/>
              </a:ext>
            </a:extLst>
          </p:cNvPr>
          <p:cNvSpPr txBox="1"/>
          <p:nvPr/>
        </p:nvSpPr>
        <p:spPr>
          <a:xfrm>
            <a:off x="11603985" y="5803354"/>
            <a:ext cx="4535208"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 no dynamic allocation or reference counting needed.</a:t>
            </a:r>
          </a:p>
        </p:txBody>
      </p:sp>
    </p:spTree>
    <p:extLst>
      <p:ext uri="{BB962C8B-B14F-4D97-AF65-F5344CB8AC3E}">
        <p14:creationId xmlns:p14="http://schemas.microsoft.com/office/powerpoint/2010/main" val="1999772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1.38889E-7 3.08642E-6 L 0.04115 -0.00124 " pathEditMode="relative" rAng="0" ptsTypes="AA">
                                      <p:cBhvr>
                                        <p:cTn id="6" dur="1000" fill="hold"/>
                                        <p:tgtEl>
                                          <p:spTgt spid="3"/>
                                        </p:tgtEl>
                                        <p:attrNameLst>
                                          <p:attrName>ppt_x</p:attrName>
                                          <p:attrName>ppt_y</p:attrName>
                                        </p:attrNameLst>
                                      </p:cBhvr>
                                      <p:rCtr x="2057" y="-62"/>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Sender/receiver is also structured concurrency</a:t>
            </a:r>
          </a:p>
        </p:txBody>
      </p:sp>
      <p:sp>
        <p:nvSpPr>
          <p:cNvPr id="13" name="Rectangle 12">
            <a:extLst>
              <a:ext uri="{FF2B5EF4-FFF2-40B4-BE49-F238E27FC236}">
                <a16:creationId xmlns:a16="http://schemas.microsoft.com/office/drawing/2014/main" id="{C243A8D4-0605-4B24-9027-326544A79DB9}"/>
              </a:ext>
            </a:extLst>
          </p:cNvPr>
          <p:cNvSpPr/>
          <p:nvPr/>
        </p:nvSpPr>
        <p:spPr>
          <a:xfrm>
            <a:off x="830579" y="3042882"/>
            <a:ext cx="7569200" cy="2887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9B5492-5782-4B37-B3FE-620020CD78E6}"/>
              </a:ext>
            </a:extLst>
          </p:cNvPr>
          <p:cNvSpPr/>
          <p:nvPr/>
        </p:nvSpPr>
        <p:spPr>
          <a:xfrm>
            <a:off x="6044198" y="4103108"/>
            <a:ext cx="1906344" cy="175738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85AD33-02FE-429D-A950-1953CB68F36A}"/>
              </a:ext>
            </a:extLst>
          </p:cNvPr>
          <p:cNvSpPr/>
          <p:nvPr/>
        </p:nvSpPr>
        <p:spPr>
          <a:xfrm>
            <a:off x="3635781" y="4108760"/>
            <a:ext cx="1896235" cy="175738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6B6542-3FCD-4DB1-B933-6AFC67F27764}"/>
              </a:ext>
            </a:extLst>
          </p:cNvPr>
          <p:cNvSpPr/>
          <p:nvPr/>
        </p:nvSpPr>
        <p:spPr>
          <a:xfrm>
            <a:off x="1203530" y="4099577"/>
            <a:ext cx="1920070" cy="175668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D4423F-505B-4318-9705-8A1BED204667}"/>
              </a:ext>
            </a:extLst>
          </p:cNvPr>
          <p:cNvSpPr/>
          <p:nvPr/>
        </p:nvSpPr>
        <p:spPr>
          <a:xfrm>
            <a:off x="3748382" y="4112291"/>
            <a:ext cx="1657309" cy="573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8" name="Rectangle 17">
            <a:extLst>
              <a:ext uri="{FF2B5EF4-FFF2-40B4-BE49-F238E27FC236}">
                <a16:creationId xmlns:a16="http://schemas.microsoft.com/office/drawing/2014/main" id="{C668A622-C31C-4B1D-AEA1-ACB1F13461D2}"/>
              </a:ext>
            </a:extLst>
          </p:cNvPr>
          <p:cNvSpPr/>
          <p:nvPr/>
        </p:nvSpPr>
        <p:spPr>
          <a:xfrm>
            <a:off x="6166909" y="4103815"/>
            <a:ext cx="1657309" cy="573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19" name="Rectangle 18">
            <a:extLst>
              <a:ext uri="{FF2B5EF4-FFF2-40B4-BE49-F238E27FC236}">
                <a16:creationId xmlns:a16="http://schemas.microsoft.com/office/drawing/2014/main" id="{42C5A5CD-6E70-4184-9B31-E5AC857B76BD}"/>
              </a:ext>
            </a:extLst>
          </p:cNvPr>
          <p:cNvSpPr/>
          <p:nvPr/>
        </p:nvSpPr>
        <p:spPr>
          <a:xfrm>
            <a:off x="1329855" y="4109465"/>
            <a:ext cx="1657309" cy="573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then</a:t>
            </a:r>
          </a:p>
        </p:txBody>
      </p:sp>
      <p:sp>
        <p:nvSpPr>
          <p:cNvPr id="20" name="Rectangle 19">
            <a:extLst>
              <a:ext uri="{FF2B5EF4-FFF2-40B4-BE49-F238E27FC236}">
                <a16:creationId xmlns:a16="http://schemas.microsoft.com/office/drawing/2014/main" id="{AFC614DB-3083-4495-B8A3-4DE41CEE3619}"/>
              </a:ext>
            </a:extLst>
          </p:cNvPr>
          <p:cNvSpPr/>
          <p:nvPr/>
        </p:nvSpPr>
        <p:spPr>
          <a:xfrm>
            <a:off x="3752398" y="5173223"/>
            <a:ext cx="1657309" cy="57355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21" name="Rectangle 20">
            <a:extLst>
              <a:ext uri="{FF2B5EF4-FFF2-40B4-BE49-F238E27FC236}">
                <a16:creationId xmlns:a16="http://schemas.microsoft.com/office/drawing/2014/main" id="{494DA40A-8C81-423D-AA63-703311245FF6}"/>
              </a:ext>
            </a:extLst>
          </p:cNvPr>
          <p:cNvSpPr/>
          <p:nvPr/>
        </p:nvSpPr>
        <p:spPr>
          <a:xfrm>
            <a:off x="6166909" y="5170399"/>
            <a:ext cx="1657309" cy="57355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22" name="Rectangle 21">
            <a:extLst>
              <a:ext uri="{FF2B5EF4-FFF2-40B4-BE49-F238E27FC236}">
                <a16:creationId xmlns:a16="http://schemas.microsoft.com/office/drawing/2014/main" id="{14B9CEF4-7EED-43FD-AA4D-F6FC8AEA09AB}"/>
              </a:ext>
            </a:extLst>
          </p:cNvPr>
          <p:cNvSpPr/>
          <p:nvPr/>
        </p:nvSpPr>
        <p:spPr>
          <a:xfrm>
            <a:off x="1337887" y="5181699"/>
            <a:ext cx="1657309" cy="57355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onsolas" panose="020B0609020204030204" pitchFamily="49" charset="0"/>
              </a:rPr>
              <a:t>schedule</a:t>
            </a:r>
          </a:p>
        </p:txBody>
      </p:sp>
      <p:sp>
        <p:nvSpPr>
          <p:cNvPr id="23" name="Rectangle 22">
            <a:extLst>
              <a:ext uri="{FF2B5EF4-FFF2-40B4-BE49-F238E27FC236}">
                <a16:creationId xmlns:a16="http://schemas.microsoft.com/office/drawing/2014/main" id="{75537840-FBFB-41A5-87AF-817B7F505602}"/>
              </a:ext>
            </a:extLst>
          </p:cNvPr>
          <p:cNvSpPr/>
          <p:nvPr/>
        </p:nvSpPr>
        <p:spPr>
          <a:xfrm>
            <a:off x="3748382" y="3042882"/>
            <a:ext cx="1657309" cy="573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Consolas" panose="020B0609020204030204" pitchFamily="49" charset="0"/>
              </a:rPr>
              <a:t>when_all</a:t>
            </a:r>
            <a:endParaRPr lang="en-US" sz="2400">
              <a:latin typeface="Consolas" panose="020B0609020204030204" pitchFamily="49" charset="0"/>
            </a:endParaRPr>
          </a:p>
        </p:txBody>
      </p:sp>
      <p:sp>
        <p:nvSpPr>
          <p:cNvPr id="24" name="Oval 23">
            <a:extLst>
              <a:ext uri="{FF2B5EF4-FFF2-40B4-BE49-F238E27FC236}">
                <a16:creationId xmlns:a16="http://schemas.microsoft.com/office/drawing/2014/main" id="{999595CC-11EF-4CF8-AF78-88649C468D7F}"/>
              </a:ext>
            </a:extLst>
          </p:cNvPr>
          <p:cNvSpPr/>
          <p:nvPr/>
        </p:nvSpPr>
        <p:spPr>
          <a:xfrm>
            <a:off x="10094435" y="2712904"/>
            <a:ext cx="4929237" cy="4861191"/>
          </a:xfrm>
          <a:prstGeom prst="ellipse">
            <a:avLst/>
          </a:prstGeom>
          <a:pattFill prst="smGrid">
            <a:fgClr>
              <a:schemeClr val="accent6"/>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44F14EE-AD7F-4574-87E2-4B79EBF3C52A}"/>
              </a:ext>
            </a:extLst>
          </p:cNvPr>
          <p:cNvSpPr/>
          <p:nvPr/>
        </p:nvSpPr>
        <p:spPr>
          <a:xfrm>
            <a:off x="10538037" y="3070083"/>
            <a:ext cx="4082948" cy="4094460"/>
          </a:xfrm>
          <a:prstGeom prst="ellipse">
            <a:avLst/>
          </a:prstGeom>
          <a:pattFill prst="smGrid">
            <a:fgClr>
              <a:schemeClr val="accent3">
                <a:lumMod val="60000"/>
                <a:lumOff val="4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89E9DC-17A2-40A7-8E03-4828CFD61B24}"/>
              </a:ext>
            </a:extLst>
          </p:cNvPr>
          <p:cNvSpPr/>
          <p:nvPr/>
        </p:nvSpPr>
        <p:spPr>
          <a:xfrm>
            <a:off x="10847911" y="3470211"/>
            <a:ext cx="3437575" cy="3329054"/>
          </a:xfrm>
          <a:prstGeom prst="ellipse">
            <a:avLst/>
          </a:prstGeom>
          <a:pattFill prst="smGrid">
            <a:fgClr>
              <a:srgbClr val="7030A0"/>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2CD1FD1-56E6-432E-AA63-08FF3A69BA75}"/>
              </a:ext>
            </a:extLst>
          </p:cNvPr>
          <p:cNvSpPr/>
          <p:nvPr/>
        </p:nvSpPr>
        <p:spPr>
          <a:xfrm>
            <a:off x="11218678" y="3839995"/>
            <a:ext cx="2683583" cy="258948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CB91EA7-2D48-427F-B335-B25654C53A28}"/>
              </a:ext>
            </a:extLst>
          </p:cNvPr>
          <p:cNvSpPr/>
          <p:nvPr/>
        </p:nvSpPr>
        <p:spPr>
          <a:xfrm>
            <a:off x="11508601" y="4063949"/>
            <a:ext cx="2141821" cy="2106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5C57F0-5DA5-40AD-9016-25A84C35D32F}"/>
              </a:ext>
            </a:extLst>
          </p:cNvPr>
          <p:cNvSpPr/>
          <p:nvPr/>
        </p:nvSpPr>
        <p:spPr>
          <a:xfrm>
            <a:off x="11723114" y="4324511"/>
            <a:ext cx="1712794" cy="160789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2000" b="1" dirty="0">
              <a:latin typeface="DINPro-Regular" panose="02000503030000020004"/>
              <a:cs typeface="Courier New" panose="02070309020205020404" pitchFamily="49" charset="0"/>
            </a:endParaRPr>
          </a:p>
        </p:txBody>
      </p:sp>
      <p:sp>
        <p:nvSpPr>
          <p:cNvPr id="30" name="TextBox 29">
            <a:extLst>
              <a:ext uri="{FF2B5EF4-FFF2-40B4-BE49-F238E27FC236}">
                <a16:creationId xmlns:a16="http://schemas.microsoft.com/office/drawing/2014/main" id="{94E3F8FA-24F4-4EDE-A9CB-393B32E70E07}"/>
              </a:ext>
            </a:extLst>
          </p:cNvPr>
          <p:cNvSpPr txBox="1"/>
          <p:nvPr/>
        </p:nvSpPr>
        <p:spPr>
          <a:xfrm>
            <a:off x="10847911" y="6559199"/>
            <a:ext cx="3644197" cy="480131"/>
          </a:xfrm>
          <a:prstGeom prst="rect">
            <a:avLst/>
          </a:prstGeom>
          <a:gradFill flip="none" rotWithShape="1">
            <a:gsLst>
              <a:gs pos="50000">
                <a:srgbClr val="060606">
                  <a:alpha val="40000"/>
                </a:srgbClr>
              </a:gs>
              <a:gs pos="0">
                <a:schemeClr val="bg2"/>
              </a:gs>
              <a:gs pos="100000">
                <a:schemeClr val="bg1">
                  <a:alpha val="0"/>
                  <a:lumMod val="6000"/>
                </a:schemeClr>
              </a:gs>
            </a:gsLst>
            <a:path path="circl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Operation states</a:t>
            </a:r>
          </a:p>
        </p:txBody>
      </p:sp>
      <p:sp>
        <p:nvSpPr>
          <p:cNvPr id="32" name="TextBox 31">
            <a:extLst>
              <a:ext uri="{FF2B5EF4-FFF2-40B4-BE49-F238E27FC236}">
                <a16:creationId xmlns:a16="http://schemas.microsoft.com/office/drawing/2014/main" id="{D1A82D3E-2669-4779-A351-4B6C490FDA7F}"/>
              </a:ext>
            </a:extLst>
          </p:cNvPr>
          <p:cNvSpPr txBox="1"/>
          <p:nvPr/>
        </p:nvSpPr>
        <p:spPr>
          <a:xfrm>
            <a:off x="2987164" y="6824203"/>
            <a:ext cx="4535208" cy="2086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3600" dirty="0">
                <a:solidFill>
                  <a:schemeClr val="tx1"/>
                </a:solidFill>
                <a:latin typeface="DINPro-Regular" panose="02000503030000020004" pitchFamily="50" charset="0"/>
              </a:rPr>
              <a:t>Activations nest.</a:t>
            </a:r>
          </a:p>
          <a:p>
            <a:pPr>
              <a:lnSpc>
                <a:spcPct val="90000"/>
              </a:lnSpc>
            </a:pPr>
            <a:r>
              <a:rPr lang="en-US" sz="3600" dirty="0">
                <a:solidFill>
                  <a:schemeClr val="tx1"/>
                </a:solidFill>
                <a:latin typeface="DINPro-Regular" panose="02000503030000020004" pitchFamily="50" charset="0"/>
              </a:rPr>
              <a:t>Scopes nest.</a:t>
            </a:r>
          </a:p>
          <a:p>
            <a:pPr>
              <a:lnSpc>
                <a:spcPct val="90000"/>
              </a:lnSpc>
            </a:pPr>
            <a:r>
              <a:rPr lang="en-US" sz="3600" dirty="0">
                <a:solidFill>
                  <a:schemeClr val="tx1"/>
                </a:solidFill>
                <a:latin typeface="DINPro-Regular" panose="02000503030000020004" pitchFamily="50" charset="0"/>
              </a:rPr>
              <a:t>Lifetimes of locals nest.</a:t>
            </a:r>
          </a:p>
          <a:p>
            <a:pPr>
              <a:lnSpc>
                <a:spcPct val="90000"/>
              </a:lnSpc>
            </a:pPr>
            <a:r>
              <a:rPr lang="en-US" sz="3600" dirty="0">
                <a:solidFill>
                  <a:schemeClr val="tx1"/>
                </a:solidFill>
                <a:latin typeface="DINPro-Regular" panose="02000503030000020004" pitchFamily="50" charset="0"/>
              </a:rPr>
              <a:t>RAII works.</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64</a:t>
            </a:fld>
            <a:endParaRPr lang="en-US"/>
          </a:p>
        </p:txBody>
      </p:sp>
      <p:sp>
        <p:nvSpPr>
          <p:cNvPr id="34" name="TextBox 33">
            <a:extLst>
              <a:ext uri="{FF2B5EF4-FFF2-40B4-BE49-F238E27FC236}">
                <a16:creationId xmlns:a16="http://schemas.microsoft.com/office/drawing/2014/main" id="{B2626334-F558-41FA-A486-6E5920801AC0}"/>
              </a:ext>
            </a:extLst>
          </p:cNvPr>
          <p:cNvSpPr txBox="1"/>
          <p:nvPr/>
        </p:nvSpPr>
        <p:spPr>
          <a:xfrm>
            <a:off x="11133632" y="4930333"/>
            <a:ext cx="2891758" cy="480131"/>
          </a:xfrm>
          <a:prstGeom prst="rect">
            <a:avLst/>
          </a:prstGeom>
          <a:gradFill flip="none" rotWithShape="1">
            <a:gsLst>
              <a:gs pos="50000">
                <a:srgbClr val="060606">
                  <a:alpha val="40000"/>
                </a:srgbClr>
              </a:gs>
              <a:gs pos="0">
                <a:schemeClr val="bg2"/>
              </a:gs>
              <a:gs pos="100000">
                <a:schemeClr val="bg1">
                  <a:alpha val="0"/>
                  <a:lumMod val="6000"/>
                </a:schemeClr>
              </a:gs>
            </a:gsLst>
            <a:path path="circl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Receivers</a:t>
            </a:r>
          </a:p>
        </p:txBody>
      </p:sp>
      <p:sp>
        <p:nvSpPr>
          <p:cNvPr id="35" name="TextBox 34">
            <a:extLst>
              <a:ext uri="{FF2B5EF4-FFF2-40B4-BE49-F238E27FC236}">
                <a16:creationId xmlns:a16="http://schemas.microsoft.com/office/drawing/2014/main" id="{E905535D-8075-4B53-9B41-FD269FD09117}"/>
              </a:ext>
            </a:extLst>
          </p:cNvPr>
          <p:cNvSpPr txBox="1"/>
          <p:nvPr/>
        </p:nvSpPr>
        <p:spPr>
          <a:xfrm>
            <a:off x="6799990" y="3329657"/>
            <a:ext cx="2891758" cy="480131"/>
          </a:xfrm>
          <a:prstGeom prst="rect">
            <a:avLst/>
          </a:prstGeom>
          <a:gradFill flip="none" rotWithShape="1">
            <a:gsLst>
              <a:gs pos="50000">
                <a:srgbClr val="060606">
                  <a:alpha val="40000"/>
                </a:srgbClr>
              </a:gs>
              <a:gs pos="0">
                <a:schemeClr val="bg2"/>
              </a:gs>
              <a:gs pos="100000">
                <a:schemeClr val="bg1">
                  <a:alpha val="0"/>
                  <a:lumMod val="6000"/>
                </a:schemeClr>
              </a:gs>
            </a:gsLst>
            <a:path path="circl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Senders</a:t>
            </a:r>
          </a:p>
        </p:txBody>
      </p:sp>
    </p:spTree>
    <p:extLst>
      <p:ext uri="{BB962C8B-B14F-4D97-AF65-F5344CB8AC3E}">
        <p14:creationId xmlns:p14="http://schemas.microsoft.com/office/powerpoint/2010/main" val="202768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24"/>
                                        </p:tgtEl>
                                        <p:attrNameLst>
                                          <p:attrName>style.color</p:attrName>
                                        </p:attrNameLst>
                                      </p:cBhvr>
                                      <p:to>
                                        <a:schemeClr val="bg1"/>
                                      </p:to>
                                    </p:animClr>
                                    <p:animClr clrSpc="rgb" dir="cw">
                                      <p:cBhvr>
                                        <p:cTn id="7" dur="500" autoRev="1" fill="remove"/>
                                        <p:tgtEl>
                                          <p:spTgt spid="24"/>
                                        </p:tgtEl>
                                        <p:attrNameLst>
                                          <p:attrName>fillcolor</p:attrName>
                                        </p:attrNameLst>
                                      </p:cBhvr>
                                      <p:to>
                                        <a:schemeClr val="bg1"/>
                                      </p:to>
                                    </p:animClr>
                                    <p:set>
                                      <p:cBhvr>
                                        <p:cTn id="8" dur="500" autoRev="1" fill="remove"/>
                                        <p:tgtEl>
                                          <p:spTgt spid="24"/>
                                        </p:tgtEl>
                                        <p:attrNameLst>
                                          <p:attrName>fill.type</p:attrName>
                                        </p:attrNameLst>
                                      </p:cBhvr>
                                      <p:to>
                                        <p:strVal val="solid"/>
                                      </p:to>
                                    </p:set>
                                    <p:set>
                                      <p:cBhvr>
                                        <p:cTn id="9" dur="500" autoRev="1" fill="remove"/>
                                        <p:tgtEl>
                                          <p:spTgt spid="24"/>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500" autoRev="1" fill="remove"/>
                                        <p:tgtEl>
                                          <p:spTgt spid="13"/>
                                        </p:tgtEl>
                                        <p:attrNameLst>
                                          <p:attrName>style.color</p:attrName>
                                        </p:attrNameLst>
                                      </p:cBhvr>
                                      <p:to>
                                        <a:schemeClr val="bg1"/>
                                      </p:to>
                                    </p:animClr>
                                    <p:animClr clrSpc="rgb" dir="cw">
                                      <p:cBhvr>
                                        <p:cTn id="12" dur="500" autoRev="1" fill="remove"/>
                                        <p:tgtEl>
                                          <p:spTgt spid="13"/>
                                        </p:tgtEl>
                                        <p:attrNameLst>
                                          <p:attrName>fillcolor</p:attrName>
                                        </p:attrNameLst>
                                      </p:cBhvr>
                                      <p:to>
                                        <a:schemeClr val="bg1"/>
                                      </p:to>
                                    </p:animClr>
                                    <p:set>
                                      <p:cBhvr>
                                        <p:cTn id="13" dur="500" autoRev="1" fill="remove"/>
                                        <p:tgtEl>
                                          <p:spTgt spid="13"/>
                                        </p:tgtEl>
                                        <p:attrNameLst>
                                          <p:attrName>fill.type</p:attrName>
                                        </p:attrNameLst>
                                      </p:cBhvr>
                                      <p:to>
                                        <p:strVal val="solid"/>
                                      </p:to>
                                    </p:set>
                                    <p:set>
                                      <p:cBhvr>
                                        <p:cTn id="14" dur="500" autoRev="1" fill="remove"/>
                                        <p:tgtEl>
                                          <p:spTgt spid="13"/>
                                        </p:tgtEl>
                                        <p:attrNameLst>
                                          <p:attrName>fill.on</p:attrName>
                                        </p:attrNameLst>
                                      </p:cBhvr>
                                      <p:to>
                                        <p:strVal val="true"/>
                                      </p:to>
                                    </p:set>
                                  </p:childTnLst>
                                </p:cTn>
                              </p:par>
                            </p:childTnLst>
                          </p:cTn>
                        </p:par>
                        <p:par>
                          <p:cTn id="15" fill="hold">
                            <p:stCondLst>
                              <p:cond delay="1000"/>
                            </p:stCondLst>
                            <p:childTnLst>
                              <p:par>
                                <p:cTn id="16" presetID="27" presetClass="emph" presetSubtype="0" fill="remove" grpId="0" nodeType="afterEffect">
                                  <p:stCondLst>
                                    <p:cond delay="0"/>
                                  </p:stCondLst>
                                  <p:childTnLst>
                                    <p:animClr clrSpc="rgb" dir="cw">
                                      <p:cBhvr override="childStyle">
                                        <p:cTn id="17" dur="500" autoRev="1" fill="remove"/>
                                        <p:tgtEl>
                                          <p:spTgt spid="25"/>
                                        </p:tgtEl>
                                        <p:attrNameLst>
                                          <p:attrName>style.color</p:attrName>
                                        </p:attrNameLst>
                                      </p:cBhvr>
                                      <p:to>
                                        <a:schemeClr val="bg1"/>
                                      </p:to>
                                    </p:animClr>
                                    <p:animClr clrSpc="rgb" dir="cw">
                                      <p:cBhvr>
                                        <p:cTn id="18" dur="500" autoRev="1" fill="remove"/>
                                        <p:tgtEl>
                                          <p:spTgt spid="25"/>
                                        </p:tgtEl>
                                        <p:attrNameLst>
                                          <p:attrName>fillcolor</p:attrName>
                                        </p:attrNameLst>
                                      </p:cBhvr>
                                      <p:to>
                                        <a:schemeClr val="bg1"/>
                                      </p:to>
                                    </p:animClr>
                                    <p:set>
                                      <p:cBhvr>
                                        <p:cTn id="19" dur="500" autoRev="1" fill="remove"/>
                                        <p:tgtEl>
                                          <p:spTgt spid="25"/>
                                        </p:tgtEl>
                                        <p:attrNameLst>
                                          <p:attrName>fill.type</p:attrName>
                                        </p:attrNameLst>
                                      </p:cBhvr>
                                      <p:to>
                                        <p:strVal val="solid"/>
                                      </p:to>
                                    </p:set>
                                    <p:set>
                                      <p:cBhvr>
                                        <p:cTn id="20" dur="500" autoRev="1" fill="remove"/>
                                        <p:tgtEl>
                                          <p:spTgt spid="25"/>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500" autoRev="1" fill="remove"/>
                                        <p:tgtEl>
                                          <p:spTgt spid="16"/>
                                        </p:tgtEl>
                                        <p:attrNameLst>
                                          <p:attrName>style.color</p:attrName>
                                        </p:attrNameLst>
                                      </p:cBhvr>
                                      <p:to>
                                        <a:schemeClr val="bg1"/>
                                      </p:to>
                                    </p:animClr>
                                    <p:animClr clrSpc="rgb" dir="cw">
                                      <p:cBhvr>
                                        <p:cTn id="23" dur="500" autoRev="1" fill="remove"/>
                                        <p:tgtEl>
                                          <p:spTgt spid="16"/>
                                        </p:tgtEl>
                                        <p:attrNameLst>
                                          <p:attrName>fillcolor</p:attrName>
                                        </p:attrNameLst>
                                      </p:cBhvr>
                                      <p:to>
                                        <a:schemeClr val="bg1"/>
                                      </p:to>
                                    </p:animClr>
                                    <p:set>
                                      <p:cBhvr>
                                        <p:cTn id="24" dur="500" autoRev="1" fill="remove"/>
                                        <p:tgtEl>
                                          <p:spTgt spid="16"/>
                                        </p:tgtEl>
                                        <p:attrNameLst>
                                          <p:attrName>fill.type</p:attrName>
                                        </p:attrNameLst>
                                      </p:cBhvr>
                                      <p:to>
                                        <p:strVal val="solid"/>
                                      </p:to>
                                    </p:set>
                                    <p:set>
                                      <p:cBhvr>
                                        <p:cTn id="25" dur="500" autoRev="1" fill="remove"/>
                                        <p:tgtEl>
                                          <p:spTgt spid="16"/>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500" autoRev="1" fill="remove"/>
                                        <p:tgtEl>
                                          <p:spTgt spid="15"/>
                                        </p:tgtEl>
                                        <p:attrNameLst>
                                          <p:attrName>style.color</p:attrName>
                                        </p:attrNameLst>
                                      </p:cBhvr>
                                      <p:to>
                                        <a:schemeClr val="bg1"/>
                                      </p:to>
                                    </p:animClr>
                                    <p:animClr clrSpc="rgb" dir="cw">
                                      <p:cBhvr>
                                        <p:cTn id="28" dur="500" autoRev="1" fill="remove"/>
                                        <p:tgtEl>
                                          <p:spTgt spid="15"/>
                                        </p:tgtEl>
                                        <p:attrNameLst>
                                          <p:attrName>fillcolor</p:attrName>
                                        </p:attrNameLst>
                                      </p:cBhvr>
                                      <p:to>
                                        <a:schemeClr val="bg1"/>
                                      </p:to>
                                    </p:animClr>
                                    <p:set>
                                      <p:cBhvr>
                                        <p:cTn id="29" dur="500" autoRev="1" fill="remove"/>
                                        <p:tgtEl>
                                          <p:spTgt spid="15"/>
                                        </p:tgtEl>
                                        <p:attrNameLst>
                                          <p:attrName>fill.type</p:attrName>
                                        </p:attrNameLst>
                                      </p:cBhvr>
                                      <p:to>
                                        <p:strVal val="solid"/>
                                      </p:to>
                                    </p:set>
                                    <p:set>
                                      <p:cBhvr>
                                        <p:cTn id="30" dur="500" autoRev="1" fill="remove"/>
                                        <p:tgtEl>
                                          <p:spTgt spid="15"/>
                                        </p:tgtEl>
                                        <p:attrNameLst>
                                          <p:attrName>fill.on</p:attrName>
                                        </p:attrNameLst>
                                      </p:cBhvr>
                                      <p:to>
                                        <p:strVal val="true"/>
                                      </p:to>
                                    </p:set>
                                  </p:childTnLst>
                                </p:cTn>
                              </p:par>
                              <p:par>
                                <p:cTn id="31" presetID="27" presetClass="emph" presetSubtype="0" fill="remove" grpId="0" nodeType="withEffect">
                                  <p:stCondLst>
                                    <p:cond delay="0"/>
                                  </p:stCondLst>
                                  <p:childTnLst>
                                    <p:animClr clrSpc="rgb" dir="cw">
                                      <p:cBhvr override="childStyle">
                                        <p:cTn id="32" dur="500" autoRev="1" fill="remove"/>
                                        <p:tgtEl>
                                          <p:spTgt spid="14"/>
                                        </p:tgtEl>
                                        <p:attrNameLst>
                                          <p:attrName>style.color</p:attrName>
                                        </p:attrNameLst>
                                      </p:cBhvr>
                                      <p:to>
                                        <a:schemeClr val="bg1"/>
                                      </p:to>
                                    </p:animClr>
                                    <p:animClr clrSpc="rgb" dir="cw">
                                      <p:cBhvr>
                                        <p:cTn id="33" dur="500" autoRev="1" fill="remove"/>
                                        <p:tgtEl>
                                          <p:spTgt spid="14"/>
                                        </p:tgtEl>
                                        <p:attrNameLst>
                                          <p:attrName>fillcolor</p:attrName>
                                        </p:attrNameLst>
                                      </p:cBhvr>
                                      <p:to>
                                        <a:schemeClr val="bg1"/>
                                      </p:to>
                                    </p:animClr>
                                    <p:set>
                                      <p:cBhvr>
                                        <p:cTn id="34" dur="500" autoRev="1" fill="remove"/>
                                        <p:tgtEl>
                                          <p:spTgt spid="14"/>
                                        </p:tgtEl>
                                        <p:attrNameLst>
                                          <p:attrName>fill.type</p:attrName>
                                        </p:attrNameLst>
                                      </p:cBhvr>
                                      <p:to>
                                        <p:strVal val="solid"/>
                                      </p:to>
                                    </p:set>
                                    <p:set>
                                      <p:cBhvr>
                                        <p:cTn id="35" dur="500" autoRev="1" fill="remove"/>
                                        <p:tgtEl>
                                          <p:spTgt spid="14"/>
                                        </p:tgtEl>
                                        <p:attrNameLst>
                                          <p:attrName>fill.on</p:attrName>
                                        </p:attrNameLst>
                                      </p:cBhvr>
                                      <p:to>
                                        <p:strVal val="true"/>
                                      </p:to>
                                    </p:set>
                                  </p:childTnLst>
                                </p:cTn>
                              </p:par>
                            </p:childTnLst>
                          </p:cTn>
                        </p:par>
                        <p:par>
                          <p:cTn id="36" fill="hold">
                            <p:stCondLst>
                              <p:cond delay="2000"/>
                            </p:stCondLst>
                            <p:childTnLst>
                              <p:par>
                                <p:cTn id="37" presetID="27" presetClass="emph" presetSubtype="0" fill="remove" grpId="0" nodeType="afterEffect">
                                  <p:stCondLst>
                                    <p:cond delay="0"/>
                                  </p:stCondLst>
                                  <p:childTnLst>
                                    <p:animClr clrSpc="rgb" dir="cw">
                                      <p:cBhvr override="childStyle">
                                        <p:cTn id="38" dur="500" autoRev="1" fill="remove"/>
                                        <p:tgtEl>
                                          <p:spTgt spid="26"/>
                                        </p:tgtEl>
                                        <p:attrNameLst>
                                          <p:attrName>style.color</p:attrName>
                                        </p:attrNameLst>
                                      </p:cBhvr>
                                      <p:to>
                                        <a:schemeClr val="bg1"/>
                                      </p:to>
                                    </p:animClr>
                                    <p:animClr clrSpc="rgb" dir="cw">
                                      <p:cBhvr>
                                        <p:cTn id="39" dur="500" autoRev="1" fill="remove"/>
                                        <p:tgtEl>
                                          <p:spTgt spid="26"/>
                                        </p:tgtEl>
                                        <p:attrNameLst>
                                          <p:attrName>fillcolor</p:attrName>
                                        </p:attrNameLst>
                                      </p:cBhvr>
                                      <p:to>
                                        <a:schemeClr val="bg1"/>
                                      </p:to>
                                    </p:animClr>
                                    <p:set>
                                      <p:cBhvr>
                                        <p:cTn id="40" dur="500" autoRev="1" fill="remove"/>
                                        <p:tgtEl>
                                          <p:spTgt spid="26"/>
                                        </p:tgtEl>
                                        <p:attrNameLst>
                                          <p:attrName>fill.type</p:attrName>
                                        </p:attrNameLst>
                                      </p:cBhvr>
                                      <p:to>
                                        <p:strVal val="solid"/>
                                      </p:to>
                                    </p:set>
                                    <p:set>
                                      <p:cBhvr>
                                        <p:cTn id="41" dur="500" autoRev="1" fill="remove"/>
                                        <p:tgtEl>
                                          <p:spTgt spid="26"/>
                                        </p:tgtEl>
                                        <p:attrNameLst>
                                          <p:attrName>fill.on</p:attrName>
                                        </p:attrNameLst>
                                      </p:cBhvr>
                                      <p:to>
                                        <p:strVal val="true"/>
                                      </p:to>
                                    </p:set>
                                  </p:childTnLst>
                                </p:cTn>
                              </p:par>
                              <p:par>
                                <p:cTn id="42" presetID="27" presetClass="emph" presetSubtype="0" fill="remove" grpId="0" nodeType="withEffect">
                                  <p:stCondLst>
                                    <p:cond delay="0"/>
                                  </p:stCondLst>
                                  <p:childTnLst>
                                    <p:animClr clrSpc="rgb" dir="cw">
                                      <p:cBhvr override="childStyle">
                                        <p:cTn id="43" dur="500" autoRev="1" fill="remove"/>
                                        <p:tgtEl>
                                          <p:spTgt spid="22"/>
                                        </p:tgtEl>
                                        <p:attrNameLst>
                                          <p:attrName>style.color</p:attrName>
                                        </p:attrNameLst>
                                      </p:cBhvr>
                                      <p:to>
                                        <a:schemeClr val="bg1"/>
                                      </p:to>
                                    </p:animClr>
                                    <p:animClr clrSpc="rgb" dir="cw">
                                      <p:cBhvr>
                                        <p:cTn id="44" dur="500" autoRev="1" fill="remove"/>
                                        <p:tgtEl>
                                          <p:spTgt spid="22"/>
                                        </p:tgtEl>
                                        <p:attrNameLst>
                                          <p:attrName>fillcolor</p:attrName>
                                        </p:attrNameLst>
                                      </p:cBhvr>
                                      <p:to>
                                        <a:schemeClr val="bg1"/>
                                      </p:to>
                                    </p:animClr>
                                    <p:set>
                                      <p:cBhvr>
                                        <p:cTn id="45" dur="500" autoRev="1" fill="remove"/>
                                        <p:tgtEl>
                                          <p:spTgt spid="22"/>
                                        </p:tgtEl>
                                        <p:attrNameLst>
                                          <p:attrName>fill.type</p:attrName>
                                        </p:attrNameLst>
                                      </p:cBhvr>
                                      <p:to>
                                        <p:strVal val="solid"/>
                                      </p:to>
                                    </p:set>
                                    <p:set>
                                      <p:cBhvr>
                                        <p:cTn id="46" dur="500" autoRev="1" fill="remove"/>
                                        <p:tgtEl>
                                          <p:spTgt spid="22"/>
                                        </p:tgtEl>
                                        <p:attrNameLst>
                                          <p:attrName>fill.on</p:attrName>
                                        </p:attrNameLst>
                                      </p:cBhvr>
                                      <p:to>
                                        <p:strVal val="true"/>
                                      </p:to>
                                    </p:set>
                                  </p:childTnLst>
                                </p:cTn>
                              </p:par>
                              <p:par>
                                <p:cTn id="47" presetID="27" presetClass="emph" presetSubtype="0" fill="remove" grpId="0" nodeType="withEffect">
                                  <p:stCondLst>
                                    <p:cond delay="0"/>
                                  </p:stCondLst>
                                  <p:childTnLst>
                                    <p:animClr clrSpc="rgb" dir="cw">
                                      <p:cBhvr override="childStyle">
                                        <p:cTn id="48" dur="500" autoRev="1" fill="remove"/>
                                        <p:tgtEl>
                                          <p:spTgt spid="20"/>
                                        </p:tgtEl>
                                        <p:attrNameLst>
                                          <p:attrName>style.color</p:attrName>
                                        </p:attrNameLst>
                                      </p:cBhvr>
                                      <p:to>
                                        <a:schemeClr val="bg1"/>
                                      </p:to>
                                    </p:animClr>
                                    <p:animClr clrSpc="rgb" dir="cw">
                                      <p:cBhvr>
                                        <p:cTn id="49" dur="500" autoRev="1" fill="remove"/>
                                        <p:tgtEl>
                                          <p:spTgt spid="20"/>
                                        </p:tgtEl>
                                        <p:attrNameLst>
                                          <p:attrName>fillcolor</p:attrName>
                                        </p:attrNameLst>
                                      </p:cBhvr>
                                      <p:to>
                                        <a:schemeClr val="bg1"/>
                                      </p:to>
                                    </p:animClr>
                                    <p:set>
                                      <p:cBhvr>
                                        <p:cTn id="50" dur="500" autoRev="1" fill="remove"/>
                                        <p:tgtEl>
                                          <p:spTgt spid="20"/>
                                        </p:tgtEl>
                                        <p:attrNameLst>
                                          <p:attrName>fill.type</p:attrName>
                                        </p:attrNameLst>
                                      </p:cBhvr>
                                      <p:to>
                                        <p:strVal val="solid"/>
                                      </p:to>
                                    </p:set>
                                    <p:set>
                                      <p:cBhvr>
                                        <p:cTn id="51" dur="500" autoRev="1" fill="remove"/>
                                        <p:tgtEl>
                                          <p:spTgt spid="20"/>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500" autoRev="1" fill="remove"/>
                                        <p:tgtEl>
                                          <p:spTgt spid="21"/>
                                        </p:tgtEl>
                                        <p:attrNameLst>
                                          <p:attrName>style.color</p:attrName>
                                        </p:attrNameLst>
                                      </p:cBhvr>
                                      <p:to>
                                        <a:schemeClr val="bg1"/>
                                      </p:to>
                                    </p:animClr>
                                    <p:animClr clrSpc="rgb" dir="cw">
                                      <p:cBhvr>
                                        <p:cTn id="54" dur="500" autoRev="1" fill="remove"/>
                                        <p:tgtEl>
                                          <p:spTgt spid="21"/>
                                        </p:tgtEl>
                                        <p:attrNameLst>
                                          <p:attrName>fillcolor</p:attrName>
                                        </p:attrNameLst>
                                      </p:cBhvr>
                                      <p:to>
                                        <a:schemeClr val="bg1"/>
                                      </p:to>
                                    </p:animClr>
                                    <p:set>
                                      <p:cBhvr>
                                        <p:cTn id="55" dur="500" autoRev="1" fill="remove"/>
                                        <p:tgtEl>
                                          <p:spTgt spid="21"/>
                                        </p:tgtEl>
                                        <p:attrNameLst>
                                          <p:attrName>fill.type</p:attrName>
                                        </p:attrNameLst>
                                      </p:cBhvr>
                                      <p:to>
                                        <p:strVal val="solid"/>
                                      </p:to>
                                    </p:set>
                                    <p:set>
                                      <p:cBhvr>
                                        <p:cTn id="56" dur="500" autoRev="1" fill="remove"/>
                                        <p:tgtEl>
                                          <p:spTgt spid="21"/>
                                        </p:tgtEl>
                                        <p:attrNameLst>
                                          <p:attrName>fill.on</p:attrName>
                                        </p:attrNameLst>
                                      </p:cBhvr>
                                      <p:to>
                                        <p:strVal val="true"/>
                                      </p:to>
                                    </p:set>
                                  </p:childTnLst>
                                </p:cTn>
                              </p:par>
                            </p:childTnLst>
                          </p:cTn>
                        </p:par>
                        <p:par>
                          <p:cTn id="57" fill="hold">
                            <p:stCondLst>
                              <p:cond delay="3000"/>
                            </p:stCondLst>
                            <p:childTnLst>
                              <p:par>
                                <p:cTn id="58" presetID="27" presetClass="emph" presetSubtype="0" fill="remove" grpId="0" nodeType="afterEffect">
                                  <p:stCondLst>
                                    <p:cond delay="0"/>
                                  </p:stCondLst>
                                  <p:childTnLst>
                                    <p:animClr clrSpc="rgb" dir="cw">
                                      <p:cBhvr override="childStyle">
                                        <p:cTn id="59" dur="500" autoRev="1" fill="remove"/>
                                        <p:tgtEl>
                                          <p:spTgt spid="27"/>
                                        </p:tgtEl>
                                        <p:attrNameLst>
                                          <p:attrName>style.color</p:attrName>
                                        </p:attrNameLst>
                                      </p:cBhvr>
                                      <p:to>
                                        <a:schemeClr val="bg1"/>
                                      </p:to>
                                    </p:animClr>
                                    <p:animClr clrSpc="rgb" dir="cw">
                                      <p:cBhvr>
                                        <p:cTn id="60" dur="500" autoRev="1" fill="remove"/>
                                        <p:tgtEl>
                                          <p:spTgt spid="27"/>
                                        </p:tgtEl>
                                        <p:attrNameLst>
                                          <p:attrName>fillcolor</p:attrName>
                                        </p:attrNameLst>
                                      </p:cBhvr>
                                      <p:to>
                                        <a:schemeClr val="bg1"/>
                                      </p:to>
                                    </p:animClr>
                                    <p:set>
                                      <p:cBhvr>
                                        <p:cTn id="61" dur="500" autoRev="1" fill="remove"/>
                                        <p:tgtEl>
                                          <p:spTgt spid="27"/>
                                        </p:tgtEl>
                                        <p:attrNameLst>
                                          <p:attrName>fill.type</p:attrName>
                                        </p:attrNameLst>
                                      </p:cBhvr>
                                      <p:to>
                                        <p:strVal val="solid"/>
                                      </p:to>
                                    </p:set>
                                    <p:set>
                                      <p:cBhvr>
                                        <p:cTn id="62" dur="500" autoRev="1" fill="remove"/>
                                        <p:tgtEl>
                                          <p:spTgt spid="27"/>
                                        </p:tgtEl>
                                        <p:attrNameLst>
                                          <p:attrName>fill.on</p:attrName>
                                        </p:attrNameLst>
                                      </p:cBhvr>
                                      <p:to>
                                        <p:strVal val="true"/>
                                      </p:to>
                                    </p:set>
                                  </p:childTnLst>
                                </p:cTn>
                              </p:par>
                              <p:par>
                                <p:cTn id="63" presetID="27" presetClass="emph" presetSubtype="0" fill="remove" grpId="1" nodeType="withEffect">
                                  <p:stCondLst>
                                    <p:cond delay="0"/>
                                  </p:stCondLst>
                                  <p:childTnLst>
                                    <p:animClr clrSpc="rgb" dir="cw">
                                      <p:cBhvr override="childStyle">
                                        <p:cTn id="64" dur="500" autoRev="1" fill="remove"/>
                                        <p:tgtEl>
                                          <p:spTgt spid="16"/>
                                        </p:tgtEl>
                                        <p:attrNameLst>
                                          <p:attrName>style.color</p:attrName>
                                        </p:attrNameLst>
                                      </p:cBhvr>
                                      <p:to>
                                        <a:schemeClr val="bg1"/>
                                      </p:to>
                                    </p:animClr>
                                    <p:animClr clrSpc="rgb" dir="cw">
                                      <p:cBhvr>
                                        <p:cTn id="65" dur="500" autoRev="1" fill="remove"/>
                                        <p:tgtEl>
                                          <p:spTgt spid="16"/>
                                        </p:tgtEl>
                                        <p:attrNameLst>
                                          <p:attrName>fillcolor</p:attrName>
                                        </p:attrNameLst>
                                      </p:cBhvr>
                                      <p:to>
                                        <a:schemeClr val="bg1"/>
                                      </p:to>
                                    </p:animClr>
                                    <p:set>
                                      <p:cBhvr>
                                        <p:cTn id="66" dur="500" autoRev="1" fill="remove"/>
                                        <p:tgtEl>
                                          <p:spTgt spid="16"/>
                                        </p:tgtEl>
                                        <p:attrNameLst>
                                          <p:attrName>fill.type</p:attrName>
                                        </p:attrNameLst>
                                      </p:cBhvr>
                                      <p:to>
                                        <p:strVal val="solid"/>
                                      </p:to>
                                    </p:set>
                                    <p:set>
                                      <p:cBhvr>
                                        <p:cTn id="67" dur="500" autoRev="1" fill="remove"/>
                                        <p:tgtEl>
                                          <p:spTgt spid="16"/>
                                        </p:tgtEl>
                                        <p:attrNameLst>
                                          <p:attrName>fill.on</p:attrName>
                                        </p:attrNameLst>
                                      </p:cBhvr>
                                      <p:to>
                                        <p:strVal val="true"/>
                                      </p:to>
                                    </p:set>
                                  </p:childTnLst>
                                </p:cTn>
                              </p:par>
                              <p:par>
                                <p:cTn id="68" presetID="27" presetClass="emph" presetSubtype="0" fill="remove" grpId="1" nodeType="withEffect">
                                  <p:stCondLst>
                                    <p:cond delay="0"/>
                                  </p:stCondLst>
                                  <p:childTnLst>
                                    <p:animClr clrSpc="rgb" dir="cw">
                                      <p:cBhvr override="childStyle">
                                        <p:cTn id="69" dur="500" autoRev="1" fill="remove"/>
                                        <p:tgtEl>
                                          <p:spTgt spid="15"/>
                                        </p:tgtEl>
                                        <p:attrNameLst>
                                          <p:attrName>style.color</p:attrName>
                                        </p:attrNameLst>
                                      </p:cBhvr>
                                      <p:to>
                                        <a:schemeClr val="bg1"/>
                                      </p:to>
                                    </p:animClr>
                                    <p:animClr clrSpc="rgb" dir="cw">
                                      <p:cBhvr>
                                        <p:cTn id="70" dur="500" autoRev="1" fill="remove"/>
                                        <p:tgtEl>
                                          <p:spTgt spid="15"/>
                                        </p:tgtEl>
                                        <p:attrNameLst>
                                          <p:attrName>fillcolor</p:attrName>
                                        </p:attrNameLst>
                                      </p:cBhvr>
                                      <p:to>
                                        <a:schemeClr val="bg1"/>
                                      </p:to>
                                    </p:animClr>
                                    <p:set>
                                      <p:cBhvr>
                                        <p:cTn id="71" dur="500" autoRev="1" fill="remove"/>
                                        <p:tgtEl>
                                          <p:spTgt spid="15"/>
                                        </p:tgtEl>
                                        <p:attrNameLst>
                                          <p:attrName>fill.type</p:attrName>
                                        </p:attrNameLst>
                                      </p:cBhvr>
                                      <p:to>
                                        <p:strVal val="solid"/>
                                      </p:to>
                                    </p:set>
                                    <p:set>
                                      <p:cBhvr>
                                        <p:cTn id="72" dur="500" autoRev="1" fill="remove"/>
                                        <p:tgtEl>
                                          <p:spTgt spid="15"/>
                                        </p:tgtEl>
                                        <p:attrNameLst>
                                          <p:attrName>fill.on</p:attrName>
                                        </p:attrNameLst>
                                      </p:cBhvr>
                                      <p:to>
                                        <p:strVal val="true"/>
                                      </p:to>
                                    </p:set>
                                  </p:childTnLst>
                                </p:cTn>
                              </p:par>
                              <p:par>
                                <p:cTn id="73" presetID="27" presetClass="emph" presetSubtype="0" fill="remove" grpId="1" nodeType="withEffect">
                                  <p:stCondLst>
                                    <p:cond delay="0"/>
                                  </p:stCondLst>
                                  <p:childTnLst>
                                    <p:animClr clrSpc="rgb" dir="cw">
                                      <p:cBhvr override="childStyle">
                                        <p:cTn id="74" dur="500" autoRev="1" fill="remove"/>
                                        <p:tgtEl>
                                          <p:spTgt spid="14"/>
                                        </p:tgtEl>
                                        <p:attrNameLst>
                                          <p:attrName>style.color</p:attrName>
                                        </p:attrNameLst>
                                      </p:cBhvr>
                                      <p:to>
                                        <a:schemeClr val="bg1"/>
                                      </p:to>
                                    </p:animClr>
                                    <p:animClr clrSpc="rgb" dir="cw">
                                      <p:cBhvr>
                                        <p:cTn id="75" dur="500" autoRev="1" fill="remove"/>
                                        <p:tgtEl>
                                          <p:spTgt spid="14"/>
                                        </p:tgtEl>
                                        <p:attrNameLst>
                                          <p:attrName>fillcolor</p:attrName>
                                        </p:attrNameLst>
                                      </p:cBhvr>
                                      <p:to>
                                        <a:schemeClr val="bg1"/>
                                      </p:to>
                                    </p:animClr>
                                    <p:set>
                                      <p:cBhvr>
                                        <p:cTn id="76" dur="500" autoRev="1" fill="remove"/>
                                        <p:tgtEl>
                                          <p:spTgt spid="14"/>
                                        </p:tgtEl>
                                        <p:attrNameLst>
                                          <p:attrName>fill.type</p:attrName>
                                        </p:attrNameLst>
                                      </p:cBhvr>
                                      <p:to>
                                        <p:strVal val="solid"/>
                                      </p:to>
                                    </p:set>
                                    <p:set>
                                      <p:cBhvr>
                                        <p:cTn id="77" dur="500" autoRev="1" fill="remove"/>
                                        <p:tgtEl>
                                          <p:spTgt spid="14"/>
                                        </p:tgtEl>
                                        <p:attrNameLst>
                                          <p:attrName>fill.on</p:attrName>
                                        </p:attrNameLst>
                                      </p:cBhvr>
                                      <p:to>
                                        <p:strVal val="true"/>
                                      </p:to>
                                    </p:set>
                                  </p:childTnLst>
                                </p:cTn>
                              </p:par>
                            </p:childTnLst>
                          </p:cTn>
                        </p:par>
                        <p:par>
                          <p:cTn id="78" fill="hold">
                            <p:stCondLst>
                              <p:cond delay="4000"/>
                            </p:stCondLst>
                            <p:childTnLst>
                              <p:par>
                                <p:cTn id="79" presetID="27" presetClass="emph" presetSubtype="0" fill="remove" grpId="0" nodeType="afterEffect">
                                  <p:stCondLst>
                                    <p:cond delay="0"/>
                                  </p:stCondLst>
                                  <p:childTnLst>
                                    <p:animClr clrSpc="rgb" dir="cw">
                                      <p:cBhvr override="childStyle">
                                        <p:cTn id="80" dur="500" autoRev="1" fill="remove"/>
                                        <p:tgtEl>
                                          <p:spTgt spid="28"/>
                                        </p:tgtEl>
                                        <p:attrNameLst>
                                          <p:attrName>style.color</p:attrName>
                                        </p:attrNameLst>
                                      </p:cBhvr>
                                      <p:to>
                                        <a:schemeClr val="bg1"/>
                                      </p:to>
                                    </p:animClr>
                                    <p:animClr clrSpc="rgb" dir="cw">
                                      <p:cBhvr>
                                        <p:cTn id="81" dur="500" autoRev="1" fill="remove"/>
                                        <p:tgtEl>
                                          <p:spTgt spid="28"/>
                                        </p:tgtEl>
                                        <p:attrNameLst>
                                          <p:attrName>fillcolor</p:attrName>
                                        </p:attrNameLst>
                                      </p:cBhvr>
                                      <p:to>
                                        <a:schemeClr val="bg1"/>
                                      </p:to>
                                    </p:animClr>
                                    <p:set>
                                      <p:cBhvr>
                                        <p:cTn id="82" dur="500" autoRev="1" fill="remove"/>
                                        <p:tgtEl>
                                          <p:spTgt spid="28"/>
                                        </p:tgtEl>
                                        <p:attrNameLst>
                                          <p:attrName>fill.type</p:attrName>
                                        </p:attrNameLst>
                                      </p:cBhvr>
                                      <p:to>
                                        <p:strVal val="solid"/>
                                      </p:to>
                                    </p:set>
                                    <p:set>
                                      <p:cBhvr>
                                        <p:cTn id="83" dur="500" autoRev="1" fill="remove"/>
                                        <p:tgtEl>
                                          <p:spTgt spid="28"/>
                                        </p:tgtEl>
                                        <p:attrNameLst>
                                          <p:attrName>fill.on</p:attrName>
                                        </p:attrNameLst>
                                      </p:cBhvr>
                                      <p:to>
                                        <p:strVal val="true"/>
                                      </p:to>
                                    </p:set>
                                  </p:childTnLst>
                                </p:cTn>
                              </p:par>
                              <p:par>
                                <p:cTn id="84" presetID="27" presetClass="emph" presetSubtype="0" fill="remove" grpId="1" nodeType="withEffect">
                                  <p:stCondLst>
                                    <p:cond delay="0"/>
                                  </p:stCondLst>
                                  <p:childTnLst>
                                    <p:animClr clrSpc="rgb" dir="cw">
                                      <p:cBhvr override="childStyle">
                                        <p:cTn id="85" dur="500" autoRev="1" fill="remove"/>
                                        <p:tgtEl>
                                          <p:spTgt spid="13"/>
                                        </p:tgtEl>
                                        <p:attrNameLst>
                                          <p:attrName>style.color</p:attrName>
                                        </p:attrNameLst>
                                      </p:cBhvr>
                                      <p:to>
                                        <a:schemeClr val="bg1"/>
                                      </p:to>
                                    </p:animClr>
                                    <p:animClr clrSpc="rgb" dir="cw">
                                      <p:cBhvr>
                                        <p:cTn id="86" dur="500" autoRev="1" fill="remove"/>
                                        <p:tgtEl>
                                          <p:spTgt spid="13"/>
                                        </p:tgtEl>
                                        <p:attrNameLst>
                                          <p:attrName>fillcolor</p:attrName>
                                        </p:attrNameLst>
                                      </p:cBhvr>
                                      <p:to>
                                        <a:schemeClr val="bg1"/>
                                      </p:to>
                                    </p:animClr>
                                    <p:set>
                                      <p:cBhvr>
                                        <p:cTn id="87" dur="500" autoRev="1" fill="remove"/>
                                        <p:tgtEl>
                                          <p:spTgt spid="13"/>
                                        </p:tgtEl>
                                        <p:attrNameLst>
                                          <p:attrName>fill.type</p:attrName>
                                        </p:attrNameLst>
                                      </p:cBhvr>
                                      <p:to>
                                        <p:strVal val="solid"/>
                                      </p:to>
                                    </p:set>
                                    <p:set>
                                      <p:cBhvr>
                                        <p:cTn id="88" dur="500" autoRev="1" fill="remove"/>
                                        <p:tgtEl>
                                          <p:spTgt spid="13"/>
                                        </p:tgtEl>
                                        <p:attrNameLst>
                                          <p:attrName>fill.on</p:attrName>
                                        </p:attrNameLst>
                                      </p:cBhvr>
                                      <p:to>
                                        <p:strVal val="true"/>
                                      </p:to>
                                    </p:set>
                                  </p:childTnLst>
                                </p:cTn>
                              </p:par>
                            </p:childTnLst>
                          </p:cTn>
                        </p:par>
                        <p:par>
                          <p:cTn id="89" fill="hold">
                            <p:stCondLst>
                              <p:cond delay="5000"/>
                            </p:stCondLst>
                            <p:childTnLst>
                              <p:par>
                                <p:cTn id="90" presetID="27" presetClass="emph" presetSubtype="0" fill="remove" grpId="0" nodeType="afterEffect">
                                  <p:stCondLst>
                                    <p:cond delay="0"/>
                                  </p:stCondLst>
                                  <p:childTnLst>
                                    <p:animClr clrSpc="rgb" dir="cw">
                                      <p:cBhvr override="childStyle">
                                        <p:cTn id="91" dur="500" autoRev="1" fill="remove"/>
                                        <p:tgtEl>
                                          <p:spTgt spid="29"/>
                                        </p:tgtEl>
                                        <p:attrNameLst>
                                          <p:attrName>style.color</p:attrName>
                                        </p:attrNameLst>
                                      </p:cBhvr>
                                      <p:to>
                                        <a:schemeClr val="bg1"/>
                                      </p:to>
                                    </p:animClr>
                                    <p:animClr clrSpc="rgb" dir="cw">
                                      <p:cBhvr>
                                        <p:cTn id="92" dur="500" autoRev="1" fill="remove"/>
                                        <p:tgtEl>
                                          <p:spTgt spid="29"/>
                                        </p:tgtEl>
                                        <p:attrNameLst>
                                          <p:attrName>fillcolor</p:attrName>
                                        </p:attrNameLst>
                                      </p:cBhvr>
                                      <p:to>
                                        <a:schemeClr val="bg1"/>
                                      </p:to>
                                    </p:animClr>
                                    <p:set>
                                      <p:cBhvr>
                                        <p:cTn id="93" dur="500" autoRev="1" fill="remove"/>
                                        <p:tgtEl>
                                          <p:spTgt spid="29"/>
                                        </p:tgtEl>
                                        <p:attrNameLst>
                                          <p:attrName>fill.type</p:attrName>
                                        </p:attrNameLst>
                                      </p:cBhvr>
                                      <p:to>
                                        <p:strVal val="solid"/>
                                      </p:to>
                                    </p:set>
                                    <p:set>
                                      <p:cBhvr>
                                        <p:cTn id="94" dur="500" autoRev="1" fill="remove"/>
                                        <p:tgtEl>
                                          <p:spTgt spid="29"/>
                                        </p:tgtEl>
                                        <p:attrNameLst>
                                          <p:attrName>fill.on</p:attrName>
                                        </p:attrNameLst>
                                      </p:cBhvr>
                                      <p:to>
                                        <p:strVal val="true"/>
                                      </p:to>
                                    </p:set>
                                  </p:childTnLst>
                                </p:cTn>
                              </p:par>
                            </p:childTnLst>
                          </p:cTn>
                        </p:par>
                        <p:par>
                          <p:cTn id="95" fill="hold">
                            <p:stCondLst>
                              <p:cond delay="6000"/>
                            </p:stCondLst>
                            <p:childTnLst>
                              <p:par>
                                <p:cTn id="96" presetID="10" presetClass="entr" presetSubtype="0" fill="hold" nodeType="afterEffect">
                                  <p:stCondLst>
                                    <p:cond delay="0"/>
                                  </p:stCondLst>
                                  <p:childTnLst>
                                    <p:set>
                                      <p:cBhvr>
                                        <p:cTn id="97" dur="1" fill="hold">
                                          <p:stCondLst>
                                            <p:cond delay="0"/>
                                          </p:stCondLst>
                                        </p:cTn>
                                        <p:tgtEl>
                                          <p:spTgt spid="32">
                                            <p:txEl>
                                              <p:pRg st="0" end="0"/>
                                            </p:txEl>
                                          </p:spTgt>
                                        </p:tgtEl>
                                        <p:attrNameLst>
                                          <p:attrName>style.visibility</p:attrName>
                                        </p:attrNameLst>
                                      </p:cBhvr>
                                      <p:to>
                                        <p:strVal val="visible"/>
                                      </p:to>
                                    </p:set>
                                    <p:animEffect transition="in" filter="fade">
                                      <p:cBhvr>
                                        <p:cTn id="98" dur="500"/>
                                        <p:tgtEl>
                                          <p:spTgt spid="32">
                                            <p:txEl>
                                              <p:pRg st="0" end="0"/>
                                            </p:txEl>
                                          </p:spTgt>
                                        </p:tgtEl>
                                      </p:cBhvr>
                                    </p:animEffect>
                                  </p:childTnLst>
                                </p:cTn>
                              </p:par>
                            </p:childTnLst>
                          </p:cTn>
                        </p:par>
                        <p:par>
                          <p:cTn id="99" fill="hold">
                            <p:stCondLst>
                              <p:cond delay="6500"/>
                            </p:stCondLst>
                            <p:childTnLst>
                              <p:par>
                                <p:cTn id="100" presetID="10" presetClass="entr" presetSubtype="0" fill="hold" nodeType="afterEffect">
                                  <p:stCondLst>
                                    <p:cond delay="0"/>
                                  </p:stCondLst>
                                  <p:childTnLst>
                                    <p:set>
                                      <p:cBhvr>
                                        <p:cTn id="101" dur="1" fill="hold">
                                          <p:stCondLst>
                                            <p:cond delay="0"/>
                                          </p:stCondLst>
                                        </p:cTn>
                                        <p:tgtEl>
                                          <p:spTgt spid="32">
                                            <p:txEl>
                                              <p:pRg st="1" end="1"/>
                                            </p:txEl>
                                          </p:spTgt>
                                        </p:tgtEl>
                                        <p:attrNameLst>
                                          <p:attrName>style.visibility</p:attrName>
                                        </p:attrNameLst>
                                      </p:cBhvr>
                                      <p:to>
                                        <p:strVal val="visible"/>
                                      </p:to>
                                    </p:set>
                                    <p:animEffect transition="in" filter="fade">
                                      <p:cBhvr>
                                        <p:cTn id="102" dur="500"/>
                                        <p:tgtEl>
                                          <p:spTgt spid="32">
                                            <p:txEl>
                                              <p:pRg st="1" end="1"/>
                                            </p:txEl>
                                          </p:spTgt>
                                        </p:tgtEl>
                                      </p:cBhvr>
                                    </p:animEffect>
                                  </p:childTnLst>
                                </p:cTn>
                              </p:par>
                            </p:childTnLst>
                          </p:cTn>
                        </p:par>
                        <p:par>
                          <p:cTn id="103" fill="hold">
                            <p:stCondLst>
                              <p:cond delay="7000"/>
                            </p:stCondLst>
                            <p:childTnLst>
                              <p:par>
                                <p:cTn id="104" presetID="10" presetClass="entr" presetSubtype="0" fill="hold" nodeType="afterEffect">
                                  <p:stCondLst>
                                    <p:cond delay="0"/>
                                  </p:stCondLst>
                                  <p:childTnLst>
                                    <p:set>
                                      <p:cBhvr>
                                        <p:cTn id="105" dur="1" fill="hold">
                                          <p:stCondLst>
                                            <p:cond delay="0"/>
                                          </p:stCondLst>
                                        </p:cTn>
                                        <p:tgtEl>
                                          <p:spTgt spid="32">
                                            <p:txEl>
                                              <p:pRg st="2" end="2"/>
                                            </p:txEl>
                                          </p:spTgt>
                                        </p:tgtEl>
                                        <p:attrNameLst>
                                          <p:attrName>style.visibility</p:attrName>
                                        </p:attrNameLst>
                                      </p:cBhvr>
                                      <p:to>
                                        <p:strVal val="visible"/>
                                      </p:to>
                                    </p:set>
                                    <p:animEffect transition="in" filter="fade">
                                      <p:cBhvr>
                                        <p:cTn id="106" dur="500"/>
                                        <p:tgtEl>
                                          <p:spTgt spid="32">
                                            <p:txEl>
                                              <p:pRg st="2" end="2"/>
                                            </p:txEl>
                                          </p:spTgt>
                                        </p:tgtEl>
                                      </p:cBhvr>
                                    </p:animEffect>
                                  </p:childTnLst>
                                </p:cTn>
                              </p:par>
                            </p:childTnLst>
                          </p:cTn>
                        </p:par>
                        <p:par>
                          <p:cTn id="107" fill="hold">
                            <p:stCondLst>
                              <p:cond delay="7500"/>
                            </p:stCondLst>
                            <p:childTnLst>
                              <p:par>
                                <p:cTn id="108" presetID="10" presetClass="entr" presetSubtype="0" fill="hold" nodeType="afterEffect">
                                  <p:stCondLst>
                                    <p:cond delay="0"/>
                                  </p:stCondLst>
                                  <p:childTnLst>
                                    <p:set>
                                      <p:cBhvr>
                                        <p:cTn id="109" dur="1" fill="hold">
                                          <p:stCondLst>
                                            <p:cond delay="0"/>
                                          </p:stCondLst>
                                        </p:cTn>
                                        <p:tgtEl>
                                          <p:spTgt spid="32">
                                            <p:txEl>
                                              <p:pRg st="3" end="3"/>
                                            </p:txEl>
                                          </p:spTgt>
                                        </p:tgtEl>
                                        <p:attrNameLst>
                                          <p:attrName>style.visibility</p:attrName>
                                        </p:attrNameLst>
                                      </p:cBhvr>
                                      <p:to>
                                        <p:strVal val="visible"/>
                                      </p:to>
                                    </p:set>
                                    <p:animEffect transition="in" filter="fade">
                                      <p:cBhvr>
                                        <p:cTn id="110" dur="500"/>
                                        <p:tgtEl>
                                          <p:spTgt spid="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20" grpId="0" animBg="1"/>
      <p:bldP spid="21" grpId="0" animBg="1"/>
      <p:bldP spid="22" grpId="0" animBg="1"/>
      <p:bldP spid="24" grpId="0" animBg="1"/>
      <p:bldP spid="25" grpId="0" animBg="1"/>
      <p:bldP spid="26" grpId="0" animBg="1"/>
      <p:bldP spid="27" grpId="0" animBg="1"/>
      <p:bldP spid="28" grpId="0" animBg="1"/>
      <p:bldP spid="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No detached computation allowed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65</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5282790"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42" name="Graphic 1041" descr="Stopwatch 25% with solid fill">
            <a:extLst>
              <a:ext uri="{FF2B5EF4-FFF2-40B4-BE49-F238E27FC236}">
                <a16:creationId xmlns:a16="http://schemas.microsoft.com/office/drawing/2014/main" id="{F944E445-FEA7-4C0F-9401-4987DB117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3427" y="8826283"/>
            <a:ext cx="914400" cy="914400"/>
          </a:xfrm>
          <a:prstGeom prst="rect">
            <a:avLst/>
          </a:prstGeom>
        </p:spPr>
      </p:pic>
      <p:sp>
        <p:nvSpPr>
          <p:cNvPr id="59" name="Arrow: Bent 58">
            <a:extLst>
              <a:ext uri="{FF2B5EF4-FFF2-40B4-BE49-F238E27FC236}">
                <a16:creationId xmlns:a16="http://schemas.microsoft.com/office/drawing/2014/main" id="{B49B4AF3-39CB-40A8-8525-9EEAD29CF238}"/>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Arrow: Bent 60">
            <a:extLst>
              <a:ext uri="{FF2B5EF4-FFF2-40B4-BE49-F238E27FC236}">
                <a16:creationId xmlns:a16="http://schemas.microsoft.com/office/drawing/2014/main" id="{B0C710BF-D9EC-43FD-ACA6-AC72A8EFE93B}"/>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a:extLst>
              <a:ext uri="{FF2B5EF4-FFF2-40B4-BE49-F238E27FC236}">
                <a16:creationId xmlns:a16="http://schemas.microsoft.com/office/drawing/2014/main" id="{4781D674-D703-4EAC-9D85-774D33BCE02A}"/>
              </a:ext>
            </a:extLst>
          </p:cNvPr>
          <p:cNvSpPr/>
          <p:nvPr/>
        </p:nvSpPr>
        <p:spPr>
          <a:xfrm>
            <a:off x="6767955" y="2344938"/>
            <a:ext cx="2930334" cy="6439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AAD659E-755E-4EB3-B4C9-8919EE680CF3}"/>
              </a:ext>
            </a:extLst>
          </p:cNvPr>
          <p:cNvSpPr/>
          <p:nvPr/>
        </p:nvSpPr>
        <p:spPr>
          <a:xfrm>
            <a:off x="2987647" y="2364410"/>
            <a:ext cx="3847846" cy="6439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A7A1C2-191A-4B87-A8BA-78C46BEC802D}"/>
              </a:ext>
            </a:extLst>
          </p:cNvPr>
          <p:cNvSpPr/>
          <p:nvPr/>
        </p:nvSpPr>
        <p:spPr>
          <a:xfrm>
            <a:off x="9611815" y="2286066"/>
            <a:ext cx="5052093" cy="6439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84D9DDD-E20C-445C-9F85-B55CA4CF5AA7}"/>
              </a:ext>
            </a:extLst>
          </p:cNvPr>
          <p:cNvSpPr/>
          <p:nvPr/>
        </p:nvSpPr>
        <p:spPr>
          <a:xfrm>
            <a:off x="9753599" y="7838013"/>
            <a:ext cx="888105"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8764682"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ectangle 73">
            <a:extLst>
              <a:ext uri="{FF2B5EF4-FFF2-40B4-BE49-F238E27FC236}">
                <a16:creationId xmlns:a16="http://schemas.microsoft.com/office/drawing/2014/main" id="{92E528DD-E6EA-4C28-9CE3-D17B344217E5}"/>
              </a:ext>
            </a:extLst>
          </p:cNvPr>
          <p:cNvSpPr/>
          <p:nvPr/>
        </p:nvSpPr>
        <p:spPr>
          <a:xfrm>
            <a:off x="12846041" y="2723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set_value</a:t>
            </a:r>
            <a:endParaRPr lang="en-US" sz="2400" dirty="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1627437" y="6316309"/>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set_value</a:t>
            </a:r>
            <a:endParaRPr lang="en-US" sz="2400" dirty="0">
              <a:latin typeface="Consolas" panose="020B0609020204030204" pitchFamily="49" charset="0"/>
            </a:endParaRPr>
          </a:p>
        </p:txBody>
      </p:sp>
      <p:sp>
        <p:nvSpPr>
          <p:cNvPr id="85" name="Rectangle 84">
            <a:extLst>
              <a:ext uri="{FF2B5EF4-FFF2-40B4-BE49-F238E27FC236}">
                <a16:creationId xmlns:a16="http://schemas.microsoft.com/office/drawing/2014/main" id="{0AC03EEA-B42F-45D0-8AAF-3C80AA643E53}"/>
              </a:ext>
            </a:extLst>
          </p:cNvPr>
          <p:cNvSpPr/>
          <p:nvPr/>
        </p:nvSpPr>
        <p:spPr>
          <a:xfrm>
            <a:off x="10728019" y="2534889"/>
            <a:ext cx="3394140" cy="5354104"/>
          </a:xfrm>
          <a:prstGeom prst="rect">
            <a:avLst/>
          </a:prstGeom>
          <a:noFill/>
          <a:ln w="603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F4227B4-B675-4EF9-BF1D-7C8BAF816A8A}"/>
              </a:ext>
            </a:extLst>
          </p:cNvPr>
          <p:cNvSpPr txBox="1"/>
          <p:nvPr/>
        </p:nvSpPr>
        <p:spPr>
          <a:xfrm>
            <a:off x="13711236" y="3992595"/>
            <a:ext cx="2826211"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latin typeface="DINPro-Regular" panose="02000503030000020004" pitchFamily="50" charset="0"/>
              </a:rPr>
              <a:t>detached computation </a:t>
            </a:r>
          </a:p>
        </p:txBody>
      </p:sp>
      <p:sp>
        <p:nvSpPr>
          <p:cNvPr id="82" name="Rectangle 81">
            <a:extLst>
              <a:ext uri="{FF2B5EF4-FFF2-40B4-BE49-F238E27FC236}">
                <a16:creationId xmlns:a16="http://schemas.microsoft.com/office/drawing/2014/main" id="{3742BA5E-8D6A-4A70-AA14-62AB63DC47CC}"/>
              </a:ext>
            </a:extLst>
          </p:cNvPr>
          <p:cNvSpPr/>
          <p:nvPr/>
        </p:nvSpPr>
        <p:spPr>
          <a:xfrm>
            <a:off x="10676674" y="811019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a:stCxn id="60" idx="3"/>
          </p:cNvCxnSpPr>
          <p:nvPr/>
        </p:nvCxnSpPr>
        <p:spPr>
          <a:xfrm>
            <a:off x="10641704" y="8231475"/>
            <a:ext cx="754970"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6942A62-A920-4523-B748-48BC331149C5}"/>
              </a:ext>
            </a:extLst>
          </p:cNvPr>
          <p:cNvSpPr/>
          <p:nvPr/>
        </p:nvSpPr>
        <p:spPr>
          <a:xfrm>
            <a:off x="9237000" y="463709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67AEA945-B189-4720-98CC-6F467480252C}"/>
              </a:ext>
            </a:extLst>
          </p:cNvPr>
          <p:cNvCxnSpPr>
            <a:cxnSpLocks/>
            <a:stCxn id="47" idx="3"/>
          </p:cNvCxnSpPr>
          <p:nvPr/>
        </p:nvCxnSpPr>
        <p:spPr>
          <a:xfrm>
            <a:off x="13535119" y="3834429"/>
            <a:ext cx="351362" cy="0"/>
          </a:xfrm>
          <a:prstGeom prst="straightConnector1">
            <a:avLst/>
          </a:prstGeom>
          <a:ln w="539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6EF6A19-8F5C-4790-B458-88FE0F1F76CE}"/>
              </a:ext>
            </a:extLst>
          </p:cNvPr>
          <p:cNvCxnSpPr>
            <a:cxnSpLocks/>
          </p:cNvCxnSpPr>
          <p:nvPr/>
        </p:nvCxnSpPr>
        <p:spPr>
          <a:xfrm>
            <a:off x="12325090" y="7315920"/>
            <a:ext cx="351362" cy="0"/>
          </a:xfrm>
          <a:prstGeom prst="straightConnector1">
            <a:avLst/>
          </a:prstGeom>
          <a:ln w="53975">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874220A-B9E4-45AD-817E-550A581110BC}"/>
              </a:ext>
            </a:extLst>
          </p:cNvPr>
          <p:cNvGrpSpPr/>
          <p:nvPr/>
        </p:nvGrpSpPr>
        <p:grpSpPr>
          <a:xfrm>
            <a:off x="4918252" y="6909028"/>
            <a:ext cx="3126024" cy="1597521"/>
            <a:chOff x="4918252" y="6909028"/>
            <a:chExt cx="3126024" cy="1597521"/>
          </a:xfrm>
        </p:grpSpPr>
        <p:sp>
          <p:nvSpPr>
            <p:cNvPr id="12" name="Speech Bubble: Rectangle with Corners Rounded 11">
              <a:extLst>
                <a:ext uri="{FF2B5EF4-FFF2-40B4-BE49-F238E27FC236}">
                  <a16:creationId xmlns:a16="http://schemas.microsoft.com/office/drawing/2014/main" id="{194E5613-D73F-46EB-9744-687122ED804E}"/>
                </a:ext>
              </a:extLst>
            </p:cNvPr>
            <p:cNvSpPr/>
            <p:nvPr/>
          </p:nvSpPr>
          <p:spPr>
            <a:xfrm>
              <a:off x="4918252" y="7335110"/>
              <a:ext cx="3126024" cy="1171439"/>
            </a:xfrm>
            <a:prstGeom prst="wedgeRoundRectCallout">
              <a:avLst>
                <a:gd name="adj1" fmla="val 15032"/>
                <a:gd name="adj2" fmla="val -40695"/>
                <a:gd name="adj3"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thread in the thread pool picks up this work and executes it.</a:t>
              </a:r>
            </a:p>
          </p:txBody>
        </p:sp>
        <p:cxnSp>
          <p:nvCxnSpPr>
            <p:cNvPr id="15" name="Straight Arrow Connector 14">
              <a:extLst>
                <a:ext uri="{FF2B5EF4-FFF2-40B4-BE49-F238E27FC236}">
                  <a16:creationId xmlns:a16="http://schemas.microsoft.com/office/drawing/2014/main" id="{A7A65DC1-7BD1-4B97-847B-014458D42C5D}"/>
                </a:ext>
              </a:extLst>
            </p:cNvPr>
            <p:cNvCxnSpPr>
              <a:cxnSpLocks/>
            </p:cNvCxnSpPr>
            <p:nvPr/>
          </p:nvCxnSpPr>
          <p:spPr>
            <a:xfrm flipH="1" flipV="1">
              <a:off x="6445515" y="6909028"/>
              <a:ext cx="20251" cy="53456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764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2000"/>
                                        <p:tgtEl>
                                          <p:spTgt spid="63"/>
                                        </p:tgtEl>
                                      </p:cBhvr>
                                    </p:animEffect>
                                    <p:set>
                                      <p:cBhvr>
                                        <p:cTn id="7" dur="1" fill="hold">
                                          <p:stCondLst>
                                            <p:cond delay="1999"/>
                                          </p:stCondLst>
                                        </p:cTn>
                                        <p:tgtEl>
                                          <p:spTgt spid="63"/>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22" presetClass="exit" presetSubtype="8" fill="hold" grpId="0" nodeType="afterEffect">
                                  <p:stCondLst>
                                    <p:cond delay="0"/>
                                  </p:stCondLst>
                                  <p:childTnLst>
                                    <p:animEffect transition="out" filter="wipe(left)">
                                      <p:cBhvr>
                                        <p:cTn id="19" dur="2000"/>
                                        <p:tgtEl>
                                          <p:spTgt spid="62"/>
                                        </p:tgtEl>
                                      </p:cBhvr>
                                    </p:animEffect>
                                    <p:set>
                                      <p:cBhvr>
                                        <p:cTn id="20" dur="1" fill="hold">
                                          <p:stCondLst>
                                            <p:cond delay="1999"/>
                                          </p:stCondLst>
                                        </p:cTn>
                                        <p:tgtEl>
                                          <p:spTgt spid="62"/>
                                        </p:tgtEl>
                                        <p:attrNameLst>
                                          <p:attrName>style.visibility</p:attrName>
                                        </p:attrNameLst>
                                      </p:cBhvr>
                                      <p:to>
                                        <p:strVal val="hidden"/>
                                      </p:to>
                                    </p:set>
                                  </p:childTnLst>
                                </p:cTn>
                              </p:par>
                              <p:par>
                                <p:cTn id="21" presetID="1" presetClass="entr" presetSubtype="0" fill="hold" nodeType="withEffect">
                                  <p:stCondLst>
                                    <p:cond delay="150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150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up)">
                                      <p:cBhvr>
                                        <p:cTn id="29" dur="500"/>
                                        <p:tgtEl>
                                          <p:spTgt spid="58"/>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034"/>
                                        </p:tgtEl>
                                        <p:attrNameLst>
                                          <p:attrName>style.visibility</p:attrName>
                                        </p:attrNameLst>
                                      </p:cBhvr>
                                      <p:to>
                                        <p:strVal val="visible"/>
                                      </p:to>
                                    </p:set>
                                    <p:animEffect transition="in" filter="wipe(left)">
                                      <p:cBhvr>
                                        <p:cTn id="37" dur="500"/>
                                        <p:tgtEl>
                                          <p:spTgt spid="1034"/>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042"/>
                                        </p:tgtEl>
                                        <p:attrNameLst>
                                          <p:attrName>style.visibility</p:attrName>
                                        </p:attrNameLst>
                                      </p:cBhvr>
                                      <p:to>
                                        <p:strVal val="visible"/>
                                      </p:to>
                                    </p:set>
                                    <p:animEffect transition="in" filter="fade">
                                      <p:cBhvr>
                                        <p:cTn id="43" dur="500"/>
                                        <p:tgtEl>
                                          <p:spTgt spid="104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2000"/>
                                        <p:tgtEl>
                                          <p:spTgt spid="7"/>
                                        </p:tgtEl>
                                      </p:cBhvr>
                                    </p:animEffect>
                                    <p:set>
                                      <p:cBhvr>
                                        <p:cTn id="48" dur="1" fill="hold">
                                          <p:stCondLst>
                                            <p:cond delay="1999"/>
                                          </p:stCondLst>
                                        </p:cTn>
                                        <p:tgtEl>
                                          <p:spTgt spid="7"/>
                                        </p:tgtEl>
                                        <p:attrNameLst>
                                          <p:attrName>style.visibility</p:attrName>
                                        </p:attrNameLst>
                                      </p:cBhvr>
                                      <p:to>
                                        <p:strVal val="hidden"/>
                                      </p:to>
                                    </p:set>
                                  </p:childTnLst>
                                </p:cTn>
                              </p:par>
                              <p:par>
                                <p:cTn id="49" presetID="1" presetClass="entr" presetSubtype="0" fill="hold" grpId="0" nodeType="withEffect">
                                  <p:stCondLst>
                                    <p:cond delay="1000"/>
                                  </p:stCondLst>
                                  <p:childTnLst>
                                    <p:set>
                                      <p:cBhvr>
                                        <p:cTn id="50" dur="1" fill="hold">
                                          <p:stCondLst>
                                            <p:cond delay="0"/>
                                          </p:stCondLst>
                                        </p:cTn>
                                        <p:tgtEl>
                                          <p:spTgt spid="75"/>
                                        </p:tgtEl>
                                        <p:attrNameLst>
                                          <p:attrName>style.visibility</p:attrName>
                                        </p:attrNameLst>
                                      </p:cBhvr>
                                      <p:to>
                                        <p:strVal val="visible"/>
                                      </p:to>
                                    </p:set>
                                  </p:childTnLst>
                                </p:cTn>
                              </p:par>
                              <p:par>
                                <p:cTn id="51" presetID="22" presetClass="entr" presetSubtype="8" fill="hold" nodeType="withEffect">
                                  <p:stCondLst>
                                    <p:cond delay="1000"/>
                                  </p:stCondLst>
                                  <p:childTnLst>
                                    <p:set>
                                      <p:cBhvr>
                                        <p:cTn id="52" dur="1" fill="hold">
                                          <p:stCondLst>
                                            <p:cond delay="0"/>
                                          </p:stCondLst>
                                        </p:cTn>
                                        <p:tgtEl>
                                          <p:spTgt spid="64"/>
                                        </p:tgtEl>
                                        <p:attrNameLst>
                                          <p:attrName>style.visibility</p:attrName>
                                        </p:attrNameLst>
                                      </p:cBhvr>
                                      <p:to>
                                        <p:strVal val="visible"/>
                                      </p:to>
                                    </p:set>
                                    <p:animEffect transition="in" filter="wipe(left)">
                                      <p:cBhvr>
                                        <p:cTn id="53" dur="500"/>
                                        <p:tgtEl>
                                          <p:spTgt spid="64"/>
                                        </p:tgtEl>
                                      </p:cBhvr>
                                    </p:animEffect>
                                  </p:childTnLst>
                                </p:cTn>
                              </p:par>
                              <p:par>
                                <p:cTn id="54" presetID="1" presetClass="entr" presetSubtype="0" fill="hold" grpId="0" nodeType="withEffect">
                                  <p:stCondLst>
                                    <p:cond delay="1600"/>
                                  </p:stCondLst>
                                  <p:childTnLst>
                                    <p:set>
                                      <p:cBhvr>
                                        <p:cTn id="55" dur="1" fill="hold">
                                          <p:stCondLst>
                                            <p:cond delay="0"/>
                                          </p:stCondLst>
                                        </p:cTn>
                                        <p:tgtEl>
                                          <p:spTgt spid="74"/>
                                        </p:tgtEl>
                                        <p:attrNameLst>
                                          <p:attrName>style.visibility</p:attrName>
                                        </p:attrNameLst>
                                      </p:cBhvr>
                                      <p:to>
                                        <p:strVal val="visible"/>
                                      </p:to>
                                    </p:set>
                                  </p:childTnLst>
                                </p:cTn>
                              </p:par>
                              <p:par>
                                <p:cTn id="56" presetID="22" presetClass="entr" presetSubtype="8" fill="hold" nodeType="withEffect">
                                  <p:stCondLst>
                                    <p:cond delay="160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fade">
                                      <p:cBhvr>
                                        <p:cTn id="6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7" grpId="0" animBg="1"/>
      <p:bldP spid="60" grpId="0" animBg="1"/>
      <p:bldP spid="58" grpId="0" animBg="1"/>
      <p:bldP spid="74" grpId="0"/>
      <p:bldP spid="75" grpId="0"/>
      <p:bldP spid="85" grpId="0" animBg="1"/>
      <p:bldP spid="86" grpId="0"/>
      <p:bldP spid="82" grpId="0"/>
      <p:bldP spid="73"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No detached computation allowed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66</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5282790"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42" name="Graphic 1041" descr="Stopwatch 25% with solid fill">
            <a:extLst>
              <a:ext uri="{FF2B5EF4-FFF2-40B4-BE49-F238E27FC236}">
                <a16:creationId xmlns:a16="http://schemas.microsoft.com/office/drawing/2014/main" id="{F944E445-FEA7-4C0F-9401-4987DB117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3427" y="8826283"/>
            <a:ext cx="914400" cy="914400"/>
          </a:xfrm>
          <a:prstGeom prst="rect">
            <a:avLst/>
          </a:prstGeom>
        </p:spPr>
      </p:pic>
      <p:sp>
        <p:nvSpPr>
          <p:cNvPr id="59" name="Arrow: Bent 58">
            <a:extLst>
              <a:ext uri="{FF2B5EF4-FFF2-40B4-BE49-F238E27FC236}">
                <a16:creationId xmlns:a16="http://schemas.microsoft.com/office/drawing/2014/main" id="{B49B4AF3-39CB-40A8-8525-9EEAD29CF238}"/>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Arrow: Bent 60">
            <a:extLst>
              <a:ext uri="{FF2B5EF4-FFF2-40B4-BE49-F238E27FC236}">
                <a16:creationId xmlns:a16="http://schemas.microsoft.com/office/drawing/2014/main" id="{B0C710BF-D9EC-43FD-ACA6-AC72A8EFE93B}"/>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A84D9DDD-E20C-445C-9F85-B55CA4CF5AA7}"/>
              </a:ext>
            </a:extLst>
          </p:cNvPr>
          <p:cNvSpPr/>
          <p:nvPr/>
        </p:nvSpPr>
        <p:spPr>
          <a:xfrm>
            <a:off x="9753599" y="7838013"/>
            <a:ext cx="888105"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8764682"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ectangle 73">
            <a:extLst>
              <a:ext uri="{FF2B5EF4-FFF2-40B4-BE49-F238E27FC236}">
                <a16:creationId xmlns:a16="http://schemas.microsoft.com/office/drawing/2014/main" id="{92E528DD-E6EA-4C28-9CE3-D17B344217E5}"/>
              </a:ext>
            </a:extLst>
          </p:cNvPr>
          <p:cNvSpPr/>
          <p:nvPr/>
        </p:nvSpPr>
        <p:spPr>
          <a:xfrm>
            <a:off x="12846041" y="2723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set_value</a:t>
            </a:r>
            <a:endParaRPr lang="en-US" sz="2400" dirty="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1627437" y="6316309"/>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set_value</a:t>
            </a:r>
            <a:endParaRPr lang="en-US" sz="2400" dirty="0">
              <a:latin typeface="Consolas" panose="020B0609020204030204" pitchFamily="49" charset="0"/>
            </a:endParaRPr>
          </a:p>
        </p:txBody>
      </p:sp>
      <p:sp>
        <p:nvSpPr>
          <p:cNvPr id="85" name="Rectangle 84">
            <a:extLst>
              <a:ext uri="{FF2B5EF4-FFF2-40B4-BE49-F238E27FC236}">
                <a16:creationId xmlns:a16="http://schemas.microsoft.com/office/drawing/2014/main" id="{0AC03EEA-B42F-45D0-8AAF-3C80AA643E53}"/>
              </a:ext>
            </a:extLst>
          </p:cNvPr>
          <p:cNvSpPr/>
          <p:nvPr/>
        </p:nvSpPr>
        <p:spPr>
          <a:xfrm>
            <a:off x="10728019" y="2534889"/>
            <a:ext cx="3394140" cy="5354104"/>
          </a:xfrm>
          <a:prstGeom prst="rect">
            <a:avLst/>
          </a:prstGeom>
          <a:noFill/>
          <a:ln w="603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F4227B4-B675-4EF9-BF1D-7C8BAF816A8A}"/>
              </a:ext>
            </a:extLst>
          </p:cNvPr>
          <p:cNvSpPr txBox="1"/>
          <p:nvPr/>
        </p:nvSpPr>
        <p:spPr>
          <a:xfrm>
            <a:off x="13711236" y="3992595"/>
            <a:ext cx="2826211"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latin typeface="DINPro-Regular" panose="02000503030000020004" pitchFamily="50" charset="0"/>
              </a:rPr>
              <a:t>detached computation </a:t>
            </a:r>
          </a:p>
        </p:txBody>
      </p:sp>
      <p:sp>
        <p:nvSpPr>
          <p:cNvPr id="82" name="Rectangle 81">
            <a:extLst>
              <a:ext uri="{FF2B5EF4-FFF2-40B4-BE49-F238E27FC236}">
                <a16:creationId xmlns:a16="http://schemas.microsoft.com/office/drawing/2014/main" id="{3742BA5E-8D6A-4A70-AA14-62AB63DC47CC}"/>
              </a:ext>
            </a:extLst>
          </p:cNvPr>
          <p:cNvSpPr/>
          <p:nvPr/>
        </p:nvSpPr>
        <p:spPr>
          <a:xfrm>
            <a:off x="10676674" y="811019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a:stCxn id="60" idx="3"/>
          </p:cNvCxnSpPr>
          <p:nvPr/>
        </p:nvCxnSpPr>
        <p:spPr>
          <a:xfrm>
            <a:off x="10641704" y="8231475"/>
            <a:ext cx="754970"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6942A62-A920-4523-B748-48BC331149C5}"/>
              </a:ext>
            </a:extLst>
          </p:cNvPr>
          <p:cNvSpPr/>
          <p:nvPr/>
        </p:nvSpPr>
        <p:spPr>
          <a:xfrm>
            <a:off x="9237000" y="463709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67AEA945-B189-4720-98CC-6F467480252C}"/>
              </a:ext>
            </a:extLst>
          </p:cNvPr>
          <p:cNvCxnSpPr>
            <a:cxnSpLocks/>
            <a:stCxn id="47" idx="3"/>
          </p:cNvCxnSpPr>
          <p:nvPr/>
        </p:nvCxnSpPr>
        <p:spPr>
          <a:xfrm>
            <a:off x="13535119" y="3834429"/>
            <a:ext cx="351362" cy="0"/>
          </a:xfrm>
          <a:prstGeom prst="straightConnector1">
            <a:avLst/>
          </a:prstGeom>
          <a:ln w="539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6EF6A19-8F5C-4790-B458-88FE0F1F76CE}"/>
              </a:ext>
            </a:extLst>
          </p:cNvPr>
          <p:cNvCxnSpPr>
            <a:cxnSpLocks/>
          </p:cNvCxnSpPr>
          <p:nvPr/>
        </p:nvCxnSpPr>
        <p:spPr>
          <a:xfrm>
            <a:off x="12325090" y="7315920"/>
            <a:ext cx="351362" cy="0"/>
          </a:xfrm>
          <a:prstGeom prst="straightConnector1">
            <a:avLst/>
          </a:prstGeom>
          <a:ln w="53975">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874220A-B9E4-45AD-817E-550A581110BC}"/>
              </a:ext>
            </a:extLst>
          </p:cNvPr>
          <p:cNvGrpSpPr/>
          <p:nvPr/>
        </p:nvGrpSpPr>
        <p:grpSpPr>
          <a:xfrm>
            <a:off x="4918252" y="6909028"/>
            <a:ext cx="3126024" cy="2046978"/>
            <a:chOff x="4918252" y="6909028"/>
            <a:chExt cx="3126024" cy="2046978"/>
          </a:xfrm>
        </p:grpSpPr>
        <p:sp>
          <p:nvSpPr>
            <p:cNvPr id="12" name="Speech Bubble: Rectangle with Corners Rounded 11">
              <a:extLst>
                <a:ext uri="{FF2B5EF4-FFF2-40B4-BE49-F238E27FC236}">
                  <a16:creationId xmlns:a16="http://schemas.microsoft.com/office/drawing/2014/main" id="{194E5613-D73F-46EB-9744-687122ED804E}"/>
                </a:ext>
              </a:extLst>
            </p:cNvPr>
            <p:cNvSpPr/>
            <p:nvPr/>
          </p:nvSpPr>
          <p:spPr>
            <a:xfrm>
              <a:off x="4918252" y="7784567"/>
              <a:ext cx="3126024" cy="1171439"/>
            </a:xfrm>
            <a:prstGeom prst="wedgeRoundRectCallout">
              <a:avLst>
                <a:gd name="adj1" fmla="val 15032"/>
                <a:gd name="adj2" fmla="val -40695"/>
                <a:gd name="adj3"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thread in the thread pool picks up this work and executes it.</a:t>
              </a:r>
            </a:p>
          </p:txBody>
        </p:sp>
        <p:cxnSp>
          <p:nvCxnSpPr>
            <p:cNvPr id="15" name="Straight Arrow Connector 14">
              <a:extLst>
                <a:ext uri="{FF2B5EF4-FFF2-40B4-BE49-F238E27FC236}">
                  <a16:creationId xmlns:a16="http://schemas.microsoft.com/office/drawing/2014/main" id="{A7A65DC1-7BD1-4B97-847B-014458D42C5D}"/>
                </a:ext>
              </a:extLst>
            </p:cNvPr>
            <p:cNvCxnSpPr>
              <a:cxnSpLocks/>
            </p:cNvCxnSpPr>
            <p:nvPr/>
          </p:nvCxnSpPr>
          <p:spPr>
            <a:xfrm flipH="1" flipV="1">
              <a:off x="6445516" y="6909028"/>
              <a:ext cx="22015" cy="97996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3512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Why is detached computation bad?</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773383" y="3317839"/>
            <a:ext cx="8732983" cy="425861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compute_helper</a:t>
            </a:r>
            <a:r>
              <a:rPr lang="en-US" kern="0" dirty="0">
                <a:solidFill>
                  <a:srgbClr val="D4D4D4"/>
                </a:solidFill>
                <a:latin typeface="Consolas" panose="020B0609020204030204" pitchFamily="49" charset="0"/>
              </a:rPr>
              <a:t>(</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&amp; data);</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compute()</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data = 0;</a:t>
            </a: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result = </a:t>
            </a:r>
            <a:r>
              <a:rPr lang="en-US" kern="0" dirty="0" err="1">
                <a:solidFill>
                  <a:srgbClr val="D4D4D4"/>
                </a:solidFill>
                <a:latin typeface="Consolas" panose="020B0609020204030204" pitchFamily="49" charset="0"/>
              </a:rPr>
              <a:t>compute_helper</a:t>
            </a:r>
            <a:r>
              <a:rPr lang="en-US" kern="0" dirty="0">
                <a:solidFill>
                  <a:srgbClr val="D4D4D4"/>
                </a:solidFill>
                <a:latin typeface="Consolas" panose="020B0609020204030204" pitchFamily="49" charset="0"/>
              </a:rPr>
              <a:t>(data);</a:t>
            </a:r>
          </a:p>
          <a:p>
            <a:pPr mar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 */</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p:txBody>
      </p:sp>
      <p:sp>
        <p:nvSpPr>
          <p:cNvPr id="62" name="TextBox 61">
            <a:extLst>
              <a:ext uri="{FF2B5EF4-FFF2-40B4-BE49-F238E27FC236}">
                <a16:creationId xmlns:a16="http://schemas.microsoft.com/office/drawing/2014/main" id="{80ACE77D-7710-48C0-9EA6-0C506EE67977}"/>
              </a:ext>
            </a:extLst>
          </p:cNvPr>
          <p:cNvSpPr txBox="1"/>
          <p:nvPr/>
        </p:nvSpPr>
        <p:spPr>
          <a:xfrm>
            <a:off x="10155382" y="3951732"/>
            <a:ext cx="6359235" cy="25853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600" dirty="0">
                <a:solidFill>
                  <a:schemeClr val="tx1"/>
                </a:solidFill>
                <a:latin typeface="DINPro-Regular" panose="02000503030000020004" pitchFamily="50" charset="0"/>
              </a:rPr>
              <a:t>What would happen if </a:t>
            </a:r>
            <a:r>
              <a:rPr lang="en-US" sz="3600" dirty="0">
                <a:solidFill>
                  <a:schemeClr val="tx1"/>
                </a:solidFill>
                <a:latin typeface="Consolas" panose="020B0609020204030204" pitchFamily="49" charset="0"/>
              </a:rPr>
              <a:t>compute()</a:t>
            </a:r>
            <a:r>
              <a:rPr lang="en-US" sz="3600" dirty="0">
                <a:solidFill>
                  <a:schemeClr val="tx1"/>
                </a:solidFill>
                <a:latin typeface="DINPro-Regular" panose="02000503030000020004" pitchFamily="50" charset="0"/>
              </a:rPr>
              <a:t> could return after calling </a:t>
            </a:r>
            <a:r>
              <a:rPr lang="en-US" sz="3600" dirty="0" err="1">
                <a:solidFill>
                  <a:schemeClr val="tx1"/>
                </a:solidFill>
                <a:latin typeface="Consolas" panose="020B0609020204030204" pitchFamily="49" charset="0"/>
              </a:rPr>
              <a:t>compute_helper</a:t>
            </a:r>
            <a:r>
              <a:rPr lang="en-US" sz="3600" dirty="0">
                <a:solidFill>
                  <a:schemeClr val="tx1"/>
                </a:solidFill>
                <a:latin typeface="Consolas" panose="020B0609020204030204" pitchFamily="49" charset="0"/>
              </a:rPr>
              <a:t>()</a:t>
            </a:r>
            <a:r>
              <a:rPr lang="en-US" sz="3600" dirty="0">
                <a:solidFill>
                  <a:schemeClr val="tx1"/>
                </a:solidFill>
                <a:latin typeface="DINPro-Regular" panose="02000503030000020004" pitchFamily="50" charset="0"/>
              </a:rPr>
              <a:t> but before </a:t>
            </a:r>
            <a:r>
              <a:rPr lang="en-US" sz="3600" dirty="0" err="1">
                <a:solidFill>
                  <a:schemeClr val="tx1"/>
                </a:solidFill>
                <a:latin typeface="Consolas" panose="020B0609020204030204" pitchFamily="49" charset="0"/>
              </a:rPr>
              <a:t>compute_helper</a:t>
            </a:r>
            <a:r>
              <a:rPr lang="en-US" sz="3600" dirty="0">
                <a:solidFill>
                  <a:schemeClr val="tx1"/>
                </a:solidFill>
                <a:latin typeface="Consolas" panose="020B0609020204030204" pitchFamily="49" charset="0"/>
              </a:rPr>
              <a:t>() </a:t>
            </a:r>
            <a:r>
              <a:rPr lang="en-US" sz="3600" dirty="0">
                <a:solidFill>
                  <a:schemeClr val="tx1"/>
                </a:solidFill>
                <a:latin typeface="DINPro-Regular" panose="02000503030000020004" pitchFamily="50" charset="0"/>
              </a:rPr>
              <a:t>returned?</a:t>
            </a:r>
          </a:p>
        </p:txBody>
      </p:sp>
    </p:spTree>
    <p:extLst>
      <p:ext uri="{BB962C8B-B14F-4D97-AF65-F5344CB8AC3E}">
        <p14:creationId xmlns:p14="http://schemas.microsoft.com/office/powerpoint/2010/main" val="364299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Concurrency must be joined!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68</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2E528DD-E6EA-4C28-9CE3-D17B344217E5}"/>
              </a:ext>
            </a:extLst>
          </p:cNvPr>
          <p:cNvSpPr/>
          <p:nvPr/>
        </p:nvSpPr>
        <p:spPr>
          <a:xfrm>
            <a:off x="12846041" y="2723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set_value</a:t>
            </a:r>
            <a:endParaRPr lang="en-US" sz="240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1627437" y="6378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set_value</a:t>
            </a:r>
            <a:endParaRPr lang="en-US" sz="240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a:stCxn id="60" idx="3"/>
          </p:cNvCxnSpPr>
          <p:nvPr/>
        </p:nvCxnSpPr>
        <p:spPr>
          <a:xfrm>
            <a:off x="14444420" y="8231475"/>
            <a:ext cx="778245"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EDC59A4-85AD-4F8A-B348-DD7788A29FAF}"/>
              </a:ext>
            </a:extLst>
          </p:cNvPr>
          <p:cNvSpPr/>
          <p:nvPr/>
        </p:nvSpPr>
        <p:spPr>
          <a:xfrm>
            <a:off x="14372095" y="808183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pic>
        <p:nvPicPr>
          <p:cNvPr id="5" name="Graphic 4" descr="Stopwatch 75% with solid fill">
            <a:extLst>
              <a:ext uri="{FF2B5EF4-FFF2-40B4-BE49-F238E27FC236}">
                <a16:creationId xmlns:a16="http://schemas.microsoft.com/office/drawing/2014/main" id="{E89625DC-F431-4FC9-A96F-B78D1921F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90154" y="8761706"/>
            <a:ext cx="914400" cy="914400"/>
          </a:xfrm>
          <a:prstGeom prst="rect">
            <a:avLst/>
          </a:prstGeom>
        </p:spPr>
      </p:pic>
      <p:grpSp>
        <p:nvGrpSpPr>
          <p:cNvPr id="7" name="Group 6">
            <a:extLst>
              <a:ext uri="{FF2B5EF4-FFF2-40B4-BE49-F238E27FC236}">
                <a16:creationId xmlns:a16="http://schemas.microsoft.com/office/drawing/2014/main" id="{D11E9F0E-AAA2-4862-BE3F-33DAF41ADFCE}"/>
              </a:ext>
            </a:extLst>
          </p:cNvPr>
          <p:cNvGrpSpPr/>
          <p:nvPr/>
        </p:nvGrpSpPr>
        <p:grpSpPr>
          <a:xfrm>
            <a:off x="3641931" y="2598623"/>
            <a:ext cx="10802489" cy="6026314"/>
            <a:chOff x="3641931" y="2598623"/>
            <a:chExt cx="10802489" cy="6026314"/>
          </a:xfrm>
        </p:grpSpPr>
        <p:grpSp>
          <p:nvGrpSpPr>
            <p:cNvPr id="1032" name="Group 1031">
              <a:extLst>
                <a:ext uri="{FF2B5EF4-FFF2-40B4-BE49-F238E27FC236}">
                  <a16:creationId xmlns:a16="http://schemas.microsoft.com/office/drawing/2014/main" id="{C1635F10-73DE-4164-BB66-CD896D1F513F}"/>
                </a:ext>
              </a:extLst>
            </p:cNvPr>
            <p:cNvGrpSpPr/>
            <p:nvPr/>
          </p:nvGrpSpPr>
          <p:grpSpPr>
            <a:xfrm>
              <a:off x="3641931" y="2598623"/>
              <a:ext cx="10802489" cy="6026314"/>
              <a:chOff x="3641931" y="2598623"/>
              <a:chExt cx="10802489" cy="6026314"/>
            </a:xfrm>
          </p:grpSpPr>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5282790"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12581943"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A84D9DDD-E20C-445C-9F85-B55CA4CF5AA7}"/>
                  </a:ext>
                </a:extLst>
              </p:cNvPr>
              <p:cNvSpPr/>
              <p:nvPr/>
            </p:nvSpPr>
            <p:spPr>
              <a:xfrm>
                <a:off x="13535888" y="7838013"/>
                <a:ext cx="90853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61" name="Arrow: Bent 60">
                <a:extLst>
                  <a:ext uri="{FF2B5EF4-FFF2-40B4-BE49-F238E27FC236}">
                    <a16:creationId xmlns:a16="http://schemas.microsoft.com/office/drawing/2014/main" id="{560CE0B1-4DEB-426C-8360-13C1BE5222A4}"/>
                  </a:ext>
                </a:extLst>
              </p:cNvPr>
              <p:cNvSpPr/>
              <p:nvPr/>
            </p:nvSpPr>
            <p:spPr>
              <a:xfrm rot="5400000">
                <a:off x="11699493" y="5646012"/>
                <a:ext cx="4020469"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Connector 7">
                <a:extLst>
                  <a:ext uri="{FF2B5EF4-FFF2-40B4-BE49-F238E27FC236}">
                    <a16:creationId xmlns:a16="http://schemas.microsoft.com/office/drawing/2014/main" id="{406EA1F0-3F85-4807-AB29-EDB47379DAE7}"/>
                  </a:ext>
                </a:extLst>
              </p:cNvPr>
              <p:cNvCxnSpPr>
                <a:cxnSpLocks/>
                <a:endCxn id="58" idx="2"/>
              </p:cNvCxnSpPr>
              <p:nvPr/>
            </p:nvCxnSpPr>
            <p:spPr>
              <a:xfrm>
                <a:off x="9762978" y="5623879"/>
                <a:ext cx="3749040" cy="1352"/>
              </a:xfrm>
              <a:prstGeom prst="line">
                <a:avLst/>
              </a:prstGeom>
              <a:ln w="825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13A47B6-4E37-4B7F-A416-2DEE0EB74362}"/>
                  </a:ext>
                </a:extLst>
              </p:cNvPr>
              <p:cNvCxnSpPr>
                <a:cxnSpLocks/>
                <a:endCxn id="63" idx="2"/>
              </p:cNvCxnSpPr>
              <p:nvPr/>
            </p:nvCxnSpPr>
            <p:spPr>
              <a:xfrm flipV="1">
                <a:off x="12348576" y="7316557"/>
                <a:ext cx="1184581" cy="1352"/>
              </a:xfrm>
              <a:prstGeom prst="line">
                <a:avLst/>
              </a:prstGeom>
              <a:ln w="825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3" name="Arrow: Bent 62">
                <a:extLst>
                  <a:ext uri="{FF2B5EF4-FFF2-40B4-BE49-F238E27FC236}">
                    <a16:creationId xmlns:a16="http://schemas.microsoft.com/office/drawing/2014/main" id="{C8047C0F-5B9A-44DC-94B9-CEC32B2302D8}"/>
                  </a:ext>
                </a:extLst>
              </p:cNvPr>
              <p:cNvSpPr/>
              <p:nvPr/>
            </p:nvSpPr>
            <p:spPr>
              <a:xfrm rot="5400000">
                <a:off x="13429817" y="7376340"/>
                <a:ext cx="555125"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Arrow: Bent 58">
              <a:extLst>
                <a:ext uri="{FF2B5EF4-FFF2-40B4-BE49-F238E27FC236}">
                  <a16:creationId xmlns:a16="http://schemas.microsoft.com/office/drawing/2014/main" id="{3CEEA149-0316-4FE8-8BF1-9855DEEBF386}"/>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Arrow: Bent 64">
              <a:extLst>
                <a:ext uri="{FF2B5EF4-FFF2-40B4-BE49-F238E27FC236}">
                  <a16:creationId xmlns:a16="http://schemas.microsoft.com/office/drawing/2014/main" id="{BFB4C2AA-61F4-44D9-8F85-906370E2680C}"/>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6942A62-A920-4523-B748-48BC331149C5}"/>
              </a:ext>
            </a:extLst>
          </p:cNvPr>
          <p:cNvSpPr/>
          <p:nvPr/>
        </p:nvSpPr>
        <p:spPr>
          <a:xfrm>
            <a:off x="9237000" y="463709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Consolas" panose="020B0609020204030204" pitchFamily="49" charset="0"/>
              </a:rPr>
              <a:t>set_error</a:t>
            </a:r>
            <a:endParaRPr lang="en-US" sz="2400" dirty="0">
              <a:latin typeface="Consolas" panose="020B0609020204030204" pitchFamily="49" charset="0"/>
            </a:endParaRPr>
          </a:p>
        </p:txBody>
      </p:sp>
    </p:spTree>
    <p:extLst>
      <p:ext uri="{BB962C8B-B14F-4D97-AF65-F5344CB8AC3E}">
        <p14:creationId xmlns:p14="http://schemas.microsoft.com/office/powerpoint/2010/main" val="3928900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0"/>
                                        <p:tgtEl>
                                          <p:spTgt spid="7"/>
                                        </p:tgtEl>
                                      </p:cBhvr>
                                    </p:animEffect>
                                  </p:childTnLst>
                                </p:cTn>
                              </p:par>
                              <p:par>
                                <p:cTn id="8" presetID="1" presetClass="entr" presetSubtype="0" fill="hold" nodeType="withEffect">
                                  <p:stCondLst>
                                    <p:cond delay="2200"/>
                                  </p:stCondLst>
                                  <p:childTnLst>
                                    <p:set>
                                      <p:cBhvr>
                                        <p:cTn id="9" dur="1" fill="hold">
                                          <p:stCondLst>
                                            <p:cond delay="0"/>
                                          </p:stCondLst>
                                        </p:cTn>
                                        <p:tgtEl>
                                          <p:spTgt spid="1026"/>
                                        </p:tgtEl>
                                        <p:attrNameLst>
                                          <p:attrName>style.visibility</p:attrName>
                                        </p:attrNameLst>
                                      </p:cBhvr>
                                      <p:to>
                                        <p:strVal val="visible"/>
                                      </p:to>
                                    </p:set>
                                  </p:childTnLst>
                                </p:cTn>
                              </p:par>
                              <p:par>
                                <p:cTn id="10" presetID="1" presetClass="entr" presetSubtype="0" fill="hold" grpId="0" nodeType="withEffect">
                                  <p:stCondLst>
                                    <p:cond delay="220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3500"/>
                                  </p:stCondLst>
                                  <p:childTnLst>
                                    <p:set>
                                      <p:cBhvr>
                                        <p:cTn id="13" dur="1" fill="hold">
                                          <p:stCondLst>
                                            <p:cond delay="0"/>
                                          </p:stCondLst>
                                        </p:cTn>
                                        <p:tgtEl>
                                          <p:spTgt spid="75"/>
                                        </p:tgtEl>
                                        <p:attrNameLst>
                                          <p:attrName>style.visibility</p:attrName>
                                        </p:attrNameLst>
                                      </p:cBhvr>
                                      <p:to>
                                        <p:strVal val="visible"/>
                                      </p:to>
                                    </p:set>
                                  </p:childTnLst>
                                </p:cTn>
                              </p:par>
                              <p:par>
                                <p:cTn id="14" presetID="1" presetClass="entr" presetSubtype="0" fill="hold" grpId="0" nodeType="withEffect">
                                  <p:stCondLst>
                                    <p:cond delay="3500"/>
                                  </p:stCondLst>
                                  <p:childTnLst>
                                    <p:set>
                                      <p:cBhvr>
                                        <p:cTn id="15" dur="1" fill="hold">
                                          <p:stCondLst>
                                            <p:cond delay="0"/>
                                          </p:stCondLst>
                                        </p:cTn>
                                        <p:tgtEl>
                                          <p:spTgt spid="74"/>
                                        </p:tgtEl>
                                        <p:attrNameLst>
                                          <p:attrName>style.visibility</p:attrName>
                                        </p:attrNameLst>
                                      </p:cBhvr>
                                      <p:to>
                                        <p:strVal val="visible"/>
                                      </p:to>
                                    </p:se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wipe(left)">
                                      <p:cBhvr>
                                        <p:cTn id="19" dur="500"/>
                                        <p:tgtEl>
                                          <p:spTgt spid="103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64" grpId="0"/>
      <p:bldP spid="7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Concurrency must be joined!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69</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2E528DD-E6EA-4C28-9CE3-D17B344217E5}"/>
              </a:ext>
            </a:extLst>
          </p:cNvPr>
          <p:cNvSpPr/>
          <p:nvPr/>
        </p:nvSpPr>
        <p:spPr>
          <a:xfrm>
            <a:off x="11806951" y="3166655"/>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set_done</a:t>
            </a:r>
            <a:endParaRPr lang="en-US" sz="240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2347878" y="6378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set_done</a:t>
            </a:r>
            <a:endParaRPr lang="en-US" sz="240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p:cNvCxnSpPr>
          <p:nvPr/>
        </p:nvCxnSpPr>
        <p:spPr>
          <a:xfrm>
            <a:off x="12967840" y="8231475"/>
            <a:ext cx="748145"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EDC59A4-85AD-4F8A-B348-DD7788A29FAF}"/>
              </a:ext>
            </a:extLst>
          </p:cNvPr>
          <p:cNvSpPr/>
          <p:nvPr/>
        </p:nvSpPr>
        <p:spPr>
          <a:xfrm>
            <a:off x="13092535" y="808183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set_error</a:t>
            </a:r>
            <a:endParaRPr lang="en-US" sz="2400">
              <a:latin typeface="Consolas" panose="020B0609020204030204" pitchFamily="49" charset="0"/>
            </a:endParaRPr>
          </a:p>
        </p:txBody>
      </p:sp>
      <p:pic>
        <p:nvPicPr>
          <p:cNvPr id="10" name="Graphic 9" descr="Stopwatch 33% with solid fill">
            <a:extLst>
              <a:ext uri="{FF2B5EF4-FFF2-40B4-BE49-F238E27FC236}">
                <a16:creationId xmlns:a16="http://schemas.microsoft.com/office/drawing/2014/main" id="{BBFFB8D5-BC6C-4C4C-93F6-FBB133FE40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4906" y="8805017"/>
            <a:ext cx="914400" cy="914400"/>
          </a:xfrm>
          <a:prstGeom prst="rect">
            <a:avLst/>
          </a:prstGeom>
        </p:spPr>
      </p:pic>
      <p:grpSp>
        <p:nvGrpSpPr>
          <p:cNvPr id="3" name="Group 2">
            <a:extLst>
              <a:ext uri="{FF2B5EF4-FFF2-40B4-BE49-F238E27FC236}">
                <a16:creationId xmlns:a16="http://schemas.microsoft.com/office/drawing/2014/main" id="{5317D825-6D7F-4FD8-9CBC-4775678A3896}"/>
              </a:ext>
            </a:extLst>
          </p:cNvPr>
          <p:cNvGrpSpPr/>
          <p:nvPr/>
        </p:nvGrpSpPr>
        <p:grpSpPr>
          <a:xfrm>
            <a:off x="3660842" y="2598623"/>
            <a:ext cx="9306998" cy="6026314"/>
            <a:chOff x="3660842" y="2598623"/>
            <a:chExt cx="9306998" cy="6026314"/>
          </a:xfrm>
        </p:grpSpPr>
        <p:grpSp>
          <p:nvGrpSpPr>
            <p:cNvPr id="1032" name="Group 1031">
              <a:extLst>
                <a:ext uri="{FF2B5EF4-FFF2-40B4-BE49-F238E27FC236}">
                  <a16:creationId xmlns:a16="http://schemas.microsoft.com/office/drawing/2014/main" id="{C1635F10-73DE-4164-BB66-CD896D1F513F}"/>
                </a:ext>
              </a:extLst>
            </p:cNvPr>
            <p:cNvGrpSpPr/>
            <p:nvPr/>
          </p:nvGrpSpPr>
          <p:grpSpPr>
            <a:xfrm>
              <a:off x="3660842" y="2598623"/>
              <a:ext cx="9306998" cy="6026314"/>
              <a:chOff x="3641931" y="2598623"/>
              <a:chExt cx="9306998" cy="6026314"/>
            </a:xfrm>
          </p:grpSpPr>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3592917"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8647240"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A84D9DDD-E20C-445C-9F85-B55CA4CF5AA7}"/>
                  </a:ext>
                </a:extLst>
              </p:cNvPr>
              <p:cNvSpPr/>
              <p:nvPr/>
            </p:nvSpPr>
            <p:spPr>
              <a:xfrm>
                <a:off x="9729720" y="7838013"/>
                <a:ext cx="3219209"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61" name="Arrow: Bent 60">
                <a:extLst>
                  <a:ext uri="{FF2B5EF4-FFF2-40B4-BE49-F238E27FC236}">
                    <a16:creationId xmlns:a16="http://schemas.microsoft.com/office/drawing/2014/main" id="{560CE0B1-4DEB-426C-8360-13C1BE5222A4}"/>
                  </a:ext>
                </a:extLst>
              </p:cNvPr>
              <p:cNvSpPr/>
              <p:nvPr/>
            </p:nvSpPr>
            <p:spPr>
              <a:xfrm rot="5400000">
                <a:off x="10009235" y="5646012"/>
                <a:ext cx="4020469"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row: Bent 62">
                <a:extLst>
                  <a:ext uri="{FF2B5EF4-FFF2-40B4-BE49-F238E27FC236}">
                    <a16:creationId xmlns:a16="http://schemas.microsoft.com/office/drawing/2014/main" id="{C8047C0F-5B9A-44DC-94B9-CEC32B2302D8}"/>
                  </a:ext>
                </a:extLst>
              </p:cNvPr>
              <p:cNvSpPr/>
              <p:nvPr/>
            </p:nvSpPr>
            <p:spPr>
              <a:xfrm rot="5400000">
                <a:off x="12224459" y="7376340"/>
                <a:ext cx="555125"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Arrow: Bent 58">
              <a:extLst>
                <a:ext uri="{FF2B5EF4-FFF2-40B4-BE49-F238E27FC236}">
                  <a16:creationId xmlns:a16="http://schemas.microsoft.com/office/drawing/2014/main" id="{39D1BBC7-A2BC-4E8F-99D4-AB90EBEB76F4}"/>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rrow: Bent 61">
              <a:extLst>
                <a:ext uri="{FF2B5EF4-FFF2-40B4-BE49-F238E27FC236}">
                  <a16:creationId xmlns:a16="http://schemas.microsoft.com/office/drawing/2014/main" id="{25501E0D-19AC-4893-9840-30653C6B5383}"/>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 4">
            <a:extLst>
              <a:ext uri="{FF2B5EF4-FFF2-40B4-BE49-F238E27FC236}">
                <a16:creationId xmlns:a16="http://schemas.microsoft.com/office/drawing/2014/main" id="{599EAEDD-35B6-4056-8125-08A97BAC7DB7}"/>
              </a:ext>
            </a:extLst>
          </p:cNvPr>
          <p:cNvSpPr/>
          <p:nvPr/>
        </p:nvSpPr>
        <p:spPr>
          <a:xfrm>
            <a:off x="10417962" y="3909739"/>
            <a:ext cx="263436" cy="3935516"/>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Up 64">
            <a:extLst>
              <a:ext uri="{FF2B5EF4-FFF2-40B4-BE49-F238E27FC236}">
                <a16:creationId xmlns:a16="http://schemas.microsoft.com/office/drawing/2014/main" id="{AF1656D4-EB87-468B-8111-9B70D7110186}"/>
              </a:ext>
            </a:extLst>
          </p:cNvPr>
          <p:cNvSpPr/>
          <p:nvPr/>
        </p:nvSpPr>
        <p:spPr>
          <a:xfrm>
            <a:off x="10125099" y="7403665"/>
            <a:ext cx="267313" cy="427729"/>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6E4E2-ECC4-43D9-96A4-BC837000FD1F}"/>
              </a:ext>
            </a:extLst>
          </p:cNvPr>
          <p:cNvSpPr/>
          <p:nvPr/>
        </p:nvSpPr>
        <p:spPr>
          <a:xfrm>
            <a:off x="10705071" y="2175164"/>
            <a:ext cx="4382529" cy="6629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6942A62-A920-4523-B748-48BC331149C5}"/>
              </a:ext>
            </a:extLst>
          </p:cNvPr>
          <p:cNvSpPr/>
          <p:nvPr/>
        </p:nvSpPr>
        <p:spPr>
          <a:xfrm>
            <a:off x="9237000" y="463395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n w="0">
                  <a:noFill/>
                </a:ln>
                <a:latin typeface="Consolas" panose="020B0609020204030204" pitchFamily="49" charset="0"/>
              </a:rPr>
              <a:t>set_error</a:t>
            </a:r>
            <a:endParaRPr lang="en-US" sz="2400" dirty="0">
              <a:ln w="0">
                <a:noFill/>
              </a:ln>
              <a:latin typeface="Consolas" panose="020B0609020204030204" pitchFamily="49" charset="0"/>
            </a:endParaRPr>
          </a:p>
        </p:txBody>
      </p:sp>
      <p:sp>
        <p:nvSpPr>
          <p:cNvPr id="6" name="TextBox 5">
            <a:extLst>
              <a:ext uri="{FF2B5EF4-FFF2-40B4-BE49-F238E27FC236}">
                <a16:creationId xmlns:a16="http://schemas.microsoft.com/office/drawing/2014/main" id="{DD3627AB-67CB-45BB-BA9E-F9BF955C3BCC}"/>
              </a:ext>
            </a:extLst>
          </p:cNvPr>
          <p:cNvSpPr txBox="1"/>
          <p:nvPr/>
        </p:nvSpPr>
        <p:spPr>
          <a:xfrm>
            <a:off x="10408151" y="5823687"/>
            <a:ext cx="175206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rgbClr val="FFFF00"/>
                </a:solidFill>
                <a:latin typeface="DINPro-Regular" panose="02000503030000020004" pitchFamily="50" charset="0"/>
              </a:rPr>
              <a:t>Request stop</a:t>
            </a:r>
          </a:p>
        </p:txBody>
      </p:sp>
    </p:spTree>
    <p:extLst>
      <p:ext uri="{BB962C8B-B14F-4D97-AF65-F5344CB8AC3E}">
        <p14:creationId xmlns:p14="http://schemas.microsoft.com/office/powerpoint/2010/main" val="110639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0"/>
                                        <p:tgtEl>
                                          <p:spTgt spid="3"/>
                                        </p:tgtEl>
                                      </p:cBhvr>
                                    </p:animEffect>
                                  </p:childTnLst>
                                </p:cTn>
                              </p:par>
                              <p:par>
                                <p:cTn id="8" presetID="1" presetClass="entr" presetSubtype="0" fill="hold" nodeType="withEffect">
                                  <p:stCondLst>
                                    <p:cond delay="2800"/>
                                  </p:stCondLst>
                                  <p:childTnLst>
                                    <p:set>
                                      <p:cBhvr>
                                        <p:cTn id="9" dur="1" fill="hold">
                                          <p:stCondLst>
                                            <p:cond delay="0"/>
                                          </p:stCondLst>
                                        </p:cTn>
                                        <p:tgtEl>
                                          <p:spTgt spid="1026"/>
                                        </p:tgtEl>
                                        <p:attrNameLst>
                                          <p:attrName>style.visibility</p:attrName>
                                        </p:attrNameLst>
                                      </p:cBhvr>
                                      <p:to>
                                        <p:strVal val="visible"/>
                                      </p:to>
                                    </p:set>
                                  </p:childTnLst>
                                </p:cTn>
                              </p:par>
                              <p:par>
                                <p:cTn id="10" presetID="1" presetClass="entr" presetSubtype="0" fill="hold" grpId="0" nodeType="withEffect">
                                  <p:stCondLst>
                                    <p:cond delay="280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3500"/>
                                  </p:stCondLst>
                                  <p:childTnLst>
                                    <p:set>
                                      <p:cBhvr>
                                        <p:cTn id="13" dur="1" fill="hold">
                                          <p:stCondLst>
                                            <p:cond delay="0"/>
                                          </p:stCondLst>
                                        </p:cTn>
                                        <p:tgtEl>
                                          <p:spTgt spid="75"/>
                                        </p:tgtEl>
                                        <p:attrNameLst>
                                          <p:attrName>style.visibility</p:attrName>
                                        </p:attrNameLst>
                                      </p:cBhvr>
                                      <p:to>
                                        <p:strVal val="visible"/>
                                      </p:to>
                                    </p:set>
                                  </p:childTnLst>
                                </p:cTn>
                              </p:par>
                              <p:par>
                                <p:cTn id="14" presetID="1" presetClass="entr" presetSubtype="0" fill="hold" grpId="0" nodeType="withEffect">
                                  <p:stCondLst>
                                    <p:cond delay="3500"/>
                                  </p:stCondLst>
                                  <p:childTnLst>
                                    <p:set>
                                      <p:cBhvr>
                                        <p:cTn id="15" dur="1" fill="hold">
                                          <p:stCondLst>
                                            <p:cond delay="0"/>
                                          </p:stCondLst>
                                        </p:cTn>
                                        <p:tgtEl>
                                          <p:spTgt spid="74"/>
                                        </p:tgtEl>
                                        <p:attrNameLst>
                                          <p:attrName>style.visibility</p:attrName>
                                        </p:attrNameLst>
                                      </p:cBhvr>
                                      <p:to>
                                        <p:strVal val="visible"/>
                                      </p:to>
                                    </p:se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wipe(left)">
                                      <p:cBhvr>
                                        <p:cTn id="19" dur="500"/>
                                        <p:tgtEl>
                                          <p:spTgt spid="103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down)">
                                      <p:cBhvr>
                                        <p:cTn id="26" dur="500"/>
                                        <p:tgtEl>
                                          <p:spTgt spid="6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xit" presetSubtype="2" fill="hold" grpId="0" nodeType="clickEffect">
                                  <p:stCondLst>
                                    <p:cond delay="0"/>
                                  </p:stCondLst>
                                  <p:childTnLst>
                                    <p:anim calcmode="lin" valueType="num">
                                      <p:cBhvr additive="base">
                                        <p:cTn id="37" dur="2000"/>
                                        <p:tgtEl>
                                          <p:spTgt spid="7"/>
                                        </p:tgtEl>
                                        <p:attrNameLst>
                                          <p:attrName>ppt_x</p:attrName>
                                        </p:attrNameLst>
                                      </p:cBhvr>
                                      <p:tavLst>
                                        <p:tav tm="0">
                                          <p:val>
                                            <p:strVal val="ppt_x"/>
                                          </p:val>
                                        </p:tav>
                                        <p:tav tm="100000">
                                          <p:val>
                                            <p:strVal val="1+ppt_w/2"/>
                                          </p:val>
                                        </p:tav>
                                      </p:tavLst>
                                    </p:anim>
                                    <p:anim calcmode="lin" valueType="num">
                                      <p:cBhvr additive="base">
                                        <p:cTn id="38" dur="2000"/>
                                        <p:tgtEl>
                                          <p:spTgt spid="7"/>
                                        </p:tgtEl>
                                        <p:attrNameLst>
                                          <p:attrName>ppt_y</p:attrName>
                                        </p:attrNameLst>
                                      </p:cBhvr>
                                      <p:tavLst>
                                        <p:tav tm="0">
                                          <p:val>
                                            <p:strVal val="ppt_y"/>
                                          </p:val>
                                        </p:tav>
                                        <p:tav tm="100000">
                                          <p:val>
                                            <p:strVal val="ppt_y"/>
                                          </p:val>
                                        </p:tav>
                                      </p:tavLst>
                                    </p:anim>
                                    <p:set>
                                      <p:cBhvr>
                                        <p:cTn id="39" dur="1" fill="hold">
                                          <p:stCondLst>
                                            <p:cond delay="1999"/>
                                          </p:stCondLst>
                                        </p:cTn>
                                        <p:tgtEl>
                                          <p:spTgt spid="7"/>
                                        </p:tgtEl>
                                        <p:attrNameLst>
                                          <p:attrName>style.visibility</p:attrName>
                                        </p:attrNameLst>
                                      </p:cBhvr>
                                      <p:to>
                                        <p:strVal val="hidden"/>
                                      </p:to>
                                    </p:se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64" grpId="0"/>
      <p:bldP spid="5" grpId="0" animBg="1"/>
      <p:bldP spid="65" grpId="0" animBg="1"/>
      <p:bldP spid="7" grpId="0" animBg="1"/>
      <p:bldP spid="7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3" name="Content Placeholder 2">
            <a:extLst>
              <a:ext uri="{FF2B5EF4-FFF2-40B4-BE49-F238E27FC236}">
                <a16:creationId xmlns:a16="http://schemas.microsoft.com/office/drawing/2014/main" id="{C6B37130-0205-46AC-B96A-3D76FDFE2E50}"/>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ex::scheduler </a:t>
            </a:r>
            <a:r>
              <a:rPr lang="en-US" dirty="0">
                <a:solidFill>
                  <a:srgbClr val="569CD6"/>
                </a:solidFill>
                <a:latin typeface="Consolas" panose="020B0609020204030204" pitchFamily="49" charset="0"/>
              </a:rPr>
              <a:t>auto</a:t>
            </a:r>
            <a:r>
              <a:rPr lang="en-US" dirty="0">
                <a:latin typeface="Consolas" panose="020B0609020204030204" pitchFamily="49" charset="0"/>
              </a:rPr>
              <a:t>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a:t>
            </a:r>
            <a:r>
              <a:rPr lang="en-US" b="1" dirty="0" err="1">
                <a:solidFill>
                  <a:schemeClr val="tx1"/>
                </a:solidFill>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ex::then</a:t>
            </a:r>
            <a:r>
              <a:rPr lang="en-US" dirty="0">
                <a:latin typeface="Consolas" panose="020B0609020204030204" pitchFamily="49" charset="0"/>
              </a:rPr>
              <a:t>(</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ex::then</a:t>
            </a:r>
            <a:r>
              <a:rPr lang="en-US" dirty="0">
                <a:latin typeface="Consolas" panose="020B0609020204030204" pitchFamily="49" charset="0"/>
              </a:rPr>
              <a:t>(</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ex::then</a:t>
            </a:r>
            <a:r>
              <a:rPr lang="en-US" dirty="0">
                <a:latin typeface="Consolas" panose="020B0609020204030204" pitchFamily="49" charset="0"/>
              </a:rPr>
              <a:t>(</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a:t>
            </a:r>
            <a:r>
              <a:rPr lang="en-US" b="1" dirty="0">
                <a:solidFill>
                  <a:schemeClr val="tx1"/>
                </a:solidFill>
                <a:latin typeface="Consolas" panose="020B0609020204030204" pitchFamily="49" charset="0"/>
              </a:rPr>
              <a:t>std::</a:t>
            </a:r>
            <a:r>
              <a:rPr lang="en-US" b="1" dirty="0" err="1">
                <a:solidFill>
                  <a:schemeClr val="tx1"/>
                </a:solidFill>
                <a:latin typeface="Consolas" panose="020B0609020204030204" pitchFamily="49" charset="0"/>
              </a:rPr>
              <a:t>this_thread</a:t>
            </a:r>
            <a:r>
              <a:rPr lang="en-US" b="1" dirty="0">
                <a:solidFill>
                  <a:schemeClr val="tx1"/>
                </a:solidFill>
                <a:latin typeface="Consolas" panose="020B0609020204030204" pitchFamily="49" charset="0"/>
              </a:rPr>
              <a:t>::</a:t>
            </a:r>
            <a:r>
              <a:rPr lang="en-US" b="1" dirty="0" err="1">
                <a:solidFill>
                  <a:schemeClr val="tx1"/>
                </a:solidFill>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D01882E1-DF56-4243-B03D-D4E2AB16976F}"/>
              </a:ext>
            </a:extLst>
          </p:cNvPr>
          <p:cNvSpPr>
            <a:spLocks noGrp="1"/>
          </p:cNvSpPr>
          <p:nvPr>
            <p:ph type="sldNum" sz="quarter" idx="12"/>
          </p:nvPr>
        </p:nvSpPr>
        <p:spPr/>
        <p:txBody>
          <a:bodyPr/>
          <a:lstStyle/>
          <a:p>
            <a:fld id="{3F0CE7EA-D096-4FD3-87FA-FBB0B79F5140}" type="slidenum">
              <a:rPr lang="en-US" smtClean="0"/>
              <a:t>7</a:t>
            </a:fld>
            <a:endParaRPr lang="en-US"/>
          </a:p>
        </p:txBody>
      </p:sp>
      <p:sp>
        <p:nvSpPr>
          <p:cNvPr id="6" name="TextBox 5">
            <a:extLst>
              <a:ext uri="{FF2B5EF4-FFF2-40B4-BE49-F238E27FC236}">
                <a16:creationId xmlns:a16="http://schemas.microsoft.com/office/drawing/2014/main" id="{124A344D-DADB-4666-9676-C83101C8165E}"/>
              </a:ext>
            </a:extLst>
          </p:cNvPr>
          <p:cNvSpPr txBox="1"/>
          <p:nvPr/>
        </p:nvSpPr>
        <p:spPr>
          <a:xfrm>
            <a:off x="11862290" y="2138082"/>
            <a:ext cx="4525055" cy="25299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dirty="0">
                <a:solidFill>
                  <a:schemeClr val="tx2"/>
                </a:solidFill>
                <a:latin typeface="DINPro-Regular" panose="02000503030000020004" pitchFamily="50" charset="0"/>
              </a:rPr>
              <a:t>P2300 proposes these concepts and algorithms, among others.</a:t>
            </a:r>
          </a:p>
        </p:txBody>
      </p:sp>
    </p:spTree>
    <p:extLst>
      <p:ext uri="{BB962C8B-B14F-4D97-AF65-F5344CB8AC3E}">
        <p14:creationId xmlns:p14="http://schemas.microsoft.com/office/powerpoint/2010/main" val="3891656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a:t>Concurrency must be joined!</a:t>
            </a:r>
          </a:p>
        </p:txBody>
      </p:sp>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70</a:t>
            </a:fld>
            <a:endParaRPr lang="en-US"/>
          </a:p>
        </p:txBody>
      </p:sp>
      <p:sp>
        <p:nvSpPr>
          <p:cNvPr id="37" name="Rectangle 36">
            <a:extLst>
              <a:ext uri="{FF2B5EF4-FFF2-40B4-BE49-F238E27FC236}">
                <a16:creationId xmlns:a16="http://schemas.microsoft.com/office/drawing/2014/main" id="{38E029B6-75A0-41BF-AF66-9887A133DB8E}"/>
              </a:ext>
            </a:extLst>
          </p:cNvPr>
          <p:cNvSpPr/>
          <p:nvPr/>
        </p:nvSpPr>
        <p:spPr>
          <a:xfrm>
            <a:off x="1346111" y="259862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8" name="Rectangle 37">
            <a:extLst>
              <a:ext uri="{FF2B5EF4-FFF2-40B4-BE49-F238E27FC236}">
                <a16:creationId xmlns:a16="http://schemas.microsoft.com/office/drawing/2014/main" id="{CEA50BEE-7DF1-4894-A780-AAF8B230F045}"/>
              </a:ext>
            </a:extLst>
          </p:cNvPr>
          <p:cNvSpPr/>
          <p:nvPr/>
        </p:nvSpPr>
        <p:spPr>
          <a:xfrm>
            <a:off x="1346111" y="434645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39" name="Rectangle 38">
            <a:extLst>
              <a:ext uri="{FF2B5EF4-FFF2-40B4-BE49-F238E27FC236}">
                <a16:creationId xmlns:a16="http://schemas.microsoft.com/office/drawing/2014/main" id="{66341673-1B56-452B-A54B-5F70B883A8BC}"/>
              </a:ext>
            </a:extLst>
          </p:cNvPr>
          <p:cNvSpPr/>
          <p:nvPr/>
        </p:nvSpPr>
        <p:spPr>
          <a:xfrm>
            <a:off x="1346111" y="696819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0" name="Rectangle 39">
            <a:extLst>
              <a:ext uri="{FF2B5EF4-FFF2-40B4-BE49-F238E27FC236}">
                <a16:creationId xmlns:a16="http://schemas.microsoft.com/office/drawing/2014/main" id="{F3325811-3357-4584-A0E0-BE8BDF74416A}"/>
              </a:ext>
            </a:extLst>
          </p:cNvPr>
          <p:cNvSpPr/>
          <p:nvPr/>
        </p:nvSpPr>
        <p:spPr>
          <a:xfrm>
            <a:off x="1346111" y="347253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1" name="Rectangle 40">
            <a:extLst>
              <a:ext uri="{FF2B5EF4-FFF2-40B4-BE49-F238E27FC236}">
                <a16:creationId xmlns:a16="http://schemas.microsoft.com/office/drawing/2014/main" id="{4E2BCC86-B0D9-4BA1-9B82-DA076EFC707D}"/>
              </a:ext>
            </a:extLst>
          </p:cNvPr>
          <p:cNvSpPr/>
          <p:nvPr/>
        </p:nvSpPr>
        <p:spPr>
          <a:xfrm>
            <a:off x="1346111" y="5220368"/>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then</a:t>
            </a:r>
          </a:p>
        </p:txBody>
      </p:sp>
      <p:sp>
        <p:nvSpPr>
          <p:cNvPr id="42" name="Rectangle 41">
            <a:extLst>
              <a:ext uri="{FF2B5EF4-FFF2-40B4-BE49-F238E27FC236}">
                <a16:creationId xmlns:a16="http://schemas.microsoft.com/office/drawing/2014/main" id="{5BF2B954-D244-4133-BBFF-68A7B1B47A49}"/>
              </a:ext>
            </a:extLst>
          </p:cNvPr>
          <p:cNvSpPr/>
          <p:nvPr/>
        </p:nvSpPr>
        <p:spPr>
          <a:xfrm>
            <a:off x="1346111" y="6094283"/>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latin typeface="Consolas" panose="020B0609020204030204" pitchFamily="49" charset="0"/>
              </a:rPr>
              <a:t>schedule</a:t>
            </a:r>
          </a:p>
        </p:txBody>
      </p:sp>
      <p:sp>
        <p:nvSpPr>
          <p:cNvPr id="43" name="Rectangle 42">
            <a:extLst>
              <a:ext uri="{FF2B5EF4-FFF2-40B4-BE49-F238E27FC236}">
                <a16:creationId xmlns:a16="http://schemas.microsoft.com/office/drawing/2014/main" id="{074A5EE1-45A6-4AAA-8616-4E92FEA220F3}"/>
              </a:ext>
            </a:extLst>
          </p:cNvPr>
          <p:cNvSpPr/>
          <p:nvPr/>
        </p:nvSpPr>
        <p:spPr>
          <a:xfrm>
            <a:off x="1346111" y="7842114"/>
            <a:ext cx="1609318"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when_all</a:t>
            </a:r>
            <a:endParaRPr lang="en-US" sz="2400">
              <a:latin typeface="Consolas" panose="020B0609020204030204" pitchFamily="49" charset="0"/>
            </a:endParaRPr>
          </a:p>
        </p:txBody>
      </p:sp>
      <p:sp>
        <p:nvSpPr>
          <p:cNvPr id="1028" name="TextBox 1027">
            <a:extLst>
              <a:ext uri="{FF2B5EF4-FFF2-40B4-BE49-F238E27FC236}">
                <a16:creationId xmlns:a16="http://schemas.microsoft.com/office/drawing/2014/main" id="{F8A8BB44-5FC1-436F-831F-8308842E59E2}"/>
              </a:ext>
            </a:extLst>
          </p:cNvPr>
          <p:cNvSpPr txBox="1"/>
          <p:nvPr/>
        </p:nvSpPr>
        <p:spPr>
          <a:xfrm>
            <a:off x="6910380" y="9157628"/>
            <a:ext cx="282621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latin typeface="DINPro-Regular" panose="02000503030000020004" pitchFamily="50" charset="0"/>
              </a:rPr>
              <a:t>time </a:t>
            </a:r>
          </a:p>
        </p:txBody>
      </p:sp>
      <p:cxnSp>
        <p:nvCxnSpPr>
          <p:cNvPr id="1030" name="Straight Arrow Connector 1029">
            <a:extLst>
              <a:ext uri="{FF2B5EF4-FFF2-40B4-BE49-F238E27FC236}">
                <a16:creationId xmlns:a16="http://schemas.microsoft.com/office/drawing/2014/main" id="{007CBB3F-144B-49E9-9940-629FF0FC65B5}"/>
              </a:ext>
            </a:extLst>
          </p:cNvPr>
          <p:cNvCxnSpPr>
            <a:cxnSpLocks/>
          </p:cNvCxnSpPr>
          <p:nvPr/>
        </p:nvCxnSpPr>
        <p:spPr>
          <a:xfrm>
            <a:off x="8668239" y="9369994"/>
            <a:ext cx="1480218" cy="1"/>
          </a:xfrm>
          <a:prstGeom prst="straightConnector1">
            <a:avLst/>
          </a:prstGeom>
          <a:ln w="476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2E528DD-E6EA-4C28-9CE3-D17B344217E5}"/>
              </a:ext>
            </a:extLst>
          </p:cNvPr>
          <p:cNvSpPr/>
          <p:nvPr/>
        </p:nvSpPr>
        <p:spPr>
          <a:xfrm>
            <a:off x="11806951" y="3166655"/>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set_done</a:t>
            </a:r>
            <a:endParaRPr lang="en-US" sz="2400">
              <a:latin typeface="Consolas" panose="020B0609020204030204" pitchFamily="49" charset="0"/>
            </a:endParaRPr>
          </a:p>
        </p:txBody>
      </p:sp>
      <p:sp>
        <p:nvSpPr>
          <p:cNvPr id="75" name="Rectangle 74">
            <a:extLst>
              <a:ext uri="{FF2B5EF4-FFF2-40B4-BE49-F238E27FC236}">
                <a16:creationId xmlns:a16="http://schemas.microsoft.com/office/drawing/2014/main" id="{9490C55C-6F91-4987-ABC9-B44FDB1BFD4A}"/>
              </a:ext>
            </a:extLst>
          </p:cNvPr>
          <p:cNvSpPr/>
          <p:nvPr/>
        </p:nvSpPr>
        <p:spPr>
          <a:xfrm>
            <a:off x="12347878" y="637830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set_done</a:t>
            </a:r>
            <a:endParaRPr lang="en-US" sz="2400">
              <a:latin typeface="Consolas" panose="020B0609020204030204" pitchFamily="49" charset="0"/>
            </a:endParaRPr>
          </a:p>
        </p:txBody>
      </p:sp>
      <p:cxnSp>
        <p:nvCxnSpPr>
          <p:cNvPr id="1034" name="Straight Arrow Connector 1033">
            <a:extLst>
              <a:ext uri="{FF2B5EF4-FFF2-40B4-BE49-F238E27FC236}">
                <a16:creationId xmlns:a16="http://schemas.microsoft.com/office/drawing/2014/main" id="{C414E7A3-F9A2-43FE-BA26-0FE99B0936FC}"/>
              </a:ext>
            </a:extLst>
          </p:cNvPr>
          <p:cNvCxnSpPr>
            <a:cxnSpLocks/>
          </p:cNvCxnSpPr>
          <p:nvPr/>
        </p:nvCxnSpPr>
        <p:spPr>
          <a:xfrm>
            <a:off x="12967840" y="8231475"/>
            <a:ext cx="748145" cy="0"/>
          </a:xfrm>
          <a:prstGeom prst="straightConnector1">
            <a:avLst/>
          </a:prstGeom>
          <a:ln w="635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EDC59A4-85AD-4F8A-B348-DD7788A29FAF}"/>
              </a:ext>
            </a:extLst>
          </p:cNvPr>
          <p:cNvSpPr/>
          <p:nvPr/>
        </p:nvSpPr>
        <p:spPr>
          <a:xfrm>
            <a:off x="13092535" y="8081831"/>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err="1">
                <a:latin typeface="Consolas" panose="020B0609020204030204" pitchFamily="49" charset="0"/>
              </a:rPr>
              <a:t>set_error</a:t>
            </a:r>
            <a:endParaRPr lang="en-US" sz="2400">
              <a:latin typeface="Consolas" panose="020B0609020204030204" pitchFamily="49" charset="0"/>
            </a:endParaRPr>
          </a:p>
        </p:txBody>
      </p:sp>
      <p:sp>
        <p:nvSpPr>
          <p:cNvPr id="6" name="TextBox 5">
            <a:extLst>
              <a:ext uri="{FF2B5EF4-FFF2-40B4-BE49-F238E27FC236}">
                <a16:creationId xmlns:a16="http://schemas.microsoft.com/office/drawing/2014/main" id="{DD3627AB-67CB-45BB-BA9E-F9BF955C3BCC}"/>
              </a:ext>
            </a:extLst>
          </p:cNvPr>
          <p:cNvSpPr txBox="1"/>
          <p:nvPr/>
        </p:nvSpPr>
        <p:spPr>
          <a:xfrm>
            <a:off x="10408151" y="5823687"/>
            <a:ext cx="175206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a:solidFill>
                  <a:srgbClr val="FFFF00"/>
                </a:solidFill>
                <a:latin typeface="DINPro-Regular" panose="02000503030000020004" pitchFamily="50" charset="0"/>
              </a:rPr>
              <a:t>Request stop</a:t>
            </a:r>
          </a:p>
        </p:txBody>
      </p:sp>
      <p:pic>
        <p:nvPicPr>
          <p:cNvPr id="10" name="Graphic 9" descr="Stopwatch 33% with solid fill">
            <a:extLst>
              <a:ext uri="{FF2B5EF4-FFF2-40B4-BE49-F238E27FC236}">
                <a16:creationId xmlns:a16="http://schemas.microsoft.com/office/drawing/2014/main" id="{BBFFB8D5-BC6C-4C4C-93F6-FBB133FE40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4906" y="8805017"/>
            <a:ext cx="914400" cy="914400"/>
          </a:xfrm>
          <a:prstGeom prst="rect">
            <a:avLst/>
          </a:prstGeom>
        </p:spPr>
      </p:pic>
      <p:grpSp>
        <p:nvGrpSpPr>
          <p:cNvPr id="3" name="Group 2">
            <a:extLst>
              <a:ext uri="{FF2B5EF4-FFF2-40B4-BE49-F238E27FC236}">
                <a16:creationId xmlns:a16="http://schemas.microsoft.com/office/drawing/2014/main" id="{5317D825-6D7F-4FD8-9CBC-4775678A3896}"/>
              </a:ext>
            </a:extLst>
          </p:cNvPr>
          <p:cNvGrpSpPr/>
          <p:nvPr/>
        </p:nvGrpSpPr>
        <p:grpSpPr>
          <a:xfrm>
            <a:off x="3660842" y="2598623"/>
            <a:ext cx="9306998" cy="6026314"/>
            <a:chOff x="3660842" y="2598623"/>
            <a:chExt cx="9306998" cy="6026314"/>
          </a:xfrm>
        </p:grpSpPr>
        <p:grpSp>
          <p:nvGrpSpPr>
            <p:cNvPr id="1032" name="Group 1031">
              <a:extLst>
                <a:ext uri="{FF2B5EF4-FFF2-40B4-BE49-F238E27FC236}">
                  <a16:creationId xmlns:a16="http://schemas.microsoft.com/office/drawing/2014/main" id="{C1635F10-73DE-4164-BB66-CD896D1F513F}"/>
                </a:ext>
              </a:extLst>
            </p:cNvPr>
            <p:cNvGrpSpPr/>
            <p:nvPr/>
          </p:nvGrpSpPr>
          <p:grpSpPr>
            <a:xfrm>
              <a:off x="3660842" y="2598623"/>
              <a:ext cx="9306998" cy="6026314"/>
              <a:chOff x="3641931" y="2598623"/>
              <a:chExt cx="9306998" cy="6026314"/>
            </a:xfrm>
          </p:grpSpPr>
          <p:sp>
            <p:nvSpPr>
              <p:cNvPr id="49" name="Rectangle 48">
                <a:extLst>
                  <a:ext uri="{FF2B5EF4-FFF2-40B4-BE49-F238E27FC236}">
                    <a16:creationId xmlns:a16="http://schemas.microsoft.com/office/drawing/2014/main" id="{058349D0-9870-4C70-9F0B-1977C74E9387}"/>
                  </a:ext>
                </a:extLst>
              </p:cNvPr>
              <p:cNvSpPr/>
              <p:nvPr/>
            </p:nvSpPr>
            <p:spPr>
              <a:xfrm>
                <a:off x="6948397" y="6965188"/>
                <a:ext cx="5376693"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3" name="Rectangle 12">
                <a:extLst>
                  <a:ext uri="{FF2B5EF4-FFF2-40B4-BE49-F238E27FC236}">
                    <a16:creationId xmlns:a16="http://schemas.microsoft.com/office/drawing/2014/main" id="{C243A8D4-0605-4B24-9027-326544A79DB9}"/>
                  </a:ext>
                </a:extLst>
              </p:cNvPr>
              <p:cNvSpPr/>
              <p:nvPr/>
            </p:nvSpPr>
            <p:spPr>
              <a:xfrm>
                <a:off x="3641931" y="7838013"/>
                <a:ext cx="523912"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16" name="Rectangle 15">
                <a:extLst>
                  <a:ext uri="{FF2B5EF4-FFF2-40B4-BE49-F238E27FC236}">
                    <a16:creationId xmlns:a16="http://schemas.microsoft.com/office/drawing/2014/main" id="{9B6B6542-3FCD-4DB1-B933-6AFC67F27764}"/>
                  </a:ext>
                </a:extLst>
              </p:cNvPr>
              <p:cNvSpPr/>
              <p:nvPr/>
            </p:nvSpPr>
            <p:spPr>
              <a:xfrm>
                <a:off x="4165842" y="6965188"/>
                <a:ext cx="523912"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22" name="Rectangle 21">
                <a:extLst>
                  <a:ext uri="{FF2B5EF4-FFF2-40B4-BE49-F238E27FC236}">
                    <a16:creationId xmlns:a16="http://schemas.microsoft.com/office/drawing/2014/main" id="{14B9CEF4-7EED-43FD-AA4D-F6FC8AEA09AB}"/>
                  </a:ext>
                </a:extLst>
              </p:cNvPr>
              <p:cNvSpPr/>
              <p:nvPr/>
            </p:nvSpPr>
            <p:spPr>
              <a:xfrm>
                <a:off x="4689754" y="6092365"/>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1" name="Rectangle 30">
                <a:extLst>
                  <a:ext uri="{FF2B5EF4-FFF2-40B4-BE49-F238E27FC236}">
                    <a16:creationId xmlns:a16="http://schemas.microsoft.com/office/drawing/2014/main" id="{5DEC6782-EEEF-47B7-AE51-81E8C595C90A}"/>
                  </a:ext>
                </a:extLst>
              </p:cNvPr>
              <p:cNvSpPr/>
              <p:nvPr/>
            </p:nvSpPr>
            <p:spPr>
              <a:xfrm>
                <a:off x="5216618" y="5219542"/>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4" name="Rectangle 33">
                <a:extLst>
                  <a:ext uri="{FF2B5EF4-FFF2-40B4-BE49-F238E27FC236}">
                    <a16:creationId xmlns:a16="http://schemas.microsoft.com/office/drawing/2014/main" id="{3FE73B06-6A3A-46BD-B14F-B2491F1D7A9C}"/>
                  </a:ext>
                </a:extLst>
              </p:cNvPr>
              <p:cNvSpPr/>
              <p:nvPr/>
            </p:nvSpPr>
            <p:spPr>
              <a:xfrm>
                <a:off x="5743482" y="4346719"/>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5" name="Rectangle 34">
                <a:extLst>
                  <a:ext uri="{FF2B5EF4-FFF2-40B4-BE49-F238E27FC236}">
                    <a16:creationId xmlns:a16="http://schemas.microsoft.com/office/drawing/2014/main" id="{E3E5A427-13AD-4A6A-A7E0-D1B901D39681}"/>
                  </a:ext>
                </a:extLst>
              </p:cNvPr>
              <p:cNvSpPr/>
              <p:nvPr/>
            </p:nvSpPr>
            <p:spPr>
              <a:xfrm>
                <a:off x="6270346" y="3473896"/>
                <a:ext cx="526864"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36" name="Rectangle 35">
                <a:extLst>
                  <a:ext uri="{FF2B5EF4-FFF2-40B4-BE49-F238E27FC236}">
                    <a16:creationId xmlns:a16="http://schemas.microsoft.com/office/drawing/2014/main" id="{FD5E41C3-FD83-4E85-9BAC-76F23238BDD2}"/>
                  </a:ext>
                </a:extLst>
              </p:cNvPr>
              <p:cNvSpPr/>
              <p:nvPr/>
            </p:nvSpPr>
            <p:spPr>
              <a:xfrm>
                <a:off x="6797210" y="260107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4" name="Rectangle 43">
                <a:extLst>
                  <a:ext uri="{FF2B5EF4-FFF2-40B4-BE49-F238E27FC236}">
                    <a16:creationId xmlns:a16="http://schemas.microsoft.com/office/drawing/2014/main" id="{E240320D-D764-427A-AA68-8BCA2B3E42F6}"/>
                  </a:ext>
                </a:extLst>
              </p:cNvPr>
              <p:cNvSpPr/>
              <p:nvPr/>
            </p:nvSpPr>
            <p:spPr>
              <a:xfrm>
                <a:off x="7725465" y="259862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5" name="Rectangle 44">
                <a:extLst>
                  <a:ext uri="{FF2B5EF4-FFF2-40B4-BE49-F238E27FC236}">
                    <a16:creationId xmlns:a16="http://schemas.microsoft.com/office/drawing/2014/main" id="{5D0C9BA4-06D7-4E30-A738-C7ECC72623C9}"/>
                  </a:ext>
                </a:extLst>
              </p:cNvPr>
              <p:cNvSpPr/>
              <p:nvPr/>
            </p:nvSpPr>
            <p:spPr>
              <a:xfrm>
                <a:off x="7324075" y="4346453"/>
                <a:ext cx="526864"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6" name="Rectangle 45">
                <a:extLst>
                  <a:ext uri="{FF2B5EF4-FFF2-40B4-BE49-F238E27FC236}">
                    <a16:creationId xmlns:a16="http://schemas.microsoft.com/office/drawing/2014/main" id="{0D688D62-B3E3-4EFC-8624-6F332F3C7063}"/>
                  </a:ext>
                </a:extLst>
              </p:cNvPr>
              <p:cNvSpPr/>
              <p:nvPr/>
            </p:nvSpPr>
            <p:spPr>
              <a:xfrm>
                <a:off x="6424079" y="6092365"/>
                <a:ext cx="524318" cy="7869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7" name="Rectangle 46">
                <a:extLst>
                  <a:ext uri="{FF2B5EF4-FFF2-40B4-BE49-F238E27FC236}">
                    <a16:creationId xmlns:a16="http://schemas.microsoft.com/office/drawing/2014/main" id="{DF1F643E-5B83-4BB7-AA41-96F55D8124D7}"/>
                  </a:ext>
                </a:extLst>
              </p:cNvPr>
              <p:cNvSpPr/>
              <p:nvPr/>
            </p:nvSpPr>
            <p:spPr>
              <a:xfrm>
                <a:off x="8252329" y="3440967"/>
                <a:ext cx="3592917"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8" name="Rectangle 47">
                <a:extLst>
                  <a:ext uri="{FF2B5EF4-FFF2-40B4-BE49-F238E27FC236}">
                    <a16:creationId xmlns:a16="http://schemas.microsoft.com/office/drawing/2014/main" id="{8E0E19A4-4CEE-45A1-81D1-2E74E48E9A63}"/>
                  </a:ext>
                </a:extLst>
              </p:cNvPr>
              <p:cNvSpPr/>
              <p:nvPr/>
            </p:nvSpPr>
            <p:spPr>
              <a:xfrm>
                <a:off x="7850939" y="5233397"/>
                <a:ext cx="1293061" cy="78692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4" name="Arrow: Bent 3">
                <a:extLst>
                  <a:ext uri="{FF2B5EF4-FFF2-40B4-BE49-F238E27FC236}">
                    <a16:creationId xmlns:a16="http://schemas.microsoft.com/office/drawing/2014/main" id="{B48FB28D-A31B-4F61-B3F2-96335648F120}"/>
                  </a:ext>
                </a:extLst>
              </p:cNvPr>
              <p:cNvSpPr/>
              <p:nvPr/>
            </p:nvSpPr>
            <p:spPr>
              <a:xfrm>
                <a:off x="3865419" y="7403666"/>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5AD2CF8C-DABD-4AA0-8BE8-016069D82354}"/>
                  </a:ext>
                </a:extLst>
              </p:cNvPr>
              <p:cNvSpPr/>
              <p:nvPr/>
            </p:nvSpPr>
            <p:spPr>
              <a:xfrm>
                <a:off x="4389330" y="659754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01CE69F9-E6F5-4A92-AD38-994BE9678695}"/>
                  </a:ext>
                </a:extLst>
              </p:cNvPr>
              <p:cNvSpPr/>
              <p:nvPr/>
            </p:nvSpPr>
            <p:spPr>
              <a:xfrm>
                <a:off x="5428434" y="481028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Arrow: Bent 53">
                <a:extLst>
                  <a:ext uri="{FF2B5EF4-FFF2-40B4-BE49-F238E27FC236}">
                    <a16:creationId xmlns:a16="http://schemas.microsoft.com/office/drawing/2014/main" id="{421E6612-56A1-4928-8D50-2DCE44923A09}"/>
                  </a:ext>
                </a:extLst>
              </p:cNvPr>
              <p:cNvSpPr/>
              <p:nvPr/>
            </p:nvSpPr>
            <p:spPr>
              <a:xfrm>
                <a:off x="6467531" y="3050760"/>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Bent 54">
                <a:extLst>
                  <a:ext uri="{FF2B5EF4-FFF2-40B4-BE49-F238E27FC236}">
                    <a16:creationId xmlns:a16="http://schemas.microsoft.com/office/drawing/2014/main" id="{677A2B96-6F5D-4003-BEB1-667442A2AB20}"/>
                  </a:ext>
                </a:extLst>
              </p:cNvPr>
              <p:cNvSpPr/>
              <p:nvPr/>
            </p:nvSpPr>
            <p:spPr>
              <a:xfrm rot="5400000">
                <a:off x="8351752" y="3078467"/>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4BA07920-82BB-4DEA-8B02-8DE52F18959C}"/>
                  </a:ext>
                </a:extLst>
              </p:cNvPr>
              <p:cNvSpPr/>
              <p:nvPr/>
            </p:nvSpPr>
            <p:spPr>
              <a:xfrm rot="5400000">
                <a:off x="7908403" y="4879568"/>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C70289BA-9C58-439D-B529-ACB935C773CC}"/>
                  </a:ext>
                </a:extLst>
              </p:cNvPr>
              <p:cNvSpPr/>
              <p:nvPr/>
            </p:nvSpPr>
            <p:spPr>
              <a:xfrm rot="5400000">
                <a:off x="7022498" y="6621551"/>
                <a:ext cx="300424"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Bent 57">
                <a:extLst>
                  <a:ext uri="{FF2B5EF4-FFF2-40B4-BE49-F238E27FC236}">
                    <a16:creationId xmlns:a16="http://schemas.microsoft.com/office/drawing/2014/main" id="{C042BB7B-12DC-49F0-B83B-7FC527F9B066}"/>
                  </a:ext>
                </a:extLst>
              </p:cNvPr>
              <p:cNvSpPr/>
              <p:nvPr/>
            </p:nvSpPr>
            <p:spPr>
              <a:xfrm rot="5400000">
                <a:off x="8647240" y="6535622"/>
                <a:ext cx="2256340"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A84D9DDD-E20C-445C-9F85-B55CA4CF5AA7}"/>
                  </a:ext>
                </a:extLst>
              </p:cNvPr>
              <p:cNvSpPr/>
              <p:nvPr/>
            </p:nvSpPr>
            <p:spPr>
              <a:xfrm>
                <a:off x="9729720" y="7838013"/>
                <a:ext cx="3219209" cy="7869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latin typeface="Consolas" panose="020B0609020204030204" pitchFamily="49" charset="0"/>
                </a:endParaRPr>
              </a:p>
            </p:txBody>
          </p:sp>
          <p:sp>
            <p:nvSpPr>
              <p:cNvPr id="61" name="Arrow: Bent 60">
                <a:extLst>
                  <a:ext uri="{FF2B5EF4-FFF2-40B4-BE49-F238E27FC236}">
                    <a16:creationId xmlns:a16="http://schemas.microsoft.com/office/drawing/2014/main" id="{560CE0B1-4DEB-426C-8360-13C1BE5222A4}"/>
                  </a:ext>
                </a:extLst>
              </p:cNvPr>
              <p:cNvSpPr/>
              <p:nvPr/>
            </p:nvSpPr>
            <p:spPr>
              <a:xfrm rot="5400000">
                <a:off x="10009235" y="5646012"/>
                <a:ext cx="4020469"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row: Bent 62">
                <a:extLst>
                  <a:ext uri="{FF2B5EF4-FFF2-40B4-BE49-F238E27FC236}">
                    <a16:creationId xmlns:a16="http://schemas.microsoft.com/office/drawing/2014/main" id="{C8047C0F-5B9A-44DC-94B9-CEC32B2302D8}"/>
                  </a:ext>
                </a:extLst>
              </p:cNvPr>
              <p:cNvSpPr/>
              <p:nvPr/>
            </p:nvSpPr>
            <p:spPr>
              <a:xfrm rot="5400000">
                <a:off x="12224459" y="7376340"/>
                <a:ext cx="555125" cy="348446"/>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Arrow: Bent 58">
              <a:extLst>
                <a:ext uri="{FF2B5EF4-FFF2-40B4-BE49-F238E27FC236}">
                  <a16:creationId xmlns:a16="http://schemas.microsoft.com/office/drawing/2014/main" id="{39D1BBC7-A2BC-4E8F-99D4-AB90EBEB76F4}"/>
                </a:ext>
              </a:extLst>
            </p:cNvPr>
            <p:cNvSpPr/>
            <p:nvPr/>
          </p:nvSpPr>
          <p:spPr>
            <a:xfrm>
              <a:off x="3862007" y="5683131"/>
              <a:ext cx="1326516" cy="1933642"/>
            </a:xfrm>
            <a:prstGeom prst="bentArrow">
              <a:avLst>
                <a:gd name="adj1" fmla="val 5562"/>
                <a:gd name="adj2" fmla="val 6706"/>
                <a:gd name="adj3" fmla="val 8993"/>
                <a:gd name="adj4" fmla="val 4146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rrow: Bent 61">
              <a:extLst>
                <a:ext uri="{FF2B5EF4-FFF2-40B4-BE49-F238E27FC236}">
                  <a16:creationId xmlns:a16="http://schemas.microsoft.com/office/drawing/2014/main" id="{25501E0D-19AC-4893-9840-30653C6B5383}"/>
                </a:ext>
              </a:extLst>
            </p:cNvPr>
            <p:cNvSpPr/>
            <p:nvPr/>
          </p:nvSpPr>
          <p:spPr>
            <a:xfrm>
              <a:off x="3859402" y="3874576"/>
              <a:ext cx="2410943" cy="3852817"/>
            </a:xfrm>
            <a:prstGeom prst="bentArrow">
              <a:avLst>
                <a:gd name="adj1" fmla="val 2991"/>
                <a:gd name="adj2" fmla="val 3813"/>
                <a:gd name="adj3" fmla="val 4493"/>
                <a:gd name="adj4" fmla="val 2217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26" name="Picture 2" descr="Pow Clip Art at Clipart library - vector clip art online, royalty free ">
            <a:extLst>
              <a:ext uri="{FF2B5EF4-FFF2-40B4-BE49-F238E27FC236}">
                <a16:creationId xmlns:a16="http://schemas.microsoft.com/office/drawing/2014/main" id="{63656F27-0F24-4F3B-A951-E589E75D9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956" y="4743693"/>
            <a:ext cx="1696347" cy="15747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 4">
            <a:extLst>
              <a:ext uri="{FF2B5EF4-FFF2-40B4-BE49-F238E27FC236}">
                <a16:creationId xmlns:a16="http://schemas.microsoft.com/office/drawing/2014/main" id="{599EAEDD-35B6-4056-8125-08A97BAC7DB7}"/>
              </a:ext>
            </a:extLst>
          </p:cNvPr>
          <p:cNvSpPr/>
          <p:nvPr/>
        </p:nvSpPr>
        <p:spPr>
          <a:xfrm>
            <a:off x="10417962" y="3909739"/>
            <a:ext cx="263436" cy="3935516"/>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Up 64">
            <a:extLst>
              <a:ext uri="{FF2B5EF4-FFF2-40B4-BE49-F238E27FC236}">
                <a16:creationId xmlns:a16="http://schemas.microsoft.com/office/drawing/2014/main" id="{AF1656D4-EB87-468B-8111-9B70D7110186}"/>
              </a:ext>
            </a:extLst>
          </p:cNvPr>
          <p:cNvSpPr/>
          <p:nvPr/>
        </p:nvSpPr>
        <p:spPr>
          <a:xfrm>
            <a:off x="10125099" y="7403665"/>
            <a:ext cx="267313" cy="427729"/>
          </a:xfrm>
          <a:prstGeom prst="up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6942A62-A920-4523-B748-48BC331149C5}"/>
              </a:ext>
            </a:extLst>
          </p:cNvPr>
          <p:cNvSpPr/>
          <p:nvPr/>
        </p:nvSpPr>
        <p:spPr>
          <a:xfrm>
            <a:off x="9237000" y="4633952"/>
            <a:ext cx="1794131" cy="78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n w="0">
                  <a:noFill/>
                </a:ln>
                <a:latin typeface="Consolas" panose="020B0609020204030204" pitchFamily="49" charset="0"/>
              </a:rPr>
              <a:t>set_error</a:t>
            </a:r>
            <a:endParaRPr lang="en-US" sz="2400" dirty="0">
              <a:ln w="0">
                <a:noFill/>
              </a:ln>
              <a:latin typeface="Consolas" panose="020B0609020204030204" pitchFamily="49" charset="0"/>
            </a:endParaRPr>
          </a:p>
        </p:txBody>
      </p:sp>
    </p:spTree>
    <p:extLst>
      <p:ext uri="{BB962C8B-B14F-4D97-AF65-F5344CB8AC3E}">
        <p14:creationId xmlns:p14="http://schemas.microsoft.com/office/powerpoint/2010/main" val="7307747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0"/>
                                        <p:tgtEl>
                                          <p:spTgt spid="3"/>
                                        </p:tgtEl>
                                      </p:cBhvr>
                                    </p:animEffect>
                                  </p:childTnLst>
                                </p:cTn>
                              </p:par>
                              <p:par>
                                <p:cTn id="8" presetID="1" presetClass="entr" presetSubtype="0" fill="hold" nodeType="withEffect">
                                  <p:stCondLst>
                                    <p:cond delay="2800"/>
                                  </p:stCondLst>
                                  <p:childTnLst>
                                    <p:set>
                                      <p:cBhvr>
                                        <p:cTn id="9" dur="1" fill="hold">
                                          <p:stCondLst>
                                            <p:cond delay="0"/>
                                          </p:stCondLst>
                                        </p:cTn>
                                        <p:tgtEl>
                                          <p:spTgt spid="1026"/>
                                        </p:tgtEl>
                                        <p:attrNameLst>
                                          <p:attrName>style.visibility</p:attrName>
                                        </p:attrNameLst>
                                      </p:cBhvr>
                                      <p:to>
                                        <p:strVal val="visible"/>
                                      </p:to>
                                    </p:set>
                                  </p:childTnLst>
                                </p:cTn>
                              </p:par>
                              <p:par>
                                <p:cTn id="10" presetID="1" presetClass="entr" presetSubtype="0" fill="hold" grpId="0" nodeType="withEffect">
                                  <p:stCondLst>
                                    <p:cond delay="280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3500"/>
                                  </p:stCondLst>
                                  <p:childTnLst>
                                    <p:set>
                                      <p:cBhvr>
                                        <p:cTn id="13" dur="1" fill="hold">
                                          <p:stCondLst>
                                            <p:cond delay="0"/>
                                          </p:stCondLst>
                                        </p:cTn>
                                        <p:tgtEl>
                                          <p:spTgt spid="75"/>
                                        </p:tgtEl>
                                        <p:attrNameLst>
                                          <p:attrName>style.visibility</p:attrName>
                                        </p:attrNameLst>
                                      </p:cBhvr>
                                      <p:to>
                                        <p:strVal val="visible"/>
                                      </p:to>
                                    </p:set>
                                  </p:childTnLst>
                                </p:cTn>
                              </p:par>
                              <p:par>
                                <p:cTn id="14" presetID="1" presetClass="entr" presetSubtype="0" fill="hold" grpId="0" nodeType="withEffect">
                                  <p:stCondLst>
                                    <p:cond delay="3500"/>
                                  </p:stCondLst>
                                  <p:childTnLst>
                                    <p:set>
                                      <p:cBhvr>
                                        <p:cTn id="15" dur="1" fill="hold">
                                          <p:stCondLst>
                                            <p:cond delay="0"/>
                                          </p:stCondLst>
                                        </p:cTn>
                                        <p:tgtEl>
                                          <p:spTgt spid="74"/>
                                        </p:tgtEl>
                                        <p:attrNameLst>
                                          <p:attrName>style.visibility</p:attrName>
                                        </p:attrNameLst>
                                      </p:cBhvr>
                                      <p:to>
                                        <p:strVal val="visible"/>
                                      </p:to>
                                    </p:set>
                                  </p:childTnLst>
                                </p:cTn>
                              </p:par>
                            </p:childTnLst>
                          </p:cTn>
                        </p:par>
                        <p:par>
                          <p:cTn id="16" fill="hold">
                            <p:stCondLst>
                              <p:cond delay="3500"/>
                            </p:stCondLst>
                            <p:childTnLst>
                              <p:par>
                                <p:cTn id="17" presetID="22" presetClass="entr" presetSubtype="8" fill="hold" nodeType="after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wipe(left)">
                                      <p:cBhvr>
                                        <p:cTn id="19" dur="500"/>
                                        <p:tgtEl>
                                          <p:spTgt spid="103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down)">
                                      <p:cBhvr>
                                        <p:cTn id="26" dur="500"/>
                                        <p:tgtEl>
                                          <p:spTgt spid="6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par>
                                <p:cTn id="34" presetID="10" presetClass="entr" presetSubtype="0" fill="hold" nodeType="withEffect">
                                  <p:stCondLst>
                                    <p:cond delay="10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64" grpId="0"/>
      <p:bldP spid="6" grpId="0"/>
      <p:bldP spid="5" grpId="0" animBg="1"/>
      <p:bldP spid="65" grpId="0" animBg="1"/>
      <p:bldP spid="7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6F3E50A1-3D47-4F5C-A318-050980B71F58}"/>
              </a:ext>
            </a:extLst>
          </p:cNvPr>
          <p:cNvSpPr>
            <a:spLocks noGrp="1"/>
          </p:cNvSpPr>
          <p:nvPr>
            <p:ph type="sldNum" sz="quarter" idx="12"/>
          </p:nvPr>
        </p:nvSpPr>
        <p:spPr/>
        <p:txBody>
          <a:bodyPr/>
          <a:lstStyle/>
          <a:p>
            <a:fld id="{3F0CE7EA-D096-4FD3-87FA-FBB0B79F5140}" type="slidenum">
              <a:rPr lang="en-US" smtClean="0"/>
              <a:t>71</a:t>
            </a:fld>
            <a:endParaRPr lang="en-US"/>
          </a:p>
        </p:txBody>
      </p:sp>
      <p:sp>
        <p:nvSpPr>
          <p:cNvPr id="9" name="TextBox 8">
            <a:extLst>
              <a:ext uri="{FF2B5EF4-FFF2-40B4-BE49-F238E27FC236}">
                <a16:creationId xmlns:a16="http://schemas.microsoft.com/office/drawing/2014/main" id="{32281B08-51C5-458A-80BE-3D02B8E9DCDA}"/>
              </a:ext>
            </a:extLst>
          </p:cNvPr>
          <p:cNvSpPr txBox="1"/>
          <p:nvPr/>
        </p:nvSpPr>
        <p:spPr>
          <a:xfrm>
            <a:off x="3882571" y="3269140"/>
            <a:ext cx="10522857" cy="37487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600" dirty="0">
                <a:solidFill>
                  <a:schemeClr val="tx1"/>
                </a:solidFill>
                <a:latin typeface="DINPro-Regular" panose="02000503030000020004" pitchFamily="50" charset="0"/>
              </a:rPr>
              <a:t>In structured concurrency, deep support for </a:t>
            </a:r>
            <a:r>
              <a:rPr lang="en-US" sz="6600" u="sng" dirty="0">
                <a:solidFill>
                  <a:schemeClr val="tx1"/>
                </a:solidFill>
                <a:latin typeface="DINPro-Regular" panose="02000503030000020004" pitchFamily="50" charset="0"/>
              </a:rPr>
              <a:t>cooperative cancellation</a:t>
            </a:r>
            <a:r>
              <a:rPr lang="en-US" sz="6600" dirty="0">
                <a:solidFill>
                  <a:schemeClr val="tx1"/>
                </a:solidFill>
                <a:latin typeface="DINPro-Regular" panose="02000503030000020004" pitchFamily="50" charset="0"/>
              </a:rPr>
              <a:t> is essential for good performance.</a:t>
            </a:r>
          </a:p>
        </p:txBody>
      </p:sp>
    </p:spTree>
    <p:extLst>
      <p:ext uri="{BB962C8B-B14F-4D97-AF65-F5344CB8AC3E}">
        <p14:creationId xmlns:p14="http://schemas.microsoft.com/office/powerpoint/2010/main" val="1617486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3990414" y="4349437"/>
            <a:ext cx="10307171"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1"/>
                </a:solidFill>
                <a:latin typeface="DINPro-Regular" panose="02000503030000020004" pitchFamily="50" charset="0"/>
              </a:rPr>
              <a:t>CANCELLATION IN SENDER/RECEIVER</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72</a:t>
            </a:fld>
            <a:endParaRPr lang="en-US"/>
          </a:p>
        </p:txBody>
      </p:sp>
    </p:spTree>
    <p:extLst>
      <p:ext uri="{BB962C8B-B14F-4D97-AF65-F5344CB8AC3E}">
        <p14:creationId xmlns:p14="http://schemas.microsoft.com/office/powerpoint/2010/main" val="2385077492"/>
      </p:ext>
    </p:extLst>
  </p:cSld>
  <p:clrMapOvr>
    <a:masterClrMapping/>
  </p:clrMapOvr>
  <p:transition spd="slow">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78BF-26F0-4FE3-805B-5F66F19DADF8}"/>
              </a:ext>
            </a:extLst>
          </p:cNvPr>
          <p:cNvSpPr>
            <a:spLocks noGrp="1"/>
          </p:cNvSpPr>
          <p:nvPr>
            <p:ph type="title"/>
          </p:nvPr>
        </p:nvSpPr>
        <p:spPr/>
        <p:txBody>
          <a:bodyPr/>
          <a:lstStyle/>
          <a:p>
            <a:r>
              <a:rPr lang="en-US" dirty="0">
                <a:solidFill>
                  <a:schemeClr val="tx1"/>
                </a:solidFill>
              </a:rPr>
              <a:t>Cancellation support in C++20</a:t>
            </a:r>
          </a:p>
        </p:txBody>
      </p:sp>
      <p:sp>
        <p:nvSpPr>
          <p:cNvPr id="3" name="Content Placeholder 2">
            <a:extLst>
              <a:ext uri="{FF2B5EF4-FFF2-40B4-BE49-F238E27FC236}">
                <a16:creationId xmlns:a16="http://schemas.microsoft.com/office/drawing/2014/main" id="{C733EF01-70CC-4837-AF72-4CD777F305CC}"/>
              </a:ext>
            </a:extLst>
          </p:cNvPr>
          <p:cNvSpPr>
            <a:spLocks noGrp="1"/>
          </p:cNvSpPr>
          <p:nvPr>
            <p:ph idx="1"/>
          </p:nvPr>
        </p:nvSpPr>
        <p:spPr>
          <a:xfrm>
            <a:off x="1357195" y="2464231"/>
            <a:ext cx="8282750" cy="6804460"/>
          </a:xfrm>
        </p:spPr>
        <p:txBody>
          <a:bodyPr/>
          <a:lstStyle/>
          <a:p>
            <a:pPr marL="0" indent="0">
              <a:buClr>
                <a:schemeClr val="bg1"/>
              </a:buClr>
              <a:buNone/>
            </a:pPr>
            <a:r>
              <a:rPr lang="en-US" dirty="0">
                <a:solidFill>
                  <a:schemeClr val="tx1"/>
                </a:solidFill>
              </a:rPr>
              <a:t>Built on top of C++20’s </a:t>
            </a:r>
            <a:r>
              <a:rPr lang="en-US" dirty="0">
                <a:solidFill>
                  <a:schemeClr val="tx1"/>
                </a:solidFill>
                <a:latin typeface="Consolas" panose="020B0609020204030204" pitchFamily="49" charset="0"/>
              </a:rPr>
              <a:t>std::</a:t>
            </a:r>
            <a:r>
              <a:rPr lang="en-US" dirty="0" err="1">
                <a:solidFill>
                  <a:schemeClr val="tx1"/>
                </a:solidFill>
                <a:latin typeface="Consolas" panose="020B0609020204030204" pitchFamily="49" charset="0"/>
              </a:rPr>
              <a:t>stop_token</a:t>
            </a:r>
            <a:r>
              <a:rPr lang="en-US" dirty="0">
                <a:solidFill>
                  <a:schemeClr val="tx1"/>
                </a:solidFill>
                <a:latin typeface="Consolas" panose="020B0609020204030204" pitchFamily="49" charset="0"/>
              </a:rPr>
              <a:t> </a:t>
            </a:r>
            <a:r>
              <a:rPr lang="en-US" dirty="0">
                <a:solidFill>
                  <a:schemeClr val="tx1"/>
                </a:solidFill>
              </a:rPr>
              <a:t>support</a:t>
            </a:r>
          </a:p>
          <a:p>
            <a:pPr marL="0" indent="0">
              <a:spcAft>
                <a:spcPts val="600"/>
              </a:spcAft>
              <a:buClr>
                <a:schemeClr val="bg1"/>
              </a:buClr>
              <a:buNone/>
            </a:pPr>
            <a:r>
              <a:rPr lang="en-US" dirty="0">
                <a:solidFill>
                  <a:schemeClr val="tx1"/>
                </a:solidFill>
              </a:rPr>
              <a:t>Calling code…</a:t>
            </a:r>
          </a:p>
          <a:p>
            <a:pPr marL="952519" lvl="1" indent="0">
              <a:spcBef>
                <a:spcPts val="600"/>
              </a:spcBef>
              <a:spcAft>
                <a:spcPts val="600"/>
              </a:spcAft>
              <a:buClr>
                <a:schemeClr val="bg1"/>
              </a:buClr>
              <a:buNone/>
            </a:pPr>
            <a:r>
              <a:rPr lang="en-US" dirty="0">
                <a:solidFill>
                  <a:schemeClr val="bg1"/>
                </a:solidFill>
              </a:rPr>
              <a:t>… declares a </a:t>
            </a:r>
            <a:r>
              <a:rPr lang="en-US" sz="2200" dirty="0">
                <a:solidFill>
                  <a:schemeClr val="tx1"/>
                </a:solidFill>
                <a:latin typeface="Consolas" panose="020B0609020204030204" pitchFamily="49" charset="0"/>
                <a:ea typeface="+mn-ea"/>
                <a:cs typeface="+mn-cs"/>
              </a:rPr>
              <a:t>std::</a:t>
            </a:r>
            <a:r>
              <a:rPr lang="en-US" sz="2200" dirty="0" err="1">
                <a:solidFill>
                  <a:schemeClr val="tx1"/>
                </a:solidFill>
                <a:latin typeface="Consolas" panose="020B0609020204030204" pitchFamily="49" charset="0"/>
                <a:ea typeface="+mn-ea"/>
                <a:cs typeface="+mn-cs"/>
              </a:rPr>
              <a:t>stop_source</a:t>
            </a:r>
            <a:r>
              <a:rPr lang="en-US" dirty="0">
                <a:solidFill>
                  <a:schemeClr val="bg1"/>
                </a:solidFill>
              </a:rPr>
              <a:t> and calls </a:t>
            </a:r>
            <a:r>
              <a:rPr lang="en-US" sz="2200" dirty="0" err="1">
                <a:solidFill>
                  <a:schemeClr val="tx1"/>
                </a:solidFill>
                <a:latin typeface="Consolas" panose="020B0609020204030204" pitchFamily="49" charset="0"/>
                <a:ea typeface="+mn-ea"/>
                <a:cs typeface="+mn-cs"/>
              </a:rPr>
              <a:t>get_token</a:t>
            </a:r>
            <a:r>
              <a:rPr lang="en-US" sz="2200" dirty="0">
                <a:solidFill>
                  <a:schemeClr val="tx1"/>
                </a:solidFill>
                <a:latin typeface="Consolas" panose="020B0609020204030204" pitchFamily="49" charset="0"/>
                <a:ea typeface="+mn-ea"/>
                <a:cs typeface="+mn-cs"/>
              </a:rPr>
              <a:t>()</a:t>
            </a:r>
            <a:r>
              <a:rPr lang="en-US" dirty="0">
                <a:solidFill>
                  <a:schemeClr val="bg1"/>
                </a:solidFill>
              </a:rPr>
              <a:t> on it to get a stop token,</a:t>
            </a:r>
          </a:p>
          <a:p>
            <a:pPr marL="952519" lvl="1" indent="0">
              <a:spcBef>
                <a:spcPts val="600"/>
              </a:spcBef>
              <a:spcAft>
                <a:spcPts val="600"/>
              </a:spcAft>
              <a:buClr>
                <a:schemeClr val="bg1"/>
              </a:buClr>
              <a:buNone/>
            </a:pPr>
            <a:r>
              <a:rPr lang="en-US" dirty="0">
                <a:solidFill>
                  <a:schemeClr val="bg1"/>
                </a:solidFill>
              </a:rPr>
              <a:t>… passes the token to an async operation when launching it, and</a:t>
            </a:r>
          </a:p>
          <a:p>
            <a:pPr marL="952519" lvl="1" indent="0">
              <a:spcBef>
                <a:spcPts val="600"/>
              </a:spcBef>
              <a:spcAft>
                <a:spcPts val="600"/>
              </a:spcAft>
              <a:buClr>
                <a:schemeClr val="bg1"/>
              </a:buClr>
              <a:buNone/>
            </a:pPr>
            <a:r>
              <a:rPr lang="en-US" dirty="0">
                <a:solidFill>
                  <a:schemeClr val="bg1"/>
                </a:solidFill>
              </a:rPr>
              <a:t>… calls </a:t>
            </a:r>
            <a:r>
              <a:rPr lang="en-US" sz="2200" dirty="0" err="1">
                <a:solidFill>
                  <a:schemeClr val="tx1"/>
                </a:solidFill>
                <a:latin typeface="Consolas" panose="020B0609020204030204" pitchFamily="49" charset="0"/>
              </a:rPr>
              <a:t>request_stop</a:t>
            </a:r>
            <a:r>
              <a:rPr lang="en-US" sz="2200" dirty="0">
                <a:solidFill>
                  <a:schemeClr val="tx1"/>
                </a:solidFill>
                <a:latin typeface="Consolas" panose="020B0609020204030204" pitchFamily="49" charset="0"/>
              </a:rPr>
              <a:t>()</a:t>
            </a:r>
            <a:r>
              <a:rPr lang="en-US" dirty="0">
                <a:solidFill>
                  <a:schemeClr val="bg1"/>
                </a:solidFill>
              </a:rPr>
              <a:t> on the stop source when it wants the async operation to stop early.</a:t>
            </a:r>
          </a:p>
          <a:p>
            <a:pPr marL="0" indent="0">
              <a:spcAft>
                <a:spcPts val="600"/>
              </a:spcAft>
              <a:buClr>
                <a:schemeClr val="bg1"/>
              </a:buClr>
              <a:buNone/>
            </a:pPr>
            <a:r>
              <a:rPr lang="en-US" dirty="0">
                <a:solidFill>
                  <a:schemeClr val="tx1"/>
                </a:solidFill>
              </a:rPr>
              <a:t>Async code can either…</a:t>
            </a:r>
          </a:p>
          <a:p>
            <a:pPr marL="952519" lvl="1" indent="0">
              <a:spcBef>
                <a:spcPts val="600"/>
              </a:spcBef>
              <a:spcAft>
                <a:spcPts val="600"/>
              </a:spcAft>
              <a:buClr>
                <a:schemeClr val="bg1"/>
              </a:buClr>
              <a:buNone/>
            </a:pPr>
            <a:r>
              <a:rPr lang="en-US" dirty="0">
                <a:solidFill>
                  <a:schemeClr val="bg1"/>
                </a:solidFill>
              </a:rPr>
              <a:t>… poll the token periodically to see if stop has been requested, or…</a:t>
            </a:r>
          </a:p>
          <a:p>
            <a:pPr marL="952519" lvl="1" indent="0">
              <a:spcBef>
                <a:spcPts val="600"/>
              </a:spcBef>
              <a:spcAft>
                <a:spcPts val="600"/>
              </a:spcAft>
              <a:buClr>
                <a:schemeClr val="bg1"/>
              </a:buClr>
              <a:buNone/>
            </a:pPr>
            <a:r>
              <a:rPr lang="en-US" dirty="0">
                <a:solidFill>
                  <a:schemeClr val="bg1"/>
                </a:solidFill>
              </a:rPr>
              <a:t>… register a callback to be executed when the caller requests stop.</a:t>
            </a:r>
          </a:p>
          <a:p>
            <a:pPr lvl="1">
              <a:buClr>
                <a:schemeClr val="bg1"/>
              </a:buClr>
              <a:buFont typeface="Arial" panose="020B0604020202020204" pitchFamily="34" charset="0"/>
              <a:buChar char="•"/>
            </a:pPr>
            <a:endParaRPr lang="en-US" dirty="0">
              <a:solidFill>
                <a:schemeClr val="bg1"/>
              </a:solidFill>
            </a:endParaRPr>
          </a:p>
          <a:p>
            <a:pPr lvl="1">
              <a:buClr>
                <a:schemeClr val="tx2"/>
              </a:buClr>
              <a:buFont typeface="Arial" panose="020B0604020202020204" pitchFamily="34" charset="0"/>
              <a:buChar char="•"/>
            </a:pPr>
            <a:endParaRPr lang="en-US" dirty="0">
              <a:solidFill>
                <a:schemeClr val="tx2"/>
              </a:solidFill>
            </a:endParaRPr>
          </a:p>
        </p:txBody>
      </p:sp>
      <p:sp>
        <p:nvSpPr>
          <p:cNvPr id="5" name="Slide Number Placeholder 4">
            <a:extLst>
              <a:ext uri="{FF2B5EF4-FFF2-40B4-BE49-F238E27FC236}">
                <a16:creationId xmlns:a16="http://schemas.microsoft.com/office/drawing/2014/main" id="{EE08E63B-3D79-4017-8E5F-C325D09FB794}"/>
              </a:ext>
            </a:extLst>
          </p:cNvPr>
          <p:cNvSpPr>
            <a:spLocks noGrp="1"/>
          </p:cNvSpPr>
          <p:nvPr>
            <p:ph type="sldNum" sz="quarter" idx="11"/>
          </p:nvPr>
        </p:nvSpPr>
        <p:spPr/>
        <p:txBody>
          <a:bodyPr/>
          <a:lstStyle/>
          <a:p>
            <a:fld id="{3F0CE7EA-D096-4FD3-87FA-FBB0B79F5140}" type="slidenum">
              <a:rPr lang="en-US" smtClean="0"/>
              <a:pPr/>
              <a:t>73</a:t>
            </a:fld>
            <a:endParaRPr lang="en-US"/>
          </a:p>
        </p:txBody>
      </p:sp>
      <p:pic>
        <p:nvPicPr>
          <p:cNvPr id="7" name="Picture 6">
            <a:extLst>
              <a:ext uri="{FF2B5EF4-FFF2-40B4-BE49-F238E27FC236}">
                <a16:creationId xmlns:a16="http://schemas.microsoft.com/office/drawing/2014/main" id="{FE11153A-8733-400F-A849-9A29411C2BCB}"/>
              </a:ext>
            </a:extLst>
          </p:cNvPr>
          <p:cNvPicPr>
            <a:picLocks noChangeAspect="1"/>
          </p:cNvPicPr>
          <p:nvPr/>
        </p:nvPicPr>
        <p:blipFill>
          <a:blip r:embed="rId2"/>
          <a:stretch>
            <a:fillRect/>
          </a:stretch>
        </p:blipFill>
        <p:spPr>
          <a:xfrm>
            <a:off x="10078717" y="2200301"/>
            <a:ext cx="7049484" cy="7039957"/>
          </a:xfrm>
          <a:prstGeom prst="rect">
            <a:avLst/>
          </a:prstGeom>
        </p:spPr>
      </p:pic>
      <p:sp>
        <p:nvSpPr>
          <p:cNvPr id="8" name="TextBox 7">
            <a:extLst>
              <a:ext uri="{FF2B5EF4-FFF2-40B4-BE49-F238E27FC236}">
                <a16:creationId xmlns:a16="http://schemas.microsoft.com/office/drawing/2014/main" id="{8195BC76-9A0E-4A35-AA6C-C5339ED5B5D8}"/>
              </a:ext>
            </a:extLst>
          </p:cNvPr>
          <p:cNvSpPr txBox="1"/>
          <p:nvPr/>
        </p:nvSpPr>
        <p:spPr bwMode="auto">
          <a:xfrm>
            <a:off x="10078717" y="9260128"/>
            <a:ext cx="6633275"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hlinkClick r:id="rId3"/>
              </a:rPr>
              <a:t>https://en.cppreference.com/w/cpp/header/stop_token</a:t>
            </a:r>
            <a:endParaRPr lang="en-US" kern="0" dirty="0">
              <a:solidFill>
                <a:srgbClr val="569CD6"/>
              </a:solidFill>
              <a:latin typeface="Consolas" panose="020B0609020204030204" pitchFamily="49" charset="0"/>
            </a:endParaRPr>
          </a:p>
        </p:txBody>
      </p:sp>
    </p:spTree>
    <p:extLst>
      <p:ext uri="{BB962C8B-B14F-4D97-AF65-F5344CB8AC3E}">
        <p14:creationId xmlns:p14="http://schemas.microsoft.com/office/powerpoint/2010/main" val="369934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CD31-1A6E-487E-BD5B-D9AC5E37FC00}"/>
              </a:ext>
            </a:extLst>
          </p:cNvPr>
          <p:cNvSpPr>
            <a:spLocks noGrp="1"/>
          </p:cNvSpPr>
          <p:nvPr>
            <p:ph type="title"/>
          </p:nvPr>
        </p:nvSpPr>
        <p:spPr/>
        <p:txBody>
          <a:bodyPr/>
          <a:lstStyle/>
          <a:p>
            <a:r>
              <a:rPr lang="en-US" dirty="0"/>
              <a:t>Cancellation in sender/receiver </a:t>
            </a:r>
          </a:p>
        </p:txBody>
      </p:sp>
      <p:sp>
        <p:nvSpPr>
          <p:cNvPr id="9" name="Rectangle: Rounded Corners 8">
            <a:extLst>
              <a:ext uri="{FF2B5EF4-FFF2-40B4-BE49-F238E27FC236}">
                <a16:creationId xmlns:a16="http://schemas.microsoft.com/office/drawing/2014/main" id="{B960B1CE-E33E-4EBE-82AF-0C667FBB8E79}"/>
              </a:ext>
            </a:extLst>
          </p:cNvPr>
          <p:cNvSpPr/>
          <p:nvPr/>
        </p:nvSpPr>
        <p:spPr>
          <a:xfrm>
            <a:off x="3262708" y="4387984"/>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SENDER</a:t>
            </a:r>
          </a:p>
        </p:txBody>
      </p:sp>
      <p:sp>
        <p:nvSpPr>
          <p:cNvPr id="10" name="Rectangle: Rounded Corners 9">
            <a:extLst>
              <a:ext uri="{FF2B5EF4-FFF2-40B4-BE49-F238E27FC236}">
                <a16:creationId xmlns:a16="http://schemas.microsoft.com/office/drawing/2014/main" id="{0250B3F8-F430-45AE-B78E-5160CC8BE675}"/>
              </a:ext>
            </a:extLst>
          </p:cNvPr>
          <p:cNvSpPr/>
          <p:nvPr/>
        </p:nvSpPr>
        <p:spPr>
          <a:xfrm>
            <a:off x="8247664" y="4387984"/>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RECEIVER</a:t>
            </a:r>
          </a:p>
        </p:txBody>
      </p:sp>
      <p:sp>
        <p:nvSpPr>
          <p:cNvPr id="12" name="Rectangle: Rounded Corners 11">
            <a:extLst>
              <a:ext uri="{FF2B5EF4-FFF2-40B4-BE49-F238E27FC236}">
                <a16:creationId xmlns:a16="http://schemas.microsoft.com/office/drawing/2014/main" id="{460E74F2-2970-40A6-B5B2-28D4177B35EC}"/>
              </a:ext>
            </a:extLst>
          </p:cNvPr>
          <p:cNvSpPr/>
          <p:nvPr/>
        </p:nvSpPr>
        <p:spPr>
          <a:xfrm>
            <a:off x="5701107" y="6162709"/>
            <a:ext cx="2163096" cy="91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OPERATION STATE</a:t>
            </a:r>
          </a:p>
        </p:txBody>
      </p:sp>
      <p:grpSp>
        <p:nvGrpSpPr>
          <p:cNvPr id="15" name="Group 14">
            <a:extLst>
              <a:ext uri="{FF2B5EF4-FFF2-40B4-BE49-F238E27FC236}">
                <a16:creationId xmlns:a16="http://schemas.microsoft.com/office/drawing/2014/main" id="{57476644-D475-42E2-AC1D-44E33D46E248}"/>
              </a:ext>
            </a:extLst>
          </p:cNvPr>
          <p:cNvGrpSpPr/>
          <p:nvPr/>
        </p:nvGrpSpPr>
        <p:grpSpPr>
          <a:xfrm>
            <a:off x="5701107" y="4217168"/>
            <a:ext cx="2261419" cy="1724683"/>
            <a:chOff x="4404851" y="4558130"/>
            <a:chExt cx="2261419" cy="1724683"/>
          </a:xfrm>
          <a:solidFill>
            <a:schemeClr val="bg1"/>
          </a:solidFill>
        </p:grpSpPr>
        <p:sp>
          <p:nvSpPr>
            <p:cNvPr id="11" name="Arrow: Left-Right-Up 10">
              <a:extLst>
                <a:ext uri="{FF2B5EF4-FFF2-40B4-BE49-F238E27FC236}">
                  <a16:creationId xmlns:a16="http://schemas.microsoft.com/office/drawing/2014/main" id="{8FE6E2BF-BD7E-4FE5-861F-09E6ADF3D279}"/>
                </a:ext>
              </a:extLst>
            </p:cNvPr>
            <p:cNvSpPr/>
            <p:nvPr/>
          </p:nvSpPr>
          <p:spPr>
            <a:xfrm flipV="1">
              <a:off x="4404851" y="4862052"/>
              <a:ext cx="2261419" cy="1420761"/>
            </a:xfrm>
            <a:prstGeom prst="leftRightUp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bIns="45720" rtlCol="0" anchor="b" anchorCtr="0">
              <a:scene3d>
                <a:camera prst="orthographicFront">
                  <a:rot lat="0" lon="0" rev="10800000"/>
                </a:camera>
                <a:lightRig rig="threePt" dir="t"/>
              </a:scene3d>
            </a:bodyP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p:txBody>
        </p:sp>
        <p:sp>
          <p:nvSpPr>
            <p:cNvPr id="14" name="TextBox 13">
              <a:extLst>
                <a:ext uri="{FF2B5EF4-FFF2-40B4-BE49-F238E27FC236}">
                  <a16:creationId xmlns:a16="http://schemas.microsoft.com/office/drawing/2014/main" id="{778C0542-FE23-4DE3-B10B-0B17AC5208CD}"/>
                </a:ext>
              </a:extLst>
            </p:cNvPr>
            <p:cNvSpPr txBox="1"/>
            <p:nvPr/>
          </p:nvSpPr>
          <p:spPr>
            <a:xfrm>
              <a:off x="4960373" y="4558130"/>
              <a:ext cx="115037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Consolas" panose="020B0609020204030204" pitchFamily="49" charset="0"/>
                </a:rPr>
                <a:t>connect</a:t>
              </a:r>
            </a:p>
          </p:txBody>
        </p:sp>
      </p:grpSp>
      <p:sp>
        <p:nvSpPr>
          <p:cNvPr id="17" name="Rectangle 16">
            <a:extLst>
              <a:ext uri="{FF2B5EF4-FFF2-40B4-BE49-F238E27FC236}">
                <a16:creationId xmlns:a16="http://schemas.microsoft.com/office/drawing/2014/main" id="{CBF19066-E848-4B5B-80FC-DAE8FF0B2411}"/>
              </a:ext>
            </a:extLst>
          </p:cNvPr>
          <p:cNvSpPr/>
          <p:nvPr/>
        </p:nvSpPr>
        <p:spPr>
          <a:xfrm>
            <a:off x="8247663" y="6436761"/>
            <a:ext cx="3990975"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E11C26B-D75F-45D3-BB88-FBDEC4F008C3}"/>
              </a:ext>
            </a:extLst>
          </p:cNvPr>
          <p:cNvSpPr txBox="1"/>
          <p:nvPr/>
        </p:nvSpPr>
        <p:spPr>
          <a:xfrm>
            <a:off x="8129677" y="5941851"/>
            <a:ext cx="115037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Consolas" panose="020B0609020204030204" pitchFamily="49" charset="0"/>
              </a:rPr>
              <a:t>start</a:t>
            </a:r>
          </a:p>
        </p:txBody>
      </p:sp>
      <p:grpSp>
        <p:nvGrpSpPr>
          <p:cNvPr id="33" name="Group 32">
            <a:extLst>
              <a:ext uri="{FF2B5EF4-FFF2-40B4-BE49-F238E27FC236}">
                <a16:creationId xmlns:a16="http://schemas.microsoft.com/office/drawing/2014/main" id="{C5A59E8B-90FD-4DF6-B234-65934B57E8E1}"/>
              </a:ext>
            </a:extLst>
          </p:cNvPr>
          <p:cNvGrpSpPr/>
          <p:nvPr/>
        </p:nvGrpSpPr>
        <p:grpSpPr>
          <a:xfrm>
            <a:off x="8838293" y="6369611"/>
            <a:ext cx="3400344" cy="504803"/>
            <a:chOff x="8962277" y="6710573"/>
            <a:chExt cx="3400344" cy="504803"/>
          </a:xfrm>
        </p:grpSpPr>
        <p:sp>
          <p:nvSpPr>
            <p:cNvPr id="18" name="Rectangle 17">
              <a:extLst>
                <a:ext uri="{FF2B5EF4-FFF2-40B4-BE49-F238E27FC236}">
                  <a16:creationId xmlns:a16="http://schemas.microsoft.com/office/drawing/2014/main" id="{A7E85E87-6FF2-4A16-91D5-717710791B92}"/>
                </a:ext>
              </a:extLst>
            </p:cNvPr>
            <p:cNvSpPr/>
            <p:nvPr/>
          </p:nvSpPr>
          <p:spPr>
            <a:xfrm>
              <a:off x="9298148" y="6764087"/>
              <a:ext cx="3064473" cy="451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C46B2854-B22C-4316-858B-9913FEB0447F}"/>
                </a:ext>
              </a:extLst>
            </p:cNvPr>
            <p:cNvSpPr/>
            <p:nvPr/>
          </p:nvSpPr>
          <p:spPr>
            <a:xfrm rot="13477991">
              <a:off x="8962277" y="6710573"/>
              <a:ext cx="506655" cy="50059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DDE7721-7F04-4C67-82AF-982CB20E3689}"/>
              </a:ext>
            </a:extLst>
          </p:cNvPr>
          <p:cNvGrpSpPr/>
          <p:nvPr/>
        </p:nvGrpSpPr>
        <p:grpSpPr>
          <a:xfrm>
            <a:off x="13034684" y="6073554"/>
            <a:ext cx="2568955" cy="1046454"/>
            <a:chOff x="11682919" y="6371617"/>
            <a:chExt cx="2568955" cy="1046454"/>
          </a:xfrm>
        </p:grpSpPr>
        <p:sp>
          <p:nvSpPr>
            <p:cNvPr id="23" name="Flowchart: Connector 22">
              <a:extLst>
                <a:ext uri="{FF2B5EF4-FFF2-40B4-BE49-F238E27FC236}">
                  <a16:creationId xmlns:a16="http://schemas.microsoft.com/office/drawing/2014/main" id="{6E1CA063-AAC9-412E-8BED-965333FF0D87}"/>
                </a:ext>
              </a:extLst>
            </p:cNvPr>
            <p:cNvSpPr/>
            <p:nvPr/>
          </p:nvSpPr>
          <p:spPr>
            <a:xfrm>
              <a:off x="11682919" y="6371617"/>
              <a:ext cx="1150374" cy="1046454"/>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4" name="TextBox 23">
              <a:extLst>
                <a:ext uri="{FF2B5EF4-FFF2-40B4-BE49-F238E27FC236}">
                  <a16:creationId xmlns:a16="http://schemas.microsoft.com/office/drawing/2014/main" id="{5867FE6B-A53D-4CA1-ABA8-4C79C58B38DC}"/>
                </a:ext>
              </a:extLst>
            </p:cNvPr>
            <p:cNvSpPr txBox="1"/>
            <p:nvPr/>
          </p:nvSpPr>
          <p:spPr>
            <a:xfrm>
              <a:off x="12720702" y="6499796"/>
              <a:ext cx="1531172"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Pro-Regular" panose="02000503030000020004" pitchFamily="50" charset="0"/>
                </a:rPr>
                <a:t>…operation</a:t>
              </a:r>
            </a:p>
            <a:p>
              <a:pPr algn="ctr">
                <a:lnSpc>
                  <a:spcPct val="90000"/>
                </a:lnSpc>
              </a:pPr>
              <a:r>
                <a:rPr lang="en-US" dirty="0">
                  <a:solidFill>
                    <a:schemeClr val="tx1"/>
                  </a:solidFill>
                  <a:latin typeface="DINPro-Regular" panose="02000503030000020004" pitchFamily="50" charset="0"/>
                </a:rPr>
                <a:t> completes early…</a:t>
              </a:r>
            </a:p>
          </p:txBody>
        </p:sp>
      </p:grpSp>
      <p:grpSp>
        <p:nvGrpSpPr>
          <p:cNvPr id="29" name="Group 28">
            <a:extLst>
              <a:ext uri="{FF2B5EF4-FFF2-40B4-BE49-F238E27FC236}">
                <a16:creationId xmlns:a16="http://schemas.microsoft.com/office/drawing/2014/main" id="{1170A005-B1A2-41DA-A593-6E74FA025598}"/>
              </a:ext>
            </a:extLst>
          </p:cNvPr>
          <p:cNvGrpSpPr/>
          <p:nvPr/>
        </p:nvGrpSpPr>
        <p:grpSpPr>
          <a:xfrm>
            <a:off x="10410760" y="3954019"/>
            <a:ext cx="3199111" cy="2119535"/>
            <a:chOff x="9725736" y="4294981"/>
            <a:chExt cx="3199111" cy="2119535"/>
          </a:xfrm>
        </p:grpSpPr>
        <p:cxnSp>
          <p:nvCxnSpPr>
            <p:cNvPr id="27" name="Connector: Elbow 26">
              <a:extLst>
                <a:ext uri="{FF2B5EF4-FFF2-40B4-BE49-F238E27FC236}">
                  <a16:creationId xmlns:a16="http://schemas.microsoft.com/office/drawing/2014/main" id="{B78656A4-FA95-4447-A0EA-163315F144E1}"/>
                </a:ext>
              </a:extLst>
            </p:cNvPr>
            <p:cNvCxnSpPr>
              <a:stCxn id="23" idx="0"/>
              <a:endCxn id="10" idx="3"/>
            </p:cNvCxnSpPr>
            <p:nvPr/>
          </p:nvCxnSpPr>
          <p:spPr>
            <a:xfrm rot="16200000" flipV="1">
              <a:off x="10711107" y="4200775"/>
              <a:ext cx="1228370" cy="3199111"/>
            </a:xfrm>
            <a:prstGeom prst="bentConnector2">
              <a:avLst/>
            </a:prstGeom>
            <a:ln w="6032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8D7B33-A32F-4727-8934-F733E8A05F27}"/>
                </a:ext>
              </a:extLst>
            </p:cNvPr>
            <p:cNvSpPr txBox="1"/>
            <p:nvPr/>
          </p:nvSpPr>
          <p:spPr>
            <a:xfrm>
              <a:off x="10841013" y="4294981"/>
              <a:ext cx="1673168"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Pro-Regular" panose="02000503030000020004" pitchFamily="50" charset="0"/>
                </a:rPr>
                <a:t>… and calls </a:t>
              </a:r>
              <a:r>
                <a:rPr lang="en-US" dirty="0" err="1">
                  <a:solidFill>
                    <a:schemeClr val="tx1"/>
                  </a:solidFill>
                  <a:latin typeface="Consolas" panose="020B0609020204030204" pitchFamily="49" charset="0"/>
                </a:rPr>
                <a:t>set_done</a:t>
              </a:r>
              <a:r>
                <a:rPr lang="en-US" dirty="0">
                  <a:solidFill>
                    <a:schemeClr val="tx1"/>
                  </a:solidFill>
                  <a:latin typeface="Consolas" panose="020B0609020204030204" pitchFamily="49" charset="0"/>
                </a:rPr>
                <a:t>()</a:t>
              </a:r>
              <a:r>
                <a:rPr lang="en-US" dirty="0">
                  <a:solidFill>
                    <a:schemeClr val="tx1"/>
                  </a:solidFill>
                  <a:latin typeface="DINPro-Regular" panose="02000503030000020004" pitchFamily="50" charset="0"/>
                </a:rPr>
                <a:t> on the receiver</a:t>
              </a:r>
            </a:p>
          </p:txBody>
        </p:sp>
      </p:grpSp>
      <p:sp>
        <p:nvSpPr>
          <p:cNvPr id="30" name="TextBox 29">
            <a:extLst>
              <a:ext uri="{FF2B5EF4-FFF2-40B4-BE49-F238E27FC236}">
                <a16:creationId xmlns:a16="http://schemas.microsoft.com/office/drawing/2014/main" id="{554363D2-CF22-440C-92F9-B057EB2DE509}"/>
              </a:ext>
            </a:extLst>
          </p:cNvPr>
          <p:cNvSpPr txBox="1"/>
          <p:nvPr/>
        </p:nvSpPr>
        <p:spPr>
          <a:xfrm>
            <a:off x="9406566" y="7107992"/>
            <a:ext cx="167316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 time passes…</a:t>
            </a:r>
          </a:p>
        </p:txBody>
      </p:sp>
      <p:sp>
        <p:nvSpPr>
          <p:cNvPr id="5" name="Slide Number Placeholder 4">
            <a:extLst>
              <a:ext uri="{FF2B5EF4-FFF2-40B4-BE49-F238E27FC236}">
                <a16:creationId xmlns:a16="http://schemas.microsoft.com/office/drawing/2014/main" id="{F0487EF0-8821-4F95-A224-E36A6BBA83F1}"/>
              </a:ext>
            </a:extLst>
          </p:cNvPr>
          <p:cNvSpPr>
            <a:spLocks noGrp="1"/>
          </p:cNvSpPr>
          <p:nvPr>
            <p:ph type="sldNum" sz="quarter" idx="12"/>
          </p:nvPr>
        </p:nvSpPr>
        <p:spPr>
          <a:xfrm>
            <a:off x="2394547" y="9491977"/>
            <a:ext cx="4114800" cy="547688"/>
          </a:xfrm>
        </p:spPr>
        <p:txBody>
          <a:bodyPr/>
          <a:lstStyle/>
          <a:p>
            <a:fld id="{3F0CE7EA-D096-4FD3-87FA-FBB0B79F5140}" type="slidenum">
              <a:rPr lang="en-US" smtClean="0"/>
              <a:t>74</a:t>
            </a:fld>
            <a:endParaRPr lang="en-US"/>
          </a:p>
        </p:txBody>
      </p:sp>
      <p:sp>
        <p:nvSpPr>
          <p:cNvPr id="31" name="TextBox 30">
            <a:extLst>
              <a:ext uri="{FF2B5EF4-FFF2-40B4-BE49-F238E27FC236}">
                <a16:creationId xmlns:a16="http://schemas.microsoft.com/office/drawing/2014/main" id="{397202F1-6377-46EE-8130-037D8FB0536B}"/>
              </a:ext>
            </a:extLst>
          </p:cNvPr>
          <p:cNvSpPr txBox="1"/>
          <p:nvPr/>
        </p:nvSpPr>
        <p:spPr>
          <a:xfrm>
            <a:off x="1157322" y="2649938"/>
            <a:ext cx="6064044"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Some senders have stop </a:t>
            </a:r>
            <a:r>
              <a:rPr lang="en-US" sz="2800" i="1" dirty="0">
                <a:solidFill>
                  <a:schemeClr val="tx1"/>
                </a:solidFill>
                <a:latin typeface="DINPro-Regular" panose="02000503030000020004" pitchFamily="50" charset="0"/>
              </a:rPr>
              <a:t>sources</a:t>
            </a:r>
            <a:r>
              <a:rPr lang="en-US" sz="2800" dirty="0">
                <a:solidFill>
                  <a:schemeClr val="tx1"/>
                </a:solidFill>
                <a:latin typeface="DINPro-Regular" panose="02000503030000020004" pitchFamily="50" charset="0"/>
              </a:rPr>
              <a:t>.</a:t>
            </a:r>
          </a:p>
        </p:txBody>
      </p:sp>
      <p:sp>
        <p:nvSpPr>
          <p:cNvPr id="32" name="Speech Bubble: Oval 31">
            <a:extLst>
              <a:ext uri="{FF2B5EF4-FFF2-40B4-BE49-F238E27FC236}">
                <a16:creationId xmlns:a16="http://schemas.microsoft.com/office/drawing/2014/main" id="{113410D7-0298-4B3B-9679-8462E1BF5C71}"/>
              </a:ext>
            </a:extLst>
          </p:cNvPr>
          <p:cNvSpPr/>
          <p:nvPr/>
        </p:nvSpPr>
        <p:spPr>
          <a:xfrm>
            <a:off x="5682949" y="7476561"/>
            <a:ext cx="2246742" cy="1942684"/>
          </a:xfrm>
          <a:prstGeom prst="wedgeEllipseCallout">
            <a:avLst>
              <a:gd name="adj1" fmla="val -14900"/>
              <a:gd name="adj2" fmla="val -59324"/>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“I’ll do my best!”</a:t>
            </a:r>
          </a:p>
        </p:txBody>
      </p:sp>
      <p:sp>
        <p:nvSpPr>
          <p:cNvPr id="34" name="TextBox 33">
            <a:extLst>
              <a:ext uri="{FF2B5EF4-FFF2-40B4-BE49-F238E27FC236}">
                <a16:creationId xmlns:a16="http://schemas.microsoft.com/office/drawing/2014/main" id="{834A53EF-44B6-4D79-A595-9DDE3DA4CFFB}"/>
              </a:ext>
            </a:extLst>
          </p:cNvPr>
          <p:cNvSpPr txBox="1"/>
          <p:nvPr/>
        </p:nvSpPr>
        <p:spPr>
          <a:xfrm>
            <a:off x="1068343" y="3238580"/>
            <a:ext cx="679586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They pass stop </a:t>
            </a:r>
            <a:r>
              <a:rPr lang="en-US" sz="2800" i="1" dirty="0">
                <a:solidFill>
                  <a:schemeClr val="tx1"/>
                </a:solidFill>
                <a:latin typeface="DINPro-Regular" panose="02000503030000020004" pitchFamily="50" charset="0"/>
              </a:rPr>
              <a:t>tokens</a:t>
            </a:r>
            <a:r>
              <a:rPr lang="en-US" sz="2800" dirty="0">
                <a:solidFill>
                  <a:schemeClr val="tx1"/>
                </a:solidFill>
                <a:latin typeface="DINPro-Regular" panose="02000503030000020004" pitchFamily="50" charset="0"/>
              </a:rPr>
              <a:t> to the operation state.</a:t>
            </a:r>
          </a:p>
        </p:txBody>
      </p:sp>
      <p:sp>
        <p:nvSpPr>
          <p:cNvPr id="35" name="TextBox 34">
            <a:extLst>
              <a:ext uri="{FF2B5EF4-FFF2-40B4-BE49-F238E27FC236}">
                <a16:creationId xmlns:a16="http://schemas.microsoft.com/office/drawing/2014/main" id="{096CF360-9720-4B2B-B1A2-C046F37AA724}"/>
              </a:ext>
            </a:extLst>
          </p:cNvPr>
          <p:cNvSpPr txBox="1"/>
          <p:nvPr/>
        </p:nvSpPr>
        <p:spPr>
          <a:xfrm>
            <a:off x="9531459" y="3234570"/>
            <a:ext cx="7037959"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latin typeface="DINPro-Regular" panose="02000503030000020004" pitchFamily="50" charset="0"/>
              </a:rPr>
              <a:t>Cancellation details are internal to algorithms.</a:t>
            </a:r>
          </a:p>
        </p:txBody>
      </p:sp>
      <p:sp>
        <p:nvSpPr>
          <p:cNvPr id="36" name="Speech Bubble: Oval 35">
            <a:extLst>
              <a:ext uri="{FF2B5EF4-FFF2-40B4-BE49-F238E27FC236}">
                <a16:creationId xmlns:a16="http://schemas.microsoft.com/office/drawing/2014/main" id="{35C13631-FFF4-400E-A9C5-D1AA5490BFFD}"/>
              </a:ext>
            </a:extLst>
          </p:cNvPr>
          <p:cNvSpPr/>
          <p:nvPr/>
        </p:nvSpPr>
        <p:spPr>
          <a:xfrm>
            <a:off x="12297251" y="7567344"/>
            <a:ext cx="2775636" cy="1704046"/>
          </a:xfrm>
          <a:prstGeom prst="wedgeEllipseCallout">
            <a:avLst>
              <a:gd name="adj1" fmla="val -57771"/>
              <a:gd name="adj2" fmla="val -29801"/>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“Hey, receiver! I’ve stopped!”</a:t>
            </a:r>
          </a:p>
        </p:txBody>
      </p:sp>
      <p:sp>
        <p:nvSpPr>
          <p:cNvPr id="3" name="Rectangle 2">
            <a:extLst>
              <a:ext uri="{FF2B5EF4-FFF2-40B4-BE49-F238E27FC236}">
                <a16:creationId xmlns:a16="http://schemas.microsoft.com/office/drawing/2014/main" id="{A8C5F0E8-0319-4D50-B4BD-547B3131D73C}"/>
              </a:ext>
            </a:extLst>
          </p:cNvPr>
          <p:cNvSpPr/>
          <p:nvPr/>
        </p:nvSpPr>
        <p:spPr>
          <a:xfrm>
            <a:off x="5563384" y="3909491"/>
            <a:ext cx="10158883" cy="3727938"/>
          </a:xfrm>
          <a:prstGeom prst="rect">
            <a:avLst/>
          </a:prstGeom>
          <a:noFill/>
          <a:ln>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E0277AB-B127-4545-AF9B-B5F84BC64051}"/>
              </a:ext>
            </a:extLst>
          </p:cNvPr>
          <p:cNvPicPr>
            <a:picLocks noChangeAspect="1"/>
          </p:cNvPicPr>
          <p:nvPr/>
        </p:nvPicPr>
        <p:blipFill>
          <a:blip r:embed="rId3"/>
          <a:stretch>
            <a:fillRect/>
          </a:stretch>
        </p:blipFill>
        <p:spPr>
          <a:xfrm>
            <a:off x="5373" y="6452193"/>
            <a:ext cx="1934476" cy="3836440"/>
          </a:xfrm>
          <a:prstGeom prst="rect">
            <a:avLst/>
          </a:prstGeom>
        </p:spPr>
      </p:pic>
      <p:sp>
        <p:nvSpPr>
          <p:cNvPr id="6" name="Speech Bubble: Oval 5">
            <a:extLst>
              <a:ext uri="{FF2B5EF4-FFF2-40B4-BE49-F238E27FC236}">
                <a16:creationId xmlns:a16="http://schemas.microsoft.com/office/drawing/2014/main" id="{E3E3809E-949D-4BF3-A548-915D0CF90158}"/>
              </a:ext>
            </a:extLst>
          </p:cNvPr>
          <p:cNvSpPr/>
          <p:nvPr/>
        </p:nvSpPr>
        <p:spPr>
          <a:xfrm>
            <a:off x="2039445" y="6183823"/>
            <a:ext cx="3090491" cy="2561705"/>
          </a:xfrm>
          <a:prstGeom prst="wedgeEllipseCallout">
            <a:avLst>
              <a:gd name="adj1" fmla="val -52426"/>
              <a:gd name="adj2" fmla="val 51005"/>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“Hey, operation! I don’t need your result anymore. Mind stopping early, please?”</a:t>
            </a:r>
          </a:p>
        </p:txBody>
      </p:sp>
      <p:sp>
        <p:nvSpPr>
          <p:cNvPr id="39" name="TextBox 38">
            <a:extLst>
              <a:ext uri="{FF2B5EF4-FFF2-40B4-BE49-F238E27FC236}">
                <a16:creationId xmlns:a16="http://schemas.microsoft.com/office/drawing/2014/main" id="{0DF3F100-7D74-46E8-9812-48293ACE009A}"/>
              </a:ext>
            </a:extLst>
          </p:cNvPr>
          <p:cNvSpPr txBox="1"/>
          <p:nvPr/>
        </p:nvSpPr>
        <p:spPr>
          <a:xfrm>
            <a:off x="3659679" y="5116041"/>
            <a:ext cx="1390694" cy="341632"/>
          </a:xfrm>
          <a:prstGeom prst="rect">
            <a:avLst/>
          </a:prstGeom>
          <a:gradFill flip="none" rotWithShape="1">
            <a:gsLst>
              <a:gs pos="26000">
                <a:srgbClr val="000000">
                  <a:alpha val="12000"/>
                </a:srgbClr>
              </a:gs>
              <a:gs pos="61000">
                <a:srgbClr val="000000">
                  <a:alpha val="13000"/>
                </a:srgbClr>
              </a:gs>
              <a:gs pos="50000">
                <a:srgbClr val="060606">
                  <a:lumMod val="0"/>
                </a:srgbClr>
              </a:gs>
              <a:gs pos="0">
                <a:schemeClr val="bg2">
                  <a:alpha val="0"/>
                  <a:lumMod val="0"/>
                </a:schemeClr>
              </a:gs>
              <a:gs pos="100000">
                <a:schemeClr val="bg1">
                  <a:alpha val="0"/>
                  <a:lumMod val="0"/>
                </a:schemeClr>
              </a:gs>
            </a:gsLst>
            <a:lin ang="54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Pro-Regular" panose="02000503030000020004"/>
              </a:rPr>
              <a:t>stop source</a:t>
            </a:r>
          </a:p>
        </p:txBody>
      </p:sp>
      <p:sp>
        <p:nvSpPr>
          <p:cNvPr id="40" name="TextBox 39">
            <a:extLst>
              <a:ext uri="{FF2B5EF4-FFF2-40B4-BE49-F238E27FC236}">
                <a16:creationId xmlns:a16="http://schemas.microsoft.com/office/drawing/2014/main" id="{5C048EE2-EC77-4DD9-A04D-E578EC90A3CC}"/>
              </a:ext>
            </a:extLst>
          </p:cNvPr>
          <p:cNvSpPr txBox="1"/>
          <p:nvPr/>
        </p:nvSpPr>
        <p:spPr>
          <a:xfrm>
            <a:off x="6078707" y="6898828"/>
            <a:ext cx="1315698" cy="341632"/>
          </a:xfrm>
          <a:prstGeom prst="rect">
            <a:avLst/>
          </a:prstGeom>
          <a:gradFill flip="none" rotWithShape="1">
            <a:gsLst>
              <a:gs pos="26000">
                <a:srgbClr val="000000">
                  <a:alpha val="12000"/>
                </a:srgbClr>
              </a:gs>
              <a:gs pos="61000">
                <a:srgbClr val="000000">
                  <a:alpha val="13000"/>
                </a:srgbClr>
              </a:gs>
              <a:gs pos="50000">
                <a:srgbClr val="060606">
                  <a:lumMod val="0"/>
                </a:srgbClr>
              </a:gs>
              <a:gs pos="0">
                <a:schemeClr val="bg2">
                  <a:alpha val="0"/>
                  <a:lumMod val="0"/>
                </a:schemeClr>
              </a:gs>
              <a:gs pos="100000">
                <a:schemeClr val="bg1">
                  <a:alpha val="0"/>
                  <a:lumMod val="0"/>
                </a:schemeClr>
              </a:gs>
            </a:gsLst>
            <a:lin ang="54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1"/>
                </a:solidFill>
                <a:latin typeface="DINPro-Regular" panose="02000503030000020004"/>
              </a:rPr>
              <a:t>stop token</a:t>
            </a:r>
          </a:p>
        </p:txBody>
      </p:sp>
    </p:spTree>
    <p:extLst>
      <p:ext uri="{BB962C8B-B14F-4D97-AF65-F5344CB8AC3E}">
        <p14:creationId xmlns:p14="http://schemas.microsoft.com/office/powerpoint/2010/main" val="541281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1500"/>
                                </p:stCondLst>
                                <p:childTnLst>
                                  <p:par>
                                    <p:cTn id="33" presetID="1" presetClass="entr" presetSubtype="0" fill="hold" grpId="1" nodeType="after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1500"/>
                                </p:stCondLst>
                                <p:childTnLst>
                                  <p:par>
                                    <p:cTn id="36" presetID="37" presetClass="path" presetSubtype="0" accel="50000" decel="50000" fill="hold" grpId="0" nodeType="afterEffect">
                                      <p:stCondLst>
                                        <p:cond delay="0"/>
                                      </p:stCondLst>
                                      <p:childTnLst>
                                        <p:animMotion origin="layout" path="M -0.12153 -0.16867 L -0.10191 -0.09306 C -0.09835 -0.07701 -0.09002 -0.05895 -0.07917 -0.04336 C -0.06701 -0.02701 -0.05547 -0.01744 -0.04575 -0.01481 L -9.72222E-7 -1.23457E-7 " pathEditMode="relative" rAng="2280000" ptsTypes="AAAAA">
                                          <p:cBhvr>
                                            <p:cTn id="37" dur="1000" fill="hold"/>
                                            <p:tgtEl>
                                              <p:spTgt spid="40"/>
                                            </p:tgtEl>
                                            <p:attrNameLst>
                                              <p:attrName>ppt_x</p:attrName>
                                              <p:attrName>ppt_y</p:attrName>
                                            </p:attrNameLst>
                                          </p:cBhvr>
                                          <p:rCtr x="5174" y="10494"/>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0"/>
                                </p:stCondLst>
                                <p:childTnLst>
                                  <p:par>
                                    <p:cTn id="47" presetID="63" presetClass="path" presetSubtype="0" accel="50000" decel="50000" fill="hold" nodeType="afterEffect">
                                      <p:stCondLst>
                                        <p:cond delay="0"/>
                                      </p:stCondLst>
                                      <p:childTnLst>
                                        <p:animMotion origin="layout" path="M 3.88889E-6 -1.85185E-6 L 0.16753 -0.00231 " pathEditMode="relative" rAng="0" ptsTypes="AA">
                                          <p:cBhvr>
                                            <p:cTn id="48" dur="2000" fill="hold"/>
                                            <p:tgtEl>
                                              <p:spTgt spid="33"/>
                                            </p:tgtEl>
                                            <p:attrNameLst>
                                              <p:attrName>ppt_x</p:attrName>
                                              <p:attrName>ppt_y</p:attrName>
                                            </p:attrNameLst>
                                          </p:cBhvr>
                                          <p:rCtr x="8377" y="-123"/>
                                        </p:animMotion>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2000"/>
                                </p:stCondLst>
                                <p:childTnLst>
                                  <p:par>
                                    <p:cTn id="53" presetID="2" presetClass="entr" presetSubtype="8" accel="44000" fill="hold" nodeType="afterEffect" p14:presetBounceEnd="40000">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14:bounceEnd="40000">
                                          <p:cBhvr additive="base">
                                            <p:cTn id="55" dur="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par>
                              <p:cTn id="61" fill="hold">
                                <p:stCondLst>
                                  <p:cond delay="3000"/>
                                </p:stCondLst>
                                <p:childTnLst>
                                  <p:par>
                                    <p:cTn id="62" presetID="10" presetClass="entr" presetSubtype="0" fill="hold" grpId="0" nodeType="afterEffect">
                                      <p:stCondLst>
                                        <p:cond delay="50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9"/>
                                            </p:tgtEl>
                                          </p:cBhvr>
                                        </p:animEffect>
                                        <p:set>
                                          <p:cBhvr>
                                            <p:cTn id="69" dur="1" fill="hold">
                                              <p:stCondLst>
                                                <p:cond delay="499"/>
                                              </p:stCondLst>
                                            </p:cTn>
                                            <p:tgtEl>
                                              <p:spTgt spid="1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6"/>
                                            </p:tgtEl>
                                          </p:cBhvr>
                                        </p:animEffect>
                                        <p:set>
                                          <p:cBhvr>
                                            <p:cTn id="72" dur="1" fill="hold">
                                              <p:stCondLst>
                                                <p:cond delay="499"/>
                                              </p:stCondLst>
                                            </p:cTn>
                                            <p:tgtEl>
                                              <p:spTgt spid="6"/>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2"/>
                                            </p:tgtEl>
                                          </p:cBhvr>
                                        </p:animEffect>
                                        <p:set>
                                          <p:cBhvr>
                                            <p:cTn id="75" dur="1" fill="hold">
                                              <p:stCondLst>
                                                <p:cond delay="499"/>
                                              </p:stCondLst>
                                            </p:cTn>
                                            <p:tgtEl>
                                              <p:spTgt spid="32"/>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1000"/>
                                            <p:tgtEl>
                                              <p:spTgt spid="3"/>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7" grpId="0" animBg="1"/>
          <p:bldP spid="16" grpId="0"/>
          <p:bldP spid="30" grpId="0"/>
          <p:bldP spid="31" grpId="0"/>
          <p:bldP spid="32" grpId="0" animBg="1"/>
          <p:bldP spid="32" grpId="1" animBg="1"/>
          <p:bldP spid="34" grpId="0"/>
          <p:bldP spid="35" grpId="0"/>
          <p:bldP spid="36" grpId="0" animBg="1"/>
          <p:bldP spid="3" grpId="0" animBg="1"/>
          <p:bldP spid="6" grpId="0" animBg="1"/>
          <p:bldP spid="6" grpId="1" animBg="1"/>
          <p:bldP spid="39" grpId="0" animBg="1"/>
          <p:bldP spid="40" grpId="0" animBg="1"/>
          <p:bldP spid="40"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1500"/>
                                </p:stCondLst>
                                <p:childTnLst>
                                  <p:par>
                                    <p:cTn id="33" presetID="1" presetClass="entr" presetSubtype="0" fill="hold" grpId="1" nodeType="after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p:stCondLst>
                                  <p:cond delay="1500"/>
                                </p:stCondLst>
                                <p:childTnLst>
                                  <p:par>
                                    <p:cTn id="36" presetID="37" presetClass="path" presetSubtype="0" accel="50000" decel="50000" fill="hold" grpId="0" nodeType="afterEffect">
                                      <p:stCondLst>
                                        <p:cond delay="0"/>
                                      </p:stCondLst>
                                      <p:childTnLst>
                                        <p:animMotion origin="layout" path="M -0.12153 -0.16867 L -0.10191 -0.09306 C -0.09835 -0.07701 -0.09002 -0.05895 -0.07917 -0.04336 C -0.06701 -0.02701 -0.05547 -0.01744 -0.04575 -0.01481 L -9.72222E-7 -1.23457E-7 " pathEditMode="relative" rAng="2280000" ptsTypes="AAAAA">
                                          <p:cBhvr>
                                            <p:cTn id="37" dur="1000" fill="hold"/>
                                            <p:tgtEl>
                                              <p:spTgt spid="40"/>
                                            </p:tgtEl>
                                            <p:attrNameLst>
                                              <p:attrName>ppt_x</p:attrName>
                                              <p:attrName>ppt_y</p:attrName>
                                            </p:attrNameLst>
                                          </p:cBhvr>
                                          <p:rCtr x="5174" y="10494"/>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0"/>
                                </p:stCondLst>
                                <p:childTnLst>
                                  <p:par>
                                    <p:cTn id="47" presetID="63" presetClass="path" presetSubtype="0" accel="50000" decel="50000" fill="hold" nodeType="afterEffect">
                                      <p:stCondLst>
                                        <p:cond delay="0"/>
                                      </p:stCondLst>
                                      <p:childTnLst>
                                        <p:animMotion origin="layout" path="M 3.88889E-6 -1.85185E-6 L 0.16753 -0.00231 " pathEditMode="relative" rAng="0" ptsTypes="AA">
                                          <p:cBhvr>
                                            <p:cTn id="48" dur="2000" fill="hold"/>
                                            <p:tgtEl>
                                              <p:spTgt spid="33"/>
                                            </p:tgtEl>
                                            <p:attrNameLst>
                                              <p:attrName>ppt_x</p:attrName>
                                              <p:attrName>ppt_y</p:attrName>
                                            </p:attrNameLst>
                                          </p:cBhvr>
                                          <p:rCtr x="8377" y="-123"/>
                                        </p:animMotion>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2000"/>
                                </p:stCondLst>
                                <p:childTnLst>
                                  <p:par>
                                    <p:cTn id="53" presetID="2" presetClass="entr" presetSubtype="8" accel="4400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par>
                              <p:cTn id="61" fill="hold">
                                <p:stCondLst>
                                  <p:cond delay="3000"/>
                                </p:stCondLst>
                                <p:childTnLst>
                                  <p:par>
                                    <p:cTn id="62" presetID="10" presetClass="entr" presetSubtype="0" fill="hold" grpId="0" nodeType="afterEffect">
                                      <p:stCondLst>
                                        <p:cond delay="50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19"/>
                                            </p:tgtEl>
                                          </p:cBhvr>
                                        </p:animEffect>
                                        <p:set>
                                          <p:cBhvr>
                                            <p:cTn id="69" dur="1" fill="hold">
                                              <p:stCondLst>
                                                <p:cond delay="499"/>
                                              </p:stCondLst>
                                            </p:cTn>
                                            <p:tgtEl>
                                              <p:spTgt spid="1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6"/>
                                            </p:tgtEl>
                                          </p:cBhvr>
                                        </p:animEffect>
                                        <p:set>
                                          <p:cBhvr>
                                            <p:cTn id="72" dur="1" fill="hold">
                                              <p:stCondLst>
                                                <p:cond delay="499"/>
                                              </p:stCondLst>
                                            </p:cTn>
                                            <p:tgtEl>
                                              <p:spTgt spid="6"/>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32"/>
                                            </p:tgtEl>
                                          </p:cBhvr>
                                        </p:animEffect>
                                        <p:set>
                                          <p:cBhvr>
                                            <p:cTn id="75" dur="1" fill="hold">
                                              <p:stCondLst>
                                                <p:cond delay="499"/>
                                              </p:stCondLst>
                                            </p:cTn>
                                            <p:tgtEl>
                                              <p:spTgt spid="32"/>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left)">
                                          <p:cBhvr>
                                            <p:cTn id="92" dur="1000"/>
                                            <p:tgtEl>
                                              <p:spTgt spid="3"/>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7" grpId="0" animBg="1"/>
          <p:bldP spid="16" grpId="0"/>
          <p:bldP spid="30" grpId="0"/>
          <p:bldP spid="31" grpId="0"/>
          <p:bldP spid="32" grpId="0" animBg="1"/>
          <p:bldP spid="32" grpId="1" animBg="1"/>
          <p:bldP spid="34" grpId="0"/>
          <p:bldP spid="35" grpId="0"/>
          <p:bldP spid="36" grpId="0" animBg="1"/>
          <p:bldP spid="3" grpId="0" animBg="1"/>
          <p:bldP spid="6" grpId="0" animBg="1"/>
          <p:bldP spid="6" grpId="1" animBg="1"/>
          <p:bldP spid="39" grpId="0" animBg="1"/>
          <p:bldP spid="40" grpId="0" animBg="1"/>
          <p:bldP spid="40" grpId="1" animBg="1"/>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78BF-26F0-4FE3-805B-5F66F19DADF8}"/>
              </a:ext>
            </a:extLst>
          </p:cNvPr>
          <p:cNvSpPr>
            <a:spLocks noGrp="1"/>
          </p:cNvSpPr>
          <p:nvPr>
            <p:ph type="title"/>
          </p:nvPr>
        </p:nvSpPr>
        <p:spPr/>
        <p:txBody>
          <a:bodyPr/>
          <a:lstStyle/>
          <a:p>
            <a:r>
              <a:rPr lang="en-US" dirty="0">
                <a:solidFill>
                  <a:schemeClr val="tx1"/>
                </a:solidFill>
              </a:rPr>
              <a:t>Cancellation is a three-way handshake</a:t>
            </a:r>
          </a:p>
        </p:txBody>
      </p:sp>
      <p:sp>
        <p:nvSpPr>
          <p:cNvPr id="5" name="Slide Number Placeholder 4">
            <a:extLst>
              <a:ext uri="{FF2B5EF4-FFF2-40B4-BE49-F238E27FC236}">
                <a16:creationId xmlns:a16="http://schemas.microsoft.com/office/drawing/2014/main" id="{EE08E63B-3D79-4017-8E5F-C325D09FB794}"/>
              </a:ext>
            </a:extLst>
          </p:cNvPr>
          <p:cNvSpPr>
            <a:spLocks noGrp="1"/>
          </p:cNvSpPr>
          <p:nvPr>
            <p:ph type="sldNum" sz="quarter" idx="11"/>
          </p:nvPr>
        </p:nvSpPr>
        <p:spPr/>
        <p:txBody>
          <a:bodyPr/>
          <a:lstStyle/>
          <a:p>
            <a:fld id="{3F0CE7EA-D096-4FD3-87FA-FBB0B79F5140}" type="slidenum">
              <a:rPr lang="en-US" smtClean="0"/>
              <a:pPr/>
              <a:t>75</a:t>
            </a:fld>
            <a:endParaRPr lang="en-US"/>
          </a:p>
        </p:txBody>
      </p:sp>
      <p:pic>
        <p:nvPicPr>
          <p:cNvPr id="1026" name="Picture 2" descr="Watch this awkward three-way handshake with Obama">
            <a:extLst>
              <a:ext uri="{FF2B5EF4-FFF2-40B4-BE49-F238E27FC236}">
                <a16:creationId xmlns:a16="http://schemas.microsoft.com/office/drawing/2014/main" id="{4C06628D-3A64-4B33-A2AB-1093486B5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383" y="2416674"/>
            <a:ext cx="11577234" cy="65121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708A5C9-BDB8-46FB-BCED-756BFD44E4CD}"/>
              </a:ext>
            </a:extLst>
          </p:cNvPr>
          <p:cNvSpPr/>
          <p:nvPr/>
        </p:nvSpPr>
        <p:spPr>
          <a:xfrm>
            <a:off x="8066868" y="7850420"/>
            <a:ext cx="2154264" cy="836909"/>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OpState</a:t>
            </a:r>
            <a:endParaRPr lang="en-US" sz="3600" dirty="0"/>
          </a:p>
        </p:txBody>
      </p:sp>
      <p:sp>
        <p:nvSpPr>
          <p:cNvPr id="10" name="Rectangle: Rounded Corners 9">
            <a:extLst>
              <a:ext uri="{FF2B5EF4-FFF2-40B4-BE49-F238E27FC236}">
                <a16:creationId xmlns:a16="http://schemas.microsoft.com/office/drawing/2014/main" id="{9E1C4B7B-0AD0-451A-BA28-A33F7EC5AB00}"/>
              </a:ext>
            </a:extLst>
          </p:cNvPr>
          <p:cNvSpPr/>
          <p:nvPr/>
        </p:nvSpPr>
        <p:spPr>
          <a:xfrm>
            <a:off x="4956874" y="7870326"/>
            <a:ext cx="2154264" cy="836909"/>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Caller</a:t>
            </a:r>
          </a:p>
        </p:txBody>
      </p:sp>
      <p:sp>
        <p:nvSpPr>
          <p:cNvPr id="11" name="Rectangle: Rounded Corners 10">
            <a:extLst>
              <a:ext uri="{FF2B5EF4-FFF2-40B4-BE49-F238E27FC236}">
                <a16:creationId xmlns:a16="http://schemas.microsoft.com/office/drawing/2014/main" id="{BC5BB438-1510-4EAF-80DD-4E1702EF98AC}"/>
              </a:ext>
            </a:extLst>
          </p:cNvPr>
          <p:cNvSpPr/>
          <p:nvPr/>
        </p:nvSpPr>
        <p:spPr>
          <a:xfrm>
            <a:off x="11176862" y="7850419"/>
            <a:ext cx="2154264" cy="836909"/>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Receiver</a:t>
            </a:r>
          </a:p>
        </p:txBody>
      </p:sp>
      <p:sp>
        <p:nvSpPr>
          <p:cNvPr id="12" name="Speech Bubble: Oval 11">
            <a:extLst>
              <a:ext uri="{FF2B5EF4-FFF2-40B4-BE49-F238E27FC236}">
                <a16:creationId xmlns:a16="http://schemas.microsoft.com/office/drawing/2014/main" id="{7BA51744-3E01-4418-8E9E-5AE39B070A42}"/>
              </a:ext>
            </a:extLst>
          </p:cNvPr>
          <p:cNvSpPr/>
          <p:nvPr/>
        </p:nvSpPr>
        <p:spPr>
          <a:xfrm>
            <a:off x="2495226" y="4448013"/>
            <a:ext cx="2453955" cy="1131767"/>
          </a:xfrm>
          <a:prstGeom prst="wedgeEllipseCallout">
            <a:avLst>
              <a:gd name="adj1" fmla="val 62072"/>
              <a:gd name="adj2" fmla="val -9572"/>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“Please stop.”</a:t>
            </a:r>
          </a:p>
        </p:txBody>
      </p:sp>
      <p:sp>
        <p:nvSpPr>
          <p:cNvPr id="15" name="Speech Bubble: Oval 14">
            <a:extLst>
              <a:ext uri="{FF2B5EF4-FFF2-40B4-BE49-F238E27FC236}">
                <a16:creationId xmlns:a16="http://schemas.microsoft.com/office/drawing/2014/main" id="{C316FBE8-8B3F-4BFE-A791-393A13CA34EA}"/>
              </a:ext>
            </a:extLst>
          </p:cNvPr>
          <p:cNvSpPr/>
          <p:nvPr/>
        </p:nvSpPr>
        <p:spPr>
          <a:xfrm>
            <a:off x="8614476" y="1998219"/>
            <a:ext cx="2792277" cy="836910"/>
          </a:xfrm>
          <a:prstGeom prst="wedgeEllipseCallout">
            <a:avLst>
              <a:gd name="adj1" fmla="val -37744"/>
              <a:gd name="adj2" fmla="val 109848"/>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“I’ve stopped.”</a:t>
            </a:r>
          </a:p>
        </p:txBody>
      </p:sp>
    </p:spTree>
    <p:extLst>
      <p:ext uri="{BB962C8B-B14F-4D97-AF65-F5344CB8AC3E}">
        <p14:creationId xmlns:p14="http://schemas.microsoft.com/office/powerpoint/2010/main" val="2143461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dirty="0"/>
              <a:t>Senders pass stop tokens to children via receivers</a:t>
            </a:r>
          </a:p>
        </p:txBody>
      </p:sp>
      <p:grpSp>
        <p:nvGrpSpPr>
          <p:cNvPr id="5" name="Group 4">
            <a:extLst>
              <a:ext uri="{FF2B5EF4-FFF2-40B4-BE49-F238E27FC236}">
                <a16:creationId xmlns:a16="http://schemas.microsoft.com/office/drawing/2014/main" id="{00B75B16-5448-4929-AD49-1786BE4984FD}"/>
              </a:ext>
            </a:extLst>
          </p:cNvPr>
          <p:cNvGrpSpPr/>
          <p:nvPr/>
        </p:nvGrpSpPr>
        <p:grpSpPr>
          <a:xfrm>
            <a:off x="2897932" y="4051433"/>
            <a:ext cx="8911882" cy="2977629"/>
            <a:chOff x="3200400" y="2259107"/>
            <a:chExt cx="13710587" cy="4580967"/>
          </a:xfrm>
        </p:grpSpPr>
        <p:sp>
          <p:nvSpPr>
            <p:cNvPr id="3" name="Rectangle 2">
              <a:extLst>
                <a:ext uri="{FF2B5EF4-FFF2-40B4-BE49-F238E27FC236}">
                  <a16:creationId xmlns:a16="http://schemas.microsoft.com/office/drawing/2014/main" id="{D714094E-BA3D-4712-BF91-7513EAD2252F}"/>
                </a:ext>
              </a:extLst>
            </p:cNvPr>
            <p:cNvSpPr/>
            <p:nvPr/>
          </p:nvSpPr>
          <p:spPr>
            <a:xfrm>
              <a:off x="3200400" y="2259107"/>
              <a:ext cx="12008224" cy="45809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ectangle 25">
              <a:extLst>
                <a:ext uri="{FF2B5EF4-FFF2-40B4-BE49-F238E27FC236}">
                  <a16:creationId xmlns:a16="http://schemas.microsoft.com/office/drawing/2014/main" id="{D6B8E815-AD4A-46C5-8C3E-30C1CFA722F1}"/>
                </a:ext>
              </a:extLst>
            </p:cNvPr>
            <p:cNvSpPr/>
            <p:nvPr/>
          </p:nvSpPr>
          <p:spPr>
            <a:xfrm>
              <a:off x="11471591" y="3941112"/>
              <a:ext cx="3024337"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43DF6D22-C5F9-43A8-88BE-3208015E7245}"/>
                </a:ext>
              </a:extLst>
            </p:cNvPr>
            <p:cNvSpPr/>
            <p:nvPr/>
          </p:nvSpPr>
          <p:spPr>
            <a:xfrm>
              <a:off x="7650738" y="3950079"/>
              <a:ext cx="3008299" cy="278802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9B662ED0-C7FE-4866-B27A-E0EEEE6CF3E9}"/>
                </a:ext>
              </a:extLst>
            </p:cNvPr>
            <p:cNvSpPr/>
            <p:nvPr/>
          </p:nvSpPr>
          <p:spPr>
            <a:xfrm>
              <a:off x="3792072" y="3935510"/>
              <a:ext cx="3046112" cy="27869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a:extLst>
                <a:ext uri="{FF2B5EF4-FFF2-40B4-BE49-F238E27FC236}">
                  <a16:creationId xmlns:a16="http://schemas.microsoft.com/office/drawing/2014/main" id="{9DE152F7-8562-4E0A-AE1F-26459529654A}"/>
                </a:ext>
              </a:extLst>
            </p:cNvPr>
            <p:cNvSpPr/>
            <p:nvPr/>
          </p:nvSpPr>
          <p:spPr>
            <a:xfrm>
              <a:off x="7829374" y="2259107"/>
              <a:ext cx="2629252" cy="9099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latin typeface="Consolas" panose="020B0609020204030204" pitchFamily="49" charset="0"/>
                </a:rPr>
                <a:t>when_all</a:t>
              </a:r>
              <a:endParaRPr lang="en-US" sz="1600">
                <a:latin typeface="Consolas" panose="020B0609020204030204" pitchFamily="49" charset="0"/>
              </a:endParaRPr>
            </a:p>
          </p:txBody>
        </p:sp>
        <p:sp>
          <p:nvSpPr>
            <p:cNvPr id="9" name="Rectangle 8">
              <a:extLst>
                <a:ext uri="{FF2B5EF4-FFF2-40B4-BE49-F238E27FC236}">
                  <a16:creationId xmlns:a16="http://schemas.microsoft.com/office/drawing/2014/main" id="{11368C3C-C7A5-47A7-967B-516D0045FC07}"/>
                </a:ext>
              </a:extLst>
            </p:cNvPr>
            <p:cNvSpPr/>
            <p:nvPr/>
          </p:nvSpPr>
          <p:spPr>
            <a:xfrm>
              <a:off x="7829374" y="3955680"/>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0" name="Rectangle 9">
              <a:extLst>
                <a:ext uri="{FF2B5EF4-FFF2-40B4-BE49-F238E27FC236}">
                  <a16:creationId xmlns:a16="http://schemas.microsoft.com/office/drawing/2014/main" id="{B769C9AA-8462-453C-860E-D0942E217D80}"/>
                </a:ext>
              </a:extLst>
            </p:cNvPr>
            <p:cNvSpPr/>
            <p:nvPr/>
          </p:nvSpPr>
          <p:spPr>
            <a:xfrm>
              <a:off x="11666267" y="3942233"/>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1" name="Rectangle 10">
              <a:extLst>
                <a:ext uri="{FF2B5EF4-FFF2-40B4-BE49-F238E27FC236}">
                  <a16:creationId xmlns:a16="http://schemas.microsoft.com/office/drawing/2014/main" id="{6521E847-0AFF-4BD3-9BA7-440FAE23CEDA}"/>
                </a:ext>
              </a:extLst>
            </p:cNvPr>
            <p:cNvSpPr/>
            <p:nvPr/>
          </p:nvSpPr>
          <p:spPr>
            <a:xfrm>
              <a:off x="3992481" y="3951197"/>
              <a:ext cx="2629252" cy="90991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then</a:t>
              </a:r>
            </a:p>
          </p:txBody>
        </p:sp>
        <p:sp>
          <p:nvSpPr>
            <p:cNvPr id="12" name="Rectangle 11">
              <a:extLst>
                <a:ext uri="{FF2B5EF4-FFF2-40B4-BE49-F238E27FC236}">
                  <a16:creationId xmlns:a16="http://schemas.microsoft.com/office/drawing/2014/main" id="{06589387-57A1-48CF-9678-FCA0668E9F4B}"/>
                </a:ext>
              </a:extLst>
            </p:cNvPr>
            <p:cNvSpPr/>
            <p:nvPr/>
          </p:nvSpPr>
          <p:spPr>
            <a:xfrm>
              <a:off x="7835745" y="5638806"/>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3" name="Rectangle 12">
              <a:extLst>
                <a:ext uri="{FF2B5EF4-FFF2-40B4-BE49-F238E27FC236}">
                  <a16:creationId xmlns:a16="http://schemas.microsoft.com/office/drawing/2014/main" id="{E349F3B5-F4AF-49F2-BE59-052560B9C998}"/>
                </a:ext>
              </a:extLst>
            </p:cNvPr>
            <p:cNvSpPr/>
            <p:nvPr/>
          </p:nvSpPr>
          <p:spPr>
            <a:xfrm>
              <a:off x="11666267" y="5634325"/>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sp>
          <p:nvSpPr>
            <p:cNvPr id="14" name="Rectangle 13">
              <a:extLst>
                <a:ext uri="{FF2B5EF4-FFF2-40B4-BE49-F238E27FC236}">
                  <a16:creationId xmlns:a16="http://schemas.microsoft.com/office/drawing/2014/main" id="{8426067E-CF70-48AA-A2F2-86BDA04F277E}"/>
                </a:ext>
              </a:extLst>
            </p:cNvPr>
            <p:cNvSpPr/>
            <p:nvPr/>
          </p:nvSpPr>
          <p:spPr>
            <a:xfrm>
              <a:off x="4005223" y="5652253"/>
              <a:ext cx="2629252" cy="9099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onsolas" panose="020B0609020204030204" pitchFamily="49" charset="0"/>
                </a:rPr>
                <a:t>schedule</a:t>
              </a:r>
            </a:p>
          </p:txBody>
        </p:sp>
        <p:cxnSp>
          <p:nvCxnSpPr>
            <p:cNvPr id="7" name="Straight Arrow Connector 6">
              <a:extLst>
                <a:ext uri="{FF2B5EF4-FFF2-40B4-BE49-F238E27FC236}">
                  <a16:creationId xmlns:a16="http://schemas.microsoft.com/office/drawing/2014/main" id="{166E0933-5D8F-481E-9E9B-0125AF1EC363}"/>
                </a:ext>
              </a:extLst>
            </p:cNvPr>
            <p:cNvCxnSpPr>
              <a:cxnSpLocks/>
            </p:cNvCxnSpPr>
            <p:nvPr/>
          </p:nvCxnSpPr>
          <p:spPr>
            <a:xfrm>
              <a:off x="14996160" y="2672862"/>
              <a:ext cx="970671" cy="0"/>
            </a:xfrm>
            <a:prstGeom prst="straightConnector1">
              <a:avLst/>
            </a:prstGeom>
            <a:ln w="34925">
              <a:solidFill>
                <a:schemeClr val="accent6"/>
              </a:solidFill>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1DFF93-32BD-4188-BA3F-A04CE7FC2ECB}"/>
                </a:ext>
              </a:extLst>
            </p:cNvPr>
            <p:cNvSpPr txBox="1"/>
            <p:nvPr/>
          </p:nvSpPr>
          <p:spPr>
            <a:xfrm>
              <a:off x="15269329" y="2761405"/>
              <a:ext cx="1641658" cy="48297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dirty="0">
                  <a:solidFill>
                    <a:schemeClr val="tx1"/>
                  </a:solidFill>
                  <a:latin typeface="Consolas" panose="020B0609020204030204" pitchFamily="49" charset="0"/>
                </a:rPr>
                <a:t>connect</a:t>
              </a:r>
              <a:endParaRPr lang="en-US" sz="1200" dirty="0">
                <a:solidFill>
                  <a:schemeClr val="tx1"/>
                </a:solidFill>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8E4898D5-2EDD-4E5D-BCFD-3C4DC5E44341}"/>
                </a:ext>
              </a:extLst>
            </p:cNvPr>
            <p:cNvCxnSpPr>
              <a:cxnSpLocks/>
            </p:cNvCxnSpPr>
            <p:nvPr/>
          </p:nvCxnSpPr>
          <p:spPr>
            <a:xfrm>
              <a:off x="6109112"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C181D0-97B7-45D7-B8AA-318705A852FF}"/>
                </a:ext>
              </a:extLst>
            </p:cNvPr>
            <p:cNvCxnSpPr>
              <a:cxnSpLocks/>
            </p:cNvCxnSpPr>
            <p:nvPr/>
          </p:nvCxnSpPr>
          <p:spPr>
            <a:xfrm>
              <a:off x="9979661" y="4234380"/>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B7A21F-1E90-4BD2-A05B-BCFE406F4146}"/>
                </a:ext>
              </a:extLst>
            </p:cNvPr>
            <p:cNvCxnSpPr>
              <a:cxnSpLocks/>
            </p:cNvCxnSpPr>
            <p:nvPr/>
          </p:nvCxnSpPr>
          <p:spPr>
            <a:xfrm>
              <a:off x="13810183" y="4242584"/>
              <a:ext cx="970671" cy="0"/>
            </a:xfrm>
            <a:prstGeom prst="straightConnector1">
              <a:avLst/>
            </a:prstGeom>
            <a:ln w="34925">
              <a:solidFill>
                <a:schemeClr val="accent3">
                  <a:lumMod val="60000"/>
                  <a:lumOff val="4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660F597-FA2B-45DB-ADF9-7C46CF602108}"/>
                </a:ext>
              </a:extLst>
            </p:cNvPr>
            <p:cNvCxnSpPr>
              <a:cxnSpLocks/>
            </p:cNvCxnSpPr>
            <p:nvPr/>
          </p:nvCxnSpPr>
          <p:spPr>
            <a:xfrm>
              <a:off x="6022261"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2D21E6-AFD5-4FBE-9263-947C2A5F5FE8}"/>
                </a:ext>
              </a:extLst>
            </p:cNvPr>
            <p:cNvCxnSpPr>
              <a:cxnSpLocks/>
            </p:cNvCxnSpPr>
            <p:nvPr/>
          </p:nvCxnSpPr>
          <p:spPr>
            <a:xfrm>
              <a:off x="9843114"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F89CEC-68E1-44D8-A74E-70B69934A2D6}"/>
                </a:ext>
              </a:extLst>
            </p:cNvPr>
            <p:cNvCxnSpPr>
              <a:cxnSpLocks/>
            </p:cNvCxnSpPr>
            <p:nvPr/>
          </p:nvCxnSpPr>
          <p:spPr>
            <a:xfrm>
              <a:off x="13680005" y="5872092"/>
              <a:ext cx="970671" cy="0"/>
            </a:xfrm>
            <a:prstGeom prst="straightConnector1">
              <a:avLst/>
            </a:prstGeom>
            <a:ln w="34925">
              <a:solidFill>
                <a:srgbClr val="7030A0"/>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DDCE4297-6D48-439D-929B-0F6A7927F7ED}"/>
              </a:ext>
            </a:extLst>
          </p:cNvPr>
          <p:cNvSpPr txBox="1"/>
          <p:nvPr/>
        </p:nvSpPr>
        <p:spPr>
          <a:xfrm>
            <a:off x="13226809" y="4144558"/>
            <a:ext cx="13343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tx1"/>
                </a:solidFill>
                <a:latin typeface="DINPro-Regular" panose="02000503030000020004" pitchFamily="50" charset="0"/>
              </a:rPr>
              <a:t>X 3</a:t>
            </a:r>
          </a:p>
        </p:txBody>
      </p:sp>
      <p:cxnSp>
        <p:nvCxnSpPr>
          <p:cNvPr id="20" name="Straight Connector 19">
            <a:extLst>
              <a:ext uri="{FF2B5EF4-FFF2-40B4-BE49-F238E27FC236}">
                <a16:creationId xmlns:a16="http://schemas.microsoft.com/office/drawing/2014/main" id="{E2B825B9-719D-4D76-A54C-E6DA8D42CFF6}"/>
              </a:ext>
            </a:extLst>
          </p:cNvPr>
          <p:cNvCxnSpPr>
            <a:cxnSpLocks/>
          </p:cNvCxnSpPr>
          <p:nvPr/>
        </p:nvCxnSpPr>
        <p:spPr>
          <a:xfrm flipH="1">
            <a:off x="11315670" y="4308412"/>
            <a:ext cx="998810" cy="0"/>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7E16CD02-4DD9-49CE-84C0-1AA15896DBCB}"/>
              </a:ext>
            </a:extLst>
          </p:cNvPr>
          <p:cNvSpPr>
            <a:spLocks noGrp="1"/>
          </p:cNvSpPr>
          <p:nvPr>
            <p:ph type="sldNum" sz="quarter" idx="12"/>
          </p:nvPr>
        </p:nvSpPr>
        <p:spPr/>
        <p:txBody>
          <a:bodyPr/>
          <a:lstStyle/>
          <a:p>
            <a:fld id="{3F0CE7EA-D096-4FD3-87FA-FBB0B79F5140}" type="slidenum">
              <a:rPr lang="en-US" smtClean="0"/>
              <a:t>76</a:t>
            </a:fld>
            <a:endParaRPr lang="en-US"/>
          </a:p>
        </p:txBody>
      </p:sp>
      <p:sp>
        <p:nvSpPr>
          <p:cNvPr id="19" name="TextBox 18">
            <a:extLst>
              <a:ext uri="{FF2B5EF4-FFF2-40B4-BE49-F238E27FC236}">
                <a16:creationId xmlns:a16="http://schemas.microsoft.com/office/drawing/2014/main" id="{2629616C-C9B2-4726-AD6C-79EBEC661549}"/>
              </a:ext>
            </a:extLst>
          </p:cNvPr>
          <p:cNvSpPr txBox="1"/>
          <p:nvPr/>
        </p:nvSpPr>
        <p:spPr>
          <a:xfrm>
            <a:off x="3282518" y="4473996"/>
            <a:ext cx="1979972" cy="34163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err="1">
                <a:solidFill>
                  <a:schemeClr val="tx1"/>
                </a:solidFill>
                <a:latin typeface="Consolas" panose="020B0609020204030204" pitchFamily="49" charset="0"/>
              </a:rPr>
              <a:t>stop_source</a:t>
            </a:r>
            <a:endParaRPr lang="en-US" dirty="0">
              <a:solidFill>
                <a:schemeClr val="tx1"/>
              </a:solidFill>
              <a:latin typeface="Consolas" panose="020B0609020204030204" pitchFamily="49" charset="0"/>
            </a:endParaRPr>
          </a:p>
        </p:txBody>
      </p:sp>
      <p:grpSp>
        <p:nvGrpSpPr>
          <p:cNvPr id="21" name="Group 20">
            <a:extLst>
              <a:ext uri="{FF2B5EF4-FFF2-40B4-BE49-F238E27FC236}">
                <a16:creationId xmlns:a16="http://schemas.microsoft.com/office/drawing/2014/main" id="{CE1BAC4C-BA2C-42C6-A9EF-26E8DA176B33}"/>
              </a:ext>
            </a:extLst>
          </p:cNvPr>
          <p:cNvGrpSpPr/>
          <p:nvPr/>
        </p:nvGrpSpPr>
        <p:grpSpPr>
          <a:xfrm>
            <a:off x="12312743" y="3512294"/>
            <a:ext cx="1890124" cy="1460982"/>
            <a:chOff x="13226809" y="5369431"/>
            <a:chExt cx="1890124" cy="1460982"/>
          </a:xfrm>
        </p:grpSpPr>
        <p:sp>
          <p:nvSpPr>
            <p:cNvPr id="35" name="Oval 34">
              <a:extLst>
                <a:ext uri="{FF2B5EF4-FFF2-40B4-BE49-F238E27FC236}">
                  <a16:creationId xmlns:a16="http://schemas.microsoft.com/office/drawing/2014/main" id="{09B46BA4-1E5A-4A6E-BFFB-9A36176C41DA}"/>
                </a:ext>
              </a:extLst>
            </p:cNvPr>
            <p:cNvSpPr/>
            <p:nvPr/>
          </p:nvSpPr>
          <p:spPr>
            <a:xfrm>
              <a:off x="13226809" y="5540247"/>
              <a:ext cx="1334364" cy="12901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6" name="Oval 35">
              <a:extLst>
                <a:ext uri="{FF2B5EF4-FFF2-40B4-BE49-F238E27FC236}">
                  <a16:creationId xmlns:a16="http://schemas.microsoft.com/office/drawing/2014/main" id="{605EB130-E414-4C4E-83A0-4B2DA8D1711C}"/>
                </a:ext>
              </a:extLst>
            </p:cNvPr>
            <p:cNvSpPr/>
            <p:nvPr/>
          </p:nvSpPr>
          <p:spPr>
            <a:xfrm>
              <a:off x="13360452" y="5680926"/>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latin typeface="DINPro-Regular" panose="02000503030000020004"/>
                  <a:cs typeface="Courier New" panose="02070309020205020404" pitchFamily="49" charset="0"/>
                </a:rPr>
                <a:t>receiver</a:t>
              </a:r>
            </a:p>
          </p:txBody>
        </p:sp>
        <p:sp>
          <p:nvSpPr>
            <p:cNvPr id="37" name="TextBox 36">
              <a:extLst>
                <a:ext uri="{FF2B5EF4-FFF2-40B4-BE49-F238E27FC236}">
                  <a16:creationId xmlns:a16="http://schemas.microsoft.com/office/drawing/2014/main" id="{8CAD5279-88B3-4B4A-B7F7-9D3EED8F2D84}"/>
                </a:ext>
              </a:extLst>
            </p:cNvPr>
            <p:cNvSpPr txBox="1"/>
            <p:nvPr/>
          </p:nvSpPr>
          <p:spPr>
            <a:xfrm>
              <a:off x="13541269" y="5369431"/>
              <a:ext cx="1575664" cy="341632"/>
            </a:xfrm>
            <a:prstGeom prst="rect">
              <a:avLst/>
            </a:prstGeom>
            <a:gradFill flip="none" rotWithShape="1">
              <a:gsLst>
                <a:gs pos="0">
                  <a:schemeClr val="bg2">
                    <a:lumMod val="0"/>
                    <a:alpha val="0"/>
                  </a:schemeClr>
                </a:gs>
                <a:gs pos="100000">
                  <a:schemeClr val="bg1">
                    <a:lumMod val="0"/>
                  </a:schemeClr>
                </a:gs>
              </a:gsLst>
              <a:lin ang="0" scaled="1"/>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err="1">
                  <a:solidFill>
                    <a:schemeClr val="tx1"/>
                  </a:solidFill>
                  <a:latin typeface="Consolas" panose="020B0609020204030204" pitchFamily="49" charset="0"/>
                </a:rPr>
                <a:t>stop_token</a:t>
              </a:r>
              <a:endParaRPr lang="en-US" dirty="0">
                <a:solidFill>
                  <a:schemeClr val="tx1"/>
                </a:solidFill>
                <a:latin typeface="Consolas" panose="020B0609020204030204" pitchFamily="49" charset="0"/>
              </a:endParaRPr>
            </a:p>
          </p:txBody>
        </p:sp>
      </p:grpSp>
      <p:sp>
        <p:nvSpPr>
          <p:cNvPr id="15" name="Oval 14">
            <a:extLst>
              <a:ext uri="{FF2B5EF4-FFF2-40B4-BE49-F238E27FC236}">
                <a16:creationId xmlns:a16="http://schemas.microsoft.com/office/drawing/2014/main" id="{9D28AC47-2180-4ED8-9535-51D2D5B2F30A}"/>
              </a:ext>
            </a:extLst>
          </p:cNvPr>
          <p:cNvSpPr/>
          <p:nvPr/>
        </p:nvSpPr>
        <p:spPr>
          <a:xfrm>
            <a:off x="14283953" y="3827931"/>
            <a:ext cx="1067078" cy="98488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latin typeface="DINPro-Regular" panose="02000503030000020004"/>
                <a:cs typeface="Courier New" panose="02070309020205020404" pitchFamily="49" charset="0"/>
              </a:rPr>
              <a:t>receiver</a:t>
            </a:r>
          </a:p>
        </p:txBody>
      </p:sp>
      <p:cxnSp>
        <p:nvCxnSpPr>
          <p:cNvPr id="38" name="Straight Connector 37">
            <a:extLst>
              <a:ext uri="{FF2B5EF4-FFF2-40B4-BE49-F238E27FC236}">
                <a16:creationId xmlns:a16="http://schemas.microsoft.com/office/drawing/2014/main" id="{F6D4A682-2B47-4B48-924F-C9F59815C2D8}"/>
              </a:ext>
            </a:extLst>
          </p:cNvPr>
          <p:cNvCxnSpPr>
            <a:cxnSpLocks/>
          </p:cNvCxnSpPr>
          <p:nvPr/>
        </p:nvCxnSpPr>
        <p:spPr>
          <a:xfrm flipH="1">
            <a:off x="10565176" y="5335361"/>
            <a:ext cx="1747567" cy="0"/>
          </a:xfrm>
          <a:prstGeom prst="line">
            <a:avLst/>
          </a:prstGeom>
          <a:ln w="38100">
            <a:solidFill>
              <a:schemeClr val="accent3">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463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3.05556E-6 2.59259E-6 L -0.09991 2.59259E-6 " pathEditMode="relative" rAng="0" ptsTypes="AA">
                                      <p:cBhvr>
                                        <p:cTn id="11" dur="1000" fill="hold"/>
                                        <p:tgtEl>
                                          <p:spTgt spid="15"/>
                                        </p:tgtEl>
                                        <p:attrNameLst>
                                          <p:attrName>ppt_x</p:attrName>
                                          <p:attrName>ppt_y</p:attrName>
                                        </p:attrNameLst>
                                      </p:cBhvr>
                                      <p:rCtr x="-5000" y="0"/>
                                    </p:animMotion>
                                  </p:childTnLst>
                                </p:cTn>
                              </p:par>
                              <p:par>
                                <p:cTn id="12" presetID="22" presetClass="entr" presetSubtype="8"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400"/>
                                        <p:tgtEl>
                                          <p:spTgt spid="2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xit" presetSubtype="0" fill="hold" grpId="2" nodeType="withEffect">
                                  <p:stCondLst>
                                    <p:cond delay="0"/>
                                  </p:stCondLst>
                                  <p:childTnLst>
                                    <p:animEffect transition="out" filter="fade">
                                      <p:cBhvr>
                                        <p:cTn id="20" dur="1000"/>
                                        <p:tgtEl>
                                          <p:spTgt spid="15"/>
                                        </p:tgtEl>
                                      </p:cBhvr>
                                    </p:animEffect>
                                    <p:set>
                                      <p:cBhvr>
                                        <p:cTn id="21" dur="1" fill="hold">
                                          <p:stCondLst>
                                            <p:cond delay="999"/>
                                          </p:stCondLst>
                                        </p:cTn>
                                        <p:tgtEl>
                                          <p:spTgt spid="1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par>
                          <p:cTn id="25" fill="hold">
                            <p:stCondLst>
                              <p:cond delay="2000"/>
                            </p:stCondLst>
                            <p:childTnLst>
                              <p:par>
                                <p:cTn id="26" presetID="22" presetClass="exit" presetSubtype="8" fill="hold" nodeType="afterEffect">
                                  <p:stCondLst>
                                    <p:cond delay="0"/>
                                  </p:stCondLst>
                                  <p:childTnLst>
                                    <p:animEffect transition="out" filter="wipe(left)">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par>
                          <p:cTn id="29" fill="hold">
                            <p:stCondLst>
                              <p:cond delay="2500"/>
                            </p:stCondLst>
                            <p:childTnLst>
                              <p:par>
                                <p:cTn id="30" presetID="10" presetClass="exit" presetSubtype="0" fill="hold" grpId="0" nodeType="afterEffect">
                                  <p:stCondLst>
                                    <p:cond delay="0"/>
                                  </p:stCondLst>
                                  <p:childTnLst>
                                    <p:animEffect transition="out" filter="fade">
                                      <p:cBhvr>
                                        <p:cTn id="31" dur="500"/>
                                        <p:tgtEl>
                                          <p:spTgt spid="18">
                                            <p:txEl>
                                              <p:pRg st="0" end="0"/>
                                            </p:txEl>
                                          </p:spTgt>
                                        </p:tgtEl>
                                      </p:cBhvr>
                                    </p:animEffect>
                                    <p:set>
                                      <p:cBhvr>
                                        <p:cTn id="32" dur="1" fill="hold">
                                          <p:stCondLst>
                                            <p:cond delay="499"/>
                                          </p:stCondLst>
                                        </p:cTn>
                                        <p:tgtEl>
                                          <p:spTgt spid="18">
                                            <p:txEl>
                                              <p:pRg st="0" end="0"/>
                                            </p:txEl>
                                          </p:spTgt>
                                        </p:tgtEl>
                                        <p:attrNameLst>
                                          <p:attrName>style.visibility</p:attrName>
                                        </p:attrNameLst>
                                      </p:cBhvr>
                                      <p:to>
                                        <p:strVal val="hidden"/>
                                      </p:to>
                                    </p:set>
                                  </p:childTnLst>
                                </p:cTn>
                              </p:par>
                            </p:childTnLst>
                          </p:cTn>
                        </p:par>
                        <p:par>
                          <p:cTn id="33" fill="hold">
                            <p:stCondLst>
                              <p:cond delay="3000"/>
                            </p:stCondLst>
                            <p:childTnLst>
                              <p:par>
                                <p:cTn id="34" presetID="42" presetClass="path" presetSubtype="0" accel="50000" decel="50000" fill="hold" nodeType="afterEffect">
                                  <p:stCondLst>
                                    <p:cond delay="0"/>
                                  </p:stCondLst>
                                  <p:childTnLst>
                                    <p:animMotion origin="layout" path="M -3.19444E-6 4.32099E-6 L -0.00026 0.08827 " pathEditMode="relative" rAng="0" ptsTypes="AA">
                                      <p:cBhvr>
                                        <p:cTn id="35" dur="2000" fill="hold"/>
                                        <p:tgtEl>
                                          <p:spTgt spid="21"/>
                                        </p:tgtEl>
                                        <p:attrNameLst>
                                          <p:attrName>ppt_x</p:attrName>
                                          <p:attrName>ppt_y</p:attrName>
                                        </p:attrNameLst>
                                      </p:cBhvr>
                                      <p:rCtr x="-17" y="4414"/>
                                    </p:animMotion>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4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p:bldP spid="15" grpId="0" animBg="1"/>
      <p:bldP spid="15" grpId="1" animBg="1"/>
      <p:bldP spid="15"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7659-E7EA-4ACB-A3D6-AFE05174A2AF}"/>
              </a:ext>
            </a:extLst>
          </p:cNvPr>
          <p:cNvSpPr>
            <a:spLocks noGrp="1"/>
          </p:cNvSpPr>
          <p:nvPr>
            <p:ph type="title"/>
          </p:nvPr>
        </p:nvSpPr>
        <p:spPr>
          <a:xfrm>
            <a:off x="830580" y="799804"/>
            <a:ext cx="16626840" cy="873457"/>
          </a:xfrm>
          <a:solidFill>
            <a:schemeClr val="bg2"/>
          </a:solidFill>
        </p:spPr>
        <p:txBody>
          <a:bodyPr anchor="ctr"/>
          <a:lstStyle/>
          <a:p>
            <a:r>
              <a:rPr lang="en-US" dirty="0"/>
              <a:t>Sender/receiver and cancellation</a:t>
            </a:r>
          </a:p>
        </p:txBody>
      </p:sp>
      <p:sp>
        <p:nvSpPr>
          <p:cNvPr id="5" name="Slide Number Placeholder 4">
            <a:extLst>
              <a:ext uri="{FF2B5EF4-FFF2-40B4-BE49-F238E27FC236}">
                <a16:creationId xmlns:a16="http://schemas.microsoft.com/office/drawing/2014/main" id="{CADE2136-9E02-4FA9-9A12-6841BE461D9F}"/>
              </a:ext>
            </a:extLst>
          </p:cNvPr>
          <p:cNvSpPr>
            <a:spLocks noGrp="1"/>
          </p:cNvSpPr>
          <p:nvPr>
            <p:ph type="sldNum" sz="quarter" idx="12"/>
          </p:nvPr>
        </p:nvSpPr>
        <p:spPr/>
        <p:txBody>
          <a:bodyPr/>
          <a:lstStyle/>
          <a:p>
            <a:fld id="{3F0CE7EA-D096-4FD3-87FA-FBB0B79F5140}" type="slidenum">
              <a:rPr lang="en-US" smtClean="0"/>
              <a:t>77</a:t>
            </a:fld>
            <a:endParaRPr lang="en-US"/>
          </a:p>
        </p:txBody>
      </p:sp>
      <p:sp>
        <p:nvSpPr>
          <p:cNvPr id="6" name="TextBox 5">
            <a:extLst>
              <a:ext uri="{FF2B5EF4-FFF2-40B4-BE49-F238E27FC236}">
                <a16:creationId xmlns:a16="http://schemas.microsoft.com/office/drawing/2014/main" id="{A84E07F7-58BD-4595-81C9-6FBEE4E1D3C1}"/>
              </a:ext>
            </a:extLst>
          </p:cNvPr>
          <p:cNvSpPr txBox="1"/>
          <p:nvPr/>
        </p:nvSpPr>
        <p:spPr>
          <a:xfrm>
            <a:off x="1379348" y="2649874"/>
            <a:ext cx="15544801" cy="5509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Orchestrating cancellation is the job of the </a:t>
            </a:r>
            <a:r>
              <a:rPr lang="en-US" sz="4000" i="1" dirty="0">
                <a:solidFill>
                  <a:schemeClr val="bg1"/>
                </a:solidFill>
                <a:latin typeface="DINPro-Regular" panose="02000503030000020004" pitchFamily="50" charset="0"/>
              </a:rPr>
              <a:t>algorithms</a:t>
            </a:r>
            <a:r>
              <a:rPr lang="en-US" sz="4000" dirty="0">
                <a:solidFill>
                  <a:schemeClr val="bg1"/>
                </a:solidFill>
                <a:latin typeface="DINPro-Regular" panose="02000503030000020004" pitchFamily="50" charset="0"/>
              </a:rPr>
              <a:t>, not the user.</a:t>
            </a:r>
          </a:p>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Only algorithms that introduce concurrency need to handle cancellation.</a:t>
            </a:r>
          </a:p>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Cancellation is </a:t>
            </a:r>
            <a:r>
              <a:rPr lang="en-US" sz="4000" i="1" u="sng" dirty="0">
                <a:solidFill>
                  <a:schemeClr val="bg1"/>
                </a:solidFill>
                <a:latin typeface="DINPro-Regular" panose="02000503030000020004" pitchFamily="50" charset="0"/>
              </a:rPr>
              <a:t>asynchronous</a:t>
            </a:r>
            <a:r>
              <a:rPr lang="en-US" sz="4000" dirty="0">
                <a:solidFill>
                  <a:schemeClr val="bg1"/>
                </a:solidFill>
                <a:latin typeface="DINPro-Regular" panose="02000503030000020004" pitchFamily="50" charset="0"/>
              </a:rPr>
              <a:t> and </a:t>
            </a:r>
            <a:r>
              <a:rPr lang="en-US" sz="4000" i="1" u="sng" dirty="0">
                <a:solidFill>
                  <a:schemeClr val="bg1"/>
                </a:solidFill>
                <a:latin typeface="DINPro-Regular" panose="02000503030000020004" pitchFamily="50" charset="0"/>
              </a:rPr>
              <a:t>cooperative</a:t>
            </a:r>
            <a:r>
              <a:rPr lang="en-US" sz="4000" dirty="0">
                <a:solidFill>
                  <a:schemeClr val="bg1"/>
                </a:solidFill>
                <a:latin typeface="DINPro-Regular" panose="02000503030000020004" pitchFamily="50" charset="0"/>
              </a:rPr>
              <a:t>.</a:t>
            </a:r>
          </a:p>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Cancellation is </a:t>
            </a:r>
            <a:r>
              <a:rPr lang="en-US" sz="4000" i="1" u="sng" dirty="0">
                <a:solidFill>
                  <a:schemeClr val="bg1"/>
                </a:solidFill>
                <a:latin typeface="DINPro-Regular" panose="02000503030000020004" pitchFamily="50" charset="0"/>
              </a:rPr>
              <a:t>best-effort</a:t>
            </a:r>
          </a:p>
          <a:p>
            <a:pPr lvl="1">
              <a:lnSpc>
                <a:spcPct val="90000"/>
              </a:lnSpc>
              <a:spcBef>
                <a:spcPts val="0"/>
              </a:spcBef>
              <a:spcAft>
                <a:spcPts val="1200"/>
              </a:spcAft>
            </a:pPr>
            <a:r>
              <a:rPr lang="en-US" sz="4000" dirty="0">
                <a:solidFill>
                  <a:schemeClr val="bg1"/>
                </a:solidFill>
                <a:latin typeface="DINPro-Regular" panose="02000503030000020004" pitchFamily="50" charset="0"/>
              </a:rPr>
              <a:t>No guarantee an operation will stop promptly or at all</a:t>
            </a:r>
          </a:p>
          <a:p>
            <a:pPr marL="285750" indent="-285750">
              <a:lnSpc>
                <a:spcPct val="90000"/>
              </a:lnSpc>
              <a:spcBef>
                <a:spcPts val="1200"/>
              </a:spcBef>
              <a:spcAft>
                <a:spcPts val="1200"/>
              </a:spcAft>
              <a:buFont typeface="Arial" panose="020B0604020202020204" pitchFamily="34" charset="0"/>
              <a:buChar char="•"/>
            </a:pPr>
            <a:r>
              <a:rPr lang="en-US" sz="4000" dirty="0">
                <a:solidFill>
                  <a:schemeClr val="bg1"/>
                </a:solidFill>
                <a:latin typeface="DINPro-Regular" panose="02000503030000020004" pitchFamily="50" charset="0"/>
              </a:rPr>
              <a:t>Dedicated algorithms capture common cancellation patterns</a:t>
            </a:r>
          </a:p>
          <a:p>
            <a:pPr marL="1047720" lvl="1" indent="-285750">
              <a:lnSpc>
                <a:spcPct val="90000"/>
              </a:lnSpc>
              <a:spcBef>
                <a:spcPts val="0"/>
              </a:spcBef>
              <a:spcAft>
                <a:spcPts val="1200"/>
              </a:spcAft>
              <a:buFont typeface="Arial" panose="020B0604020202020204" pitchFamily="34" charset="0"/>
              <a:buChar char="•"/>
            </a:pPr>
            <a:r>
              <a:rPr lang="en-US" sz="4000" i="1" dirty="0">
                <a:solidFill>
                  <a:schemeClr val="bg1"/>
                </a:solidFill>
                <a:latin typeface="DINPro-Regular" panose="02000503030000020004" pitchFamily="50" charset="0"/>
              </a:rPr>
              <a:t>e.g.</a:t>
            </a:r>
            <a:r>
              <a:rPr lang="en-US" sz="4000" dirty="0">
                <a:solidFill>
                  <a:schemeClr val="bg1"/>
                </a:solidFill>
                <a:latin typeface="DINPro-Regular" panose="02000503030000020004" pitchFamily="50" charset="0"/>
              </a:rPr>
              <a:t>: </a:t>
            </a:r>
            <a:r>
              <a:rPr lang="en-US" sz="3600" dirty="0" err="1">
                <a:solidFill>
                  <a:schemeClr val="bg1"/>
                </a:solidFill>
                <a:latin typeface="Consolas" panose="020B0609020204030204" pitchFamily="49" charset="0"/>
              </a:rPr>
              <a:t>unifex</a:t>
            </a:r>
            <a:r>
              <a:rPr lang="en-US" sz="3600" dirty="0">
                <a:solidFill>
                  <a:schemeClr val="bg1"/>
                </a:solidFill>
                <a:latin typeface="Consolas" panose="020B0609020204030204" pitchFamily="49" charset="0"/>
              </a:rPr>
              <a:t>::</a:t>
            </a:r>
            <a:r>
              <a:rPr lang="en-US" sz="3600" dirty="0" err="1">
                <a:solidFill>
                  <a:schemeClr val="bg1"/>
                </a:solidFill>
                <a:latin typeface="Consolas" panose="020B0609020204030204" pitchFamily="49" charset="0"/>
              </a:rPr>
              <a:t>stop_when</a:t>
            </a:r>
            <a:r>
              <a:rPr lang="en-US" sz="3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583172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Example: </a:t>
            </a:r>
            <a:r>
              <a:rPr lang="en-US" dirty="0" err="1"/>
              <a:t>unifex</a:t>
            </a:r>
            <a:r>
              <a:rPr lang="en-US" dirty="0"/>
              <a:t>::</a:t>
            </a:r>
            <a:r>
              <a:rPr lang="en-US" dirty="0" err="1"/>
              <a:t>stop_when</a:t>
            </a:r>
            <a:endParaRPr lang="en-US" dirty="0"/>
          </a:p>
        </p:txBody>
      </p:sp>
      <p:sp>
        <p:nvSpPr>
          <p:cNvPr id="9" name="Content Placeholder 2">
            <a:extLst>
              <a:ext uri="{FF2B5EF4-FFF2-40B4-BE49-F238E27FC236}">
                <a16:creationId xmlns:a16="http://schemas.microsoft.com/office/drawing/2014/main" id="{074AFEA3-0EC0-4DDA-B140-2D851EB1A4F7}"/>
              </a:ext>
            </a:extLst>
          </p:cNvPr>
          <p:cNvSpPr txBox="1">
            <a:spLocks/>
          </p:cNvSpPr>
          <p:nvPr/>
        </p:nvSpPr>
        <p:spPr bwMode="auto">
          <a:xfrm>
            <a:off x="1638377" y="2347804"/>
            <a:ext cx="12434084" cy="664993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unifex</a:t>
            </a:r>
            <a:r>
              <a:rPr lang="en-US" sz="2400" dirty="0">
                <a:solidFill>
                  <a:srgbClr val="6A9955"/>
                </a:solidFill>
                <a:latin typeface="Consolas" panose="020B0609020204030204" pitchFamily="49" charset="0"/>
              </a:rPr>
              <a:t>::</a:t>
            </a:r>
            <a:r>
              <a:rPr lang="en-US" sz="2400" dirty="0" err="1">
                <a:solidFill>
                  <a:srgbClr val="6A9955"/>
                </a:solidFill>
                <a:latin typeface="Consolas" panose="020B0609020204030204" pitchFamily="49" charset="0"/>
              </a:rPr>
              <a:t>stop_when</a:t>
            </a:r>
            <a:r>
              <a:rPr lang="en-US" sz="2400" dirty="0">
                <a:solidFill>
                  <a:srgbClr val="6A9955"/>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sender auto task,</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sender auto condition) -&gt; sender auto;</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r>
              <a:rPr lang="en-US" sz="2400" dirty="0" err="1">
                <a:solidFill>
                  <a:srgbClr val="6A9955"/>
                </a:solidFill>
                <a:latin typeface="Consolas" panose="020B0609020204030204" pitchFamily="49" charset="0"/>
              </a:rPr>
              <a:t>stop_when</a:t>
            </a:r>
            <a:r>
              <a:rPr lang="en-US" sz="2400" dirty="0">
                <a:solidFill>
                  <a:srgbClr val="6A9955"/>
                </a:solidFill>
                <a:latin typeface="Consolas" panose="020B0609020204030204" pitchFamily="49" charset="0"/>
              </a:rPr>
              <a:t> takes two senders:</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1. task:      the async operation to perform</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2. condition: the async stopping condition</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When one operation finishes, it cancels the other. It completes</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with the result of `task` when both operations complete.</a:t>
            </a:r>
          </a:p>
          <a:p>
            <a:pPr marL="0" lvl="0" indent="0" defTabSz="914400">
              <a:lnSpc>
                <a:spcPct val="100000"/>
              </a:lnSpc>
              <a:spcBef>
                <a:spcPts val="0"/>
              </a:spcBef>
              <a:spcAft>
                <a:spcPts val="0"/>
              </a:spcAft>
              <a:buClr>
                <a:srgbClr val="000000"/>
              </a:buClr>
              <a:buNone/>
            </a:pP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process input in a loop until the user interrupts:</a:t>
            </a:r>
          </a:p>
          <a:p>
            <a:pPr marL="0" lvl="0" indent="0" defTabSz="914400">
              <a:lnSpc>
                <a:spcPct val="100000"/>
              </a:lnSpc>
              <a:spcBef>
                <a:spcPts val="600"/>
              </a:spcBef>
              <a:spcAft>
                <a:spcPts val="0"/>
              </a:spcAft>
              <a:buClr>
                <a:srgbClr val="000000"/>
              </a:buClr>
              <a:buNone/>
            </a:pPr>
            <a:r>
              <a:rPr lang="en-US" sz="2400" dirty="0">
                <a:latin typeface="Consolas" panose="020B0609020204030204" pitchFamily="49" charset="0"/>
              </a:rPr>
              <a:t>ex::sender </a:t>
            </a:r>
            <a:r>
              <a:rPr lang="en-US" sz="2400" kern="0" dirty="0">
                <a:solidFill>
                  <a:srgbClr val="569CD6"/>
                </a:solidFill>
                <a:latin typeface="Consolas" panose="020B0609020204030204" pitchFamily="49" charset="0"/>
              </a:rPr>
              <a:t>auto</a:t>
            </a:r>
            <a:r>
              <a:rPr lang="en-US" sz="2400" dirty="0">
                <a:latin typeface="Consolas" panose="020B0609020204030204" pitchFamily="49" charset="0"/>
              </a:rPr>
              <a:t> </a:t>
            </a:r>
            <a:r>
              <a:rPr lang="en-US" sz="2400" dirty="0" err="1">
                <a:latin typeface="Consolas" panose="020B0609020204030204" pitchFamily="49" charset="0"/>
              </a:rPr>
              <a:t>work_loop</a:t>
            </a:r>
            <a:r>
              <a:rPr lang="en-US" sz="2400" dirty="0">
                <a:latin typeface="Consolas" panose="020B0609020204030204" pitchFamily="49" charset="0"/>
              </a:rPr>
              <a:t> =</a:t>
            </a:r>
          </a:p>
          <a:p>
            <a:pPr marL="0" lvl="0" indent="0" defTabSz="914400">
              <a:lnSpc>
                <a:spcPct val="100000"/>
              </a:lnSpc>
              <a:spcBef>
                <a:spcPts val="600"/>
              </a:spcBef>
              <a:spcAft>
                <a:spcPts val="0"/>
              </a:spcAft>
              <a:buClr>
                <a:srgbClr val="000000"/>
              </a:buClr>
              <a:buNone/>
            </a:pPr>
            <a:r>
              <a:rPr lang="en-US" sz="2400" dirty="0">
                <a:latin typeface="Consolas" panose="020B0609020204030204" pitchFamily="49" charset="0"/>
              </a:rPr>
              <a:t>    </a:t>
            </a:r>
            <a:r>
              <a:rPr lang="en-US" sz="2400" dirty="0" err="1">
                <a:latin typeface="Consolas" panose="020B0609020204030204" pitchFamily="49" charset="0"/>
              </a:rPr>
              <a:t>unifex</a:t>
            </a:r>
            <a:r>
              <a:rPr lang="en-US" sz="2400" dirty="0">
                <a:latin typeface="Consolas" panose="020B0609020204030204" pitchFamily="49" charset="0"/>
              </a:rPr>
              <a:t>::</a:t>
            </a:r>
            <a:r>
              <a:rPr lang="en-US" sz="2400" dirty="0" err="1">
                <a:latin typeface="Consolas" panose="020B0609020204030204" pitchFamily="49" charset="0"/>
              </a:rPr>
              <a:t>stop_when</a:t>
            </a:r>
            <a:r>
              <a:rPr lang="en-US" sz="2400" dirty="0">
                <a:latin typeface="Consolas" panose="020B0609020204030204" pitchFamily="49" charset="0"/>
              </a:rPr>
              <a:t>(</a:t>
            </a:r>
          </a:p>
          <a:p>
            <a:pPr marL="0" lvl="0" indent="0" defTabSz="914400">
              <a:lnSpc>
                <a:spcPct val="100000"/>
              </a:lnSpc>
              <a:spcBef>
                <a:spcPts val="600"/>
              </a:spcBef>
              <a:spcAft>
                <a:spcPts val="0"/>
              </a:spcAft>
              <a:buClr>
                <a:srgbClr val="000000"/>
              </a:buClr>
              <a:buNone/>
            </a:pPr>
            <a:r>
              <a:rPr lang="en-US" sz="2400" dirty="0">
                <a:latin typeface="Consolas" panose="020B0609020204030204" pitchFamily="49" charset="0"/>
              </a:rPr>
              <a:t>        </a:t>
            </a:r>
            <a:r>
              <a:rPr lang="en-US" sz="2400" dirty="0" err="1">
                <a:latin typeface="Consolas" panose="020B0609020204030204" pitchFamily="49" charset="0"/>
              </a:rPr>
              <a:t>unifex</a:t>
            </a:r>
            <a:r>
              <a:rPr lang="en-US" sz="2400" dirty="0">
                <a:latin typeface="Consolas" panose="020B0609020204030204" pitchFamily="49" charset="0"/>
              </a:rPr>
              <a:t>::</a:t>
            </a:r>
            <a:r>
              <a:rPr lang="en-US" sz="2400" dirty="0" err="1">
                <a:latin typeface="Consolas" panose="020B0609020204030204" pitchFamily="49" charset="0"/>
              </a:rPr>
              <a:t>repeat_effect</a:t>
            </a:r>
            <a:r>
              <a:rPr lang="en-US" sz="2400" dirty="0">
                <a:latin typeface="Consolas" panose="020B0609020204030204" pitchFamily="49" charset="0"/>
              </a:rPr>
              <a:t>( </a:t>
            </a:r>
            <a:r>
              <a:rPr lang="en-US" sz="2400" dirty="0" err="1">
                <a:latin typeface="Consolas" panose="020B0609020204030204" pitchFamily="49" charset="0"/>
              </a:rPr>
              <a:t>processInput</a:t>
            </a:r>
            <a:r>
              <a:rPr lang="en-US" sz="2400" dirty="0">
                <a:latin typeface="Consolas" panose="020B0609020204030204" pitchFamily="49" charset="0"/>
              </a:rPr>
              <a:t>() ),</a:t>
            </a:r>
          </a:p>
          <a:p>
            <a:pPr marL="0" lvl="0" indent="0" defTabSz="914400">
              <a:lnSpc>
                <a:spcPct val="100000"/>
              </a:lnSpc>
              <a:spcBef>
                <a:spcPts val="600"/>
              </a:spcBef>
              <a:spcAft>
                <a:spcPts val="0"/>
              </a:spcAft>
              <a:buClr>
                <a:srgbClr val="000000"/>
              </a:buClr>
              <a:buNone/>
            </a:pPr>
            <a:r>
              <a:rPr lang="en-US" sz="2400" dirty="0">
                <a:latin typeface="Consolas" panose="020B0609020204030204" pitchFamily="49" charset="0"/>
              </a:rPr>
              <a:t>        </a:t>
            </a:r>
            <a:r>
              <a:rPr lang="en-US" sz="2400" dirty="0" err="1">
                <a:latin typeface="Consolas" panose="020B0609020204030204" pitchFamily="49" charset="0"/>
              </a:rPr>
              <a:t>userInterrupt</a:t>
            </a:r>
            <a:r>
              <a:rPr lang="en-US" sz="2400" dirty="0">
                <a:latin typeface="Consolas" panose="020B0609020204030204" pitchFamily="49" charset="0"/>
              </a:rPr>
              <a:t>()</a:t>
            </a:r>
          </a:p>
          <a:p>
            <a:pPr marL="0" lvl="0" indent="0" defTabSz="914400">
              <a:lnSpc>
                <a:spcPct val="100000"/>
              </a:lnSpc>
              <a:spcBef>
                <a:spcPts val="600"/>
              </a:spcBef>
              <a:spcAft>
                <a:spcPts val="0"/>
              </a:spcAft>
              <a:buClr>
                <a:srgbClr val="000000"/>
              </a:buClr>
              <a:buNone/>
            </a:pPr>
            <a:r>
              <a:rPr lang="en-US" sz="2400" dirty="0">
                <a:latin typeface="Consolas" panose="020B0609020204030204" pitchFamily="49" charset="0"/>
              </a:rPr>
              <a:t>    );</a:t>
            </a:r>
          </a:p>
          <a:p>
            <a:pPr marL="0" lvl="0" indent="0" defTabSz="914400">
              <a:lnSpc>
                <a:spcPct val="100000"/>
              </a:lnSpc>
              <a:spcBef>
                <a:spcPts val="60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5" name="Slide Number Placeholder 4">
            <a:extLst>
              <a:ext uri="{FF2B5EF4-FFF2-40B4-BE49-F238E27FC236}">
                <a16:creationId xmlns:a16="http://schemas.microsoft.com/office/drawing/2014/main" id="{6F08357A-C7CB-46B2-A1B9-0C221C05BD62}"/>
              </a:ext>
            </a:extLst>
          </p:cNvPr>
          <p:cNvSpPr>
            <a:spLocks noGrp="1"/>
          </p:cNvSpPr>
          <p:nvPr>
            <p:ph type="sldNum" sz="quarter" idx="12"/>
          </p:nvPr>
        </p:nvSpPr>
        <p:spPr/>
        <p:txBody>
          <a:bodyPr/>
          <a:lstStyle/>
          <a:p>
            <a:fld id="{3F0CE7EA-D096-4FD3-87FA-FBB0B79F5140}" type="slidenum">
              <a:rPr lang="en-US" smtClean="0"/>
              <a:t>78</a:t>
            </a:fld>
            <a:endParaRPr lang="en-US"/>
          </a:p>
        </p:txBody>
      </p:sp>
    </p:spTree>
    <p:extLst>
      <p:ext uri="{BB962C8B-B14F-4D97-AF65-F5344CB8AC3E}">
        <p14:creationId xmlns:p14="http://schemas.microsoft.com/office/powerpoint/2010/main" val="207856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5120346" y="3975488"/>
            <a:ext cx="8047307" cy="2336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dirty="0">
                <a:solidFill>
                  <a:schemeClr val="tx2"/>
                </a:solidFill>
                <a:latin typeface="DINPro-Regular" panose="02000503030000020004" pitchFamily="50" charset="0"/>
              </a:rPr>
              <a:t>AN EXTENDED EXAMPLE:</a:t>
            </a:r>
          </a:p>
          <a:p>
            <a:pPr algn="ctr">
              <a:lnSpc>
                <a:spcPct val="90000"/>
              </a:lnSpc>
            </a:pPr>
            <a:r>
              <a:rPr lang="en-US" sz="5400" dirty="0">
                <a:solidFill>
                  <a:schemeClr val="tx1"/>
                </a:solidFill>
                <a:latin typeface="DINPro-Regular" panose="02000503030000020004" pitchFamily="50" charset="0"/>
              </a:rPr>
              <a:t>SENDERS, COROUTINES, AND RANGES, OH MY!</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79</a:t>
            </a:fld>
            <a:endParaRPr lang="en-US"/>
          </a:p>
        </p:txBody>
      </p:sp>
    </p:spTree>
    <p:extLst>
      <p:ext uri="{BB962C8B-B14F-4D97-AF65-F5344CB8AC3E}">
        <p14:creationId xmlns:p14="http://schemas.microsoft.com/office/powerpoint/2010/main" val="109345256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8" name="Slide Number Placeholder 7">
            <a:extLst>
              <a:ext uri="{FF2B5EF4-FFF2-40B4-BE49-F238E27FC236}">
                <a16:creationId xmlns:a16="http://schemas.microsoft.com/office/drawing/2014/main" id="{FE069418-9867-426B-B546-373EAB833A85}"/>
              </a:ext>
            </a:extLst>
          </p:cNvPr>
          <p:cNvSpPr>
            <a:spLocks noGrp="1"/>
          </p:cNvSpPr>
          <p:nvPr>
            <p:ph type="sldNum" sz="quarter" idx="12"/>
          </p:nvPr>
        </p:nvSpPr>
        <p:spPr/>
        <p:txBody>
          <a:bodyPr/>
          <a:lstStyle/>
          <a:p>
            <a:fld id="{3F0CE7EA-D096-4FD3-87FA-FBB0B79F5140}" type="slidenum">
              <a:rPr lang="en-US" smtClean="0"/>
              <a:t>8</a:t>
            </a:fld>
            <a:endParaRPr lang="en-US"/>
          </a:p>
        </p:txBody>
      </p:sp>
      <p:sp>
        <p:nvSpPr>
          <p:cNvPr id="6" name="Content Placeholder 2">
            <a:extLst>
              <a:ext uri="{FF2B5EF4-FFF2-40B4-BE49-F238E27FC236}">
                <a16:creationId xmlns:a16="http://schemas.microsoft.com/office/drawing/2014/main" id="{CB300D0B-399E-45AD-8ED5-21121436987F}"/>
              </a:ext>
            </a:extLst>
          </p:cNvPr>
          <p:cNvSpPr>
            <a:spLocks noGrp="1"/>
          </p:cNvSpPr>
          <p:nvPr>
            <p:ph idx="1"/>
          </p:nvPr>
        </p:nvSpPr>
        <p:spPr>
          <a:xfrm>
            <a:off x="861250" y="2138082"/>
            <a:ext cx="16596170" cy="7336585"/>
          </a:xfrm>
        </p:spPr>
        <p:txBody>
          <a:bodyPr/>
          <a:lstStyle/>
          <a:p>
            <a:pPr marL="91440" indent="0">
              <a:lnSpc>
                <a:spcPct val="100000"/>
              </a:lnSpc>
              <a:spcBef>
                <a:spcPts val="0"/>
              </a:spcBef>
              <a:spcAft>
                <a:spcPts val="0"/>
              </a:spcAft>
              <a:buNone/>
            </a:pPr>
            <a:r>
              <a:rPr lang="en-US" dirty="0">
                <a:solidFill>
                  <a:srgbClr val="569CD6"/>
                </a:solidFill>
                <a:latin typeface="Consolas" panose="020B0609020204030204" pitchFamily="49" charset="0"/>
              </a:rPr>
              <a:t>namespace</a:t>
            </a:r>
            <a:r>
              <a:rPr lang="en-US" dirty="0">
                <a:latin typeface="Consolas" panose="020B0609020204030204" pitchFamily="49" charset="0"/>
              </a:rPr>
              <a:t> ex = </a:t>
            </a:r>
            <a:r>
              <a:rPr lang="en-US" b="1" dirty="0">
                <a:solidFill>
                  <a:schemeClr val="tx1"/>
                </a:solidFill>
                <a:latin typeface="Consolas" panose="020B0609020204030204" pitchFamily="49" charset="0"/>
              </a:rPr>
              <a:t>std::execution</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rgbClr val="569CD6"/>
                </a:solidFill>
                <a:latin typeface="Consolas" panose="020B0609020204030204" pitchFamily="49" charset="0"/>
              </a:rPr>
              <a:t>int</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solidFill>
                  <a:srgbClr val="569CD6"/>
                </a:solidFill>
                <a:latin typeface="Consolas" panose="020B0609020204030204" pitchFamily="49" charset="0"/>
              </a:rPr>
              <a:t>int</a:t>
            </a:r>
            <a:r>
              <a:rPr lang="en-US" dirty="0">
                <a:latin typeface="Consolas" panose="020B0609020204030204" pitchFamily="49" charset="0"/>
              </a:rPr>
              <a:t> main() {</a:t>
            </a:r>
          </a:p>
          <a:p>
            <a:pPr marL="91440" indent="0">
              <a:lnSpc>
                <a:spcPct val="100000"/>
              </a:lnSpc>
              <a:spcBef>
                <a:spcPts val="0"/>
              </a:spcBef>
              <a:spcAft>
                <a:spcPts val="0"/>
              </a:spcAft>
              <a:buNone/>
            </a:pPr>
            <a:r>
              <a:rPr lang="en-US" dirty="0">
                <a:latin typeface="Consolas" panose="020B0609020204030204" pitchFamily="49" charset="0"/>
              </a:rPr>
              <a:t>  </a:t>
            </a:r>
            <a:r>
              <a:rPr lang="en-US" dirty="0" err="1">
                <a:latin typeface="Consolas" panose="020B0609020204030204" pitchFamily="49" charset="0"/>
              </a:rPr>
              <a:t>unifex</a:t>
            </a:r>
            <a:r>
              <a:rPr lang="en-US" dirty="0">
                <a:latin typeface="Consolas" panose="020B0609020204030204" pitchFamily="49" charset="0"/>
              </a:rPr>
              <a:t>::</a:t>
            </a:r>
            <a:r>
              <a:rPr lang="en-US" dirty="0" err="1">
                <a:latin typeface="Consolas" panose="020B0609020204030204" pitchFamily="49" charset="0"/>
              </a:rPr>
              <a:t>static_thread_pool</a:t>
            </a:r>
            <a:r>
              <a:rPr lang="en-US" dirty="0">
                <a:latin typeface="Consolas" panose="020B0609020204030204" pitchFamily="49" charset="0"/>
              </a:rPr>
              <a:t> pool{</a:t>
            </a:r>
            <a:r>
              <a:rPr lang="en-US" dirty="0">
                <a:solidFill>
                  <a:schemeClr val="accent6">
                    <a:lumMod val="40000"/>
                    <a:lumOff val="60000"/>
                  </a:schemeClr>
                </a:solidFill>
                <a:latin typeface="Consolas" panose="020B0609020204030204" pitchFamily="49" charset="0"/>
              </a:rPr>
              <a:t>8</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ex::scheduler </a:t>
            </a:r>
            <a:r>
              <a:rPr lang="en-US" dirty="0">
                <a:solidFill>
                  <a:srgbClr val="569CD6"/>
                </a:solidFill>
                <a:latin typeface="Consolas" panose="020B0609020204030204" pitchFamily="49" charset="0"/>
              </a:rPr>
              <a:t>auto</a:t>
            </a:r>
            <a:r>
              <a:rPr lang="en-US" dirty="0">
                <a:latin typeface="Consolas" panose="020B0609020204030204" pitchFamily="49" charset="0"/>
              </a:rPr>
              <a:t> sched = </a:t>
            </a:r>
            <a:r>
              <a:rPr lang="en-US" dirty="0" err="1">
                <a:latin typeface="Consolas" panose="020B0609020204030204" pitchFamily="49" charset="0"/>
              </a:rPr>
              <a:t>pool.get_scheduler</a:t>
            </a: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ex::sender </a:t>
            </a:r>
            <a:r>
              <a:rPr lang="en-US" dirty="0">
                <a:solidFill>
                  <a:srgbClr val="569CD6"/>
                </a:solidFill>
                <a:latin typeface="Consolas" panose="020B0609020204030204" pitchFamily="49" charset="0"/>
              </a:rPr>
              <a:t>auto</a:t>
            </a:r>
            <a:r>
              <a:rPr lang="en-US" dirty="0">
                <a:latin typeface="Consolas" panose="020B0609020204030204" pitchFamily="49" charset="0"/>
              </a:rPr>
              <a:t> work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a:t>
            </a:r>
            <a:r>
              <a:rPr lang="en-US" b="1" dirty="0" err="1">
                <a:solidFill>
                  <a:schemeClr val="tx1"/>
                </a:solidFill>
                <a:latin typeface="Consolas" panose="020B0609020204030204" pitchFamily="49" charset="0"/>
              </a:rPr>
              <a:t>when_all</a:t>
            </a:r>
            <a:r>
              <a:rPr lang="en-US" dirty="0">
                <a:latin typeface="Consolas" panose="020B0609020204030204" pitchFamily="49" charset="0"/>
              </a:rPr>
              <a:t>(</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1</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r>
              <a:rPr lang="en-US" b="1" dirty="0">
                <a:solidFill>
                  <a:schemeClr val="tx1"/>
                </a:solidFill>
                <a:latin typeface="Consolas" panose="020B0609020204030204" pitchFamily="49" charset="0"/>
              </a:rPr>
              <a:t>ex::schedule</a:t>
            </a:r>
            <a:r>
              <a:rPr lang="en-US" dirty="0">
                <a:latin typeface="Consolas" panose="020B0609020204030204" pitchFamily="49" charset="0"/>
              </a:rPr>
              <a:t>(sched) | </a:t>
            </a:r>
            <a:r>
              <a:rPr lang="en-US" b="1" dirty="0">
                <a:solidFill>
                  <a:schemeClr val="tx1"/>
                </a:solidFill>
                <a:latin typeface="Consolas" panose="020B0609020204030204" pitchFamily="49" charset="0"/>
              </a:rPr>
              <a:t>ex::then</a:t>
            </a:r>
            <a:r>
              <a:rPr lang="en-US" dirty="0">
                <a:latin typeface="Consolas" panose="020B0609020204030204" pitchFamily="49" charset="0"/>
              </a:rPr>
              <a:t>([] { </a:t>
            </a:r>
            <a:r>
              <a:rPr lang="en-US" dirty="0">
                <a:solidFill>
                  <a:srgbClr val="569CD6"/>
                </a:solidFill>
                <a:latin typeface="Consolas" panose="020B0609020204030204" pitchFamily="49" charset="0"/>
              </a:rPr>
              <a:t>return</a:t>
            </a:r>
            <a:r>
              <a:rPr lang="en-US" dirty="0">
                <a:latin typeface="Consolas" panose="020B0609020204030204" pitchFamily="49" charset="0"/>
              </a:rPr>
              <a:t> </a:t>
            </a:r>
            <a:r>
              <a:rPr lang="en-US" dirty="0" err="1">
                <a:latin typeface="Consolas" panose="020B0609020204030204" pitchFamily="49" charset="0"/>
              </a:rPr>
              <a:t>compute_intensive</a:t>
            </a:r>
            <a:r>
              <a:rPr lang="en-US" dirty="0">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a:t>
            </a:r>
            <a:r>
              <a:rPr lang="en-US" dirty="0">
                <a:latin typeface="Consolas" panose="020B0609020204030204" pitchFamily="49" charset="0"/>
              </a:rPr>
              <a:t>); })</a:t>
            </a:r>
          </a:p>
          <a:p>
            <a:pPr marL="91440" indent="0">
              <a:lnSpc>
                <a:spcPct val="100000"/>
              </a:lnSpc>
              <a:spcBef>
                <a:spcPts val="0"/>
              </a:spcBef>
              <a:spcAft>
                <a:spcPts val="0"/>
              </a:spcAft>
              <a:buNone/>
            </a:pPr>
            <a:r>
              <a:rPr lang="en-US" dirty="0">
                <a:latin typeface="Consolas" panose="020B0609020204030204" pitchFamily="49" charset="0"/>
              </a:rPr>
              <a:t>    );</a:t>
            </a:r>
          </a:p>
          <a:p>
            <a:pPr marL="91440" indent="0">
              <a:lnSpc>
                <a:spcPct val="100000"/>
              </a:lnSpc>
              <a:spcBef>
                <a:spcPts val="0"/>
              </a:spcBef>
              <a:spcAft>
                <a:spcPts val="0"/>
              </a:spcAft>
              <a:buNone/>
            </a:pPr>
            <a:endParaRPr lang="en-US" dirty="0">
              <a:latin typeface="Consolas" panose="020B0609020204030204" pitchFamily="49" charset="0"/>
            </a:endParaRPr>
          </a:p>
          <a:p>
            <a:pPr marL="91440" indent="0">
              <a:lnSpc>
                <a:spcPct val="100000"/>
              </a:lnSpc>
              <a:spcBef>
                <a:spcPts val="0"/>
              </a:spcBef>
              <a:spcAft>
                <a:spcPts val="0"/>
              </a:spcAft>
              <a:buNone/>
            </a:pPr>
            <a:r>
              <a:rPr lang="en-US" dirty="0">
                <a:latin typeface="Consolas" panose="020B0609020204030204" pitchFamily="49" charset="0"/>
              </a:rPr>
              <a:t>  </a:t>
            </a:r>
            <a:r>
              <a:rPr lang="en-US" dirty="0">
                <a:solidFill>
                  <a:srgbClr val="569CD6"/>
                </a:solidFill>
                <a:latin typeface="Consolas" panose="020B0609020204030204" pitchFamily="49" charset="0"/>
              </a:rPr>
              <a:t>auto</a:t>
            </a:r>
            <a:r>
              <a:rPr lang="en-US" dirty="0">
                <a:latin typeface="Consolas" panose="020B0609020204030204" pitchFamily="49" charset="0"/>
              </a:rPr>
              <a:t> [a, b, c] = </a:t>
            </a:r>
            <a:r>
              <a:rPr lang="en-US" b="1" dirty="0">
                <a:solidFill>
                  <a:schemeClr val="tx1"/>
                </a:solidFill>
                <a:latin typeface="Consolas" panose="020B0609020204030204" pitchFamily="49" charset="0"/>
              </a:rPr>
              <a:t>std::</a:t>
            </a:r>
            <a:r>
              <a:rPr lang="en-US" b="1" dirty="0" err="1">
                <a:solidFill>
                  <a:schemeClr val="tx1"/>
                </a:solidFill>
                <a:latin typeface="Consolas" panose="020B0609020204030204" pitchFamily="49" charset="0"/>
              </a:rPr>
              <a:t>this_thread</a:t>
            </a:r>
            <a:r>
              <a:rPr lang="en-US" b="1" dirty="0">
                <a:solidFill>
                  <a:schemeClr val="tx1"/>
                </a:solidFill>
                <a:latin typeface="Consolas" panose="020B0609020204030204" pitchFamily="49" charset="0"/>
              </a:rPr>
              <a:t>::</a:t>
            </a:r>
            <a:r>
              <a:rPr lang="en-US" b="1" dirty="0" err="1">
                <a:solidFill>
                  <a:schemeClr val="tx1"/>
                </a:solidFill>
                <a:latin typeface="Consolas" panose="020B0609020204030204" pitchFamily="49" charset="0"/>
              </a:rPr>
              <a:t>sync_wait</a:t>
            </a:r>
            <a:r>
              <a:rPr lang="en-US" dirty="0">
                <a:latin typeface="Consolas" panose="020B0609020204030204" pitchFamily="49" charset="0"/>
              </a:rPr>
              <a:t>( std::move(work) ).value();</a:t>
            </a:r>
          </a:p>
          <a:p>
            <a:pPr marL="91440" indent="0">
              <a:lnSpc>
                <a:spcPct val="100000"/>
              </a:lnSpc>
              <a:spcBef>
                <a:spcPts val="0"/>
              </a:spcBef>
              <a:spcAft>
                <a:spcPts val="0"/>
              </a:spcAft>
              <a:buNone/>
            </a:pPr>
            <a:r>
              <a:rPr lang="en-US" dirty="0">
                <a:latin typeface="Consolas" panose="020B0609020204030204" pitchFamily="49" charset="0"/>
              </a:rPr>
              <a:t>}</a:t>
            </a:r>
          </a:p>
          <a:p>
            <a:pPr marL="91440" indent="0">
              <a:lnSpc>
                <a:spcPct val="100000"/>
              </a:lnSpc>
              <a:spcBef>
                <a:spcPts val="0"/>
              </a:spcBef>
              <a:spcAft>
                <a:spcPts val="0"/>
              </a:spcAft>
              <a:buNone/>
            </a:pPr>
            <a:endParaRPr lang="en-US" dirty="0">
              <a:latin typeface="Consolas" panose="020B0609020204030204" pitchFamily="49" charset="0"/>
            </a:endParaRPr>
          </a:p>
        </p:txBody>
      </p:sp>
      <p:sp>
        <p:nvSpPr>
          <p:cNvPr id="5" name="TextBox 4">
            <a:extLst>
              <a:ext uri="{FF2B5EF4-FFF2-40B4-BE49-F238E27FC236}">
                <a16:creationId xmlns:a16="http://schemas.microsoft.com/office/drawing/2014/main" id="{DB52682E-24AE-4A88-930E-3C5E74EAF655}"/>
              </a:ext>
            </a:extLst>
          </p:cNvPr>
          <p:cNvSpPr txBox="1"/>
          <p:nvPr/>
        </p:nvSpPr>
        <p:spPr>
          <a:xfrm>
            <a:off x="11536826" y="3255802"/>
            <a:ext cx="4525055" cy="13111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dirty="0">
                <a:solidFill>
                  <a:schemeClr val="tx2"/>
                </a:solidFill>
                <a:latin typeface="DINPro-Regular" panose="02000503030000020004" pitchFamily="50" charset="0"/>
              </a:rPr>
              <a:t>Use pipe syntax if you want to.</a:t>
            </a:r>
          </a:p>
        </p:txBody>
      </p:sp>
    </p:spTree>
    <p:extLst>
      <p:ext uri="{BB962C8B-B14F-4D97-AF65-F5344CB8AC3E}">
        <p14:creationId xmlns:p14="http://schemas.microsoft.com/office/powerpoint/2010/main" val="1493418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8F06C7-8E62-4B16-B875-A7F3FA7CC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25" y="4098608"/>
            <a:ext cx="12858750" cy="5381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DC2334-FC8C-4650-B248-FF645DF502B8}"/>
              </a:ext>
            </a:extLst>
          </p:cNvPr>
          <p:cNvSpPr txBox="1"/>
          <p:nvPr/>
        </p:nvSpPr>
        <p:spPr>
          <a:xfrm>
            <a:off x="1600200" y="1652679"/>
            <a:ext cx="14706600"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6000">
                <a:solidFill>
                  <a:schemeClr val="bg1">
                    <a:lumMod val="10000"/>
                  </a:schemeClr>
                </a:solidFill>
                <a:latin typeface="DINPro-Regular" panose="02000503030000020004" pitchFamily="50" charset="0"/>
              </a:rPr>
              <a:t>But first, a sad ☹ story about a boy and the greatest keyboard ever made….</a:t>
            </a:r>
          </a:p>
        </p:txBody>
      </p:sp>
      <p:pic>
        <p:nvPicPr>
          <p:cNvPr id="4" name="Typing_-_Model_M_1986.ogg">
            <a:hlinkClick r:id="" action="ppaction://media"/>
            <a:extLst>
              <a:ext uri="{FF2B5EF4-FFF2-40B4-BE49-F238E27FC236}">
                <a16:creationId xmlns:a16="http://schemas.microsoft.com/office/drawing/2014/main" id="{2BC72FC1-3CD2-47BC-87F4-9F9493D8EB87}"/>
              </a:ext>
            </a:extLst>
          </p:cNvPr>
          <p:cNvPicPr>
            <a:picLocks noChangeAspect="1"/>
          </p:cNvPicPr>
          <p:nvPr>
            <a:audioFile r:link="rId1"/>
            <p:extLst>
              <p:ext uri="{DAA4B4D4-6D71-4841-9C94-3DE7FCFB9230}">
                <p14:media xmlns:p14="http://schemas.microsoft.com/office/powerpoint/2010/main" r:embed="rId2">
                  <p14:trim end="7042.4489"/>
                </p14:media>
              </p:ext>
            </p:extLst>
          </p:nvPr>
        </p:nvPicPr>
        <p:blipFill>
          <a:blip r:embed="rId6"/>
          <a:stretch>
            <a:fillRect/>
          </a:stretch>
        </p:blipFill>
        <p:spPr>
          <a:xfrm>
            <a:off x="15154275" y="4960620"/>
            <a:ext cx="609600" cy="609600"/>
          </a:xfrm>
          <a:prstGeom prst="rect">
            <a:avLst/>
          </a:prstGeom>
        </p:spPr>
      </p:pic>
    </p:spTree>
    <p:extLst>
      <p:ext uri="{BB962C8B-B14F-4D97-AF65-F5344CB8AC3E}">
        <p14:creationId xmlns:p14="http://schemas.microsoft.com/office/powerpoint/2010/main" val="151333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
                                  </p:iterate>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181"/>
                            </p:stCondLst>
                            <p:childTnLst>
                              <p:par>
                                <p:cTn id="8" presetID="42"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1000"/>
                                        <p:tgtEl>
                                          <p:spTgt spid="1026"/>
                                        </p:tgtEl>
                                      </p:cBhvr>
                                    </p:animEffect>
                                    <p:anim calcmode="lin" valueType="num">
                                      <p:cBhvr>
                                        <p:cTn id="11" dur="1000" fill="hold"/>
                                        <p:tgtEl>
                                          <p:spTgt spid="1026"/>
                                        </p:tgtEl>
                                        <p:attrNameLst>
                                          <p:attrName>ppt_x</p:attrName>
                                        </p:attrNameLst>
                                      </p:cBhvr>
                                      <p:tavLst>
                                        <p:tav tm="0">
                                          <p:val>
                                            <p:strVal val="#ppt_x"/>
                                          </p:val>
                                        </p:tav>
                                        <p:tav tm="100000">
                                          <p:val>
                                            <p:strVal val="#ppt_x"/>
                                          </p:val>
                                        </p:tav>
                                      </p:tavLst>
                                    </p:anim>
                                    <p:anim calcmode="lin" valueType="num">
                                      <p:cBhvr>
                                        <p:cTn id="1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4"/>
                </p:tgtEl>
              </p:cMediaNode>
            </p:audio>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F20D241A-EFFA-4F9E-8CAA-5B8B78845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13716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7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3227593"/>
            <a:ext cx="9771306" cy="38318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The mission</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Write a program that monitors the entire system for keyboard events and plays </a:t>
            </a:r>
            <a:r>
              <a:rPr lang="en-US" sz="5400" b="1" dirty="0">
                <a:solidFill>
                  <a:schemeClr val="bg1"/>
                </a:solidFill>
                <a:latin typeface="DINPro-Regular" panose="02000503030000020004" pitchFamily="50" charset="0"/>
              </a:rPr>
              <a:t>Model M</a:t>
            </a:r>
            <a:r>
              <a:rPr lang="en-US" sz="5400" dirty="0">
                <a:solidFill>
                  <a:schemeClr val="bg1"/>
                </a:solidFill>
                <a:latin typeface="DINPro-Regular" panose="02000503030000020004" pitchFamily="50" charset="0"/>
              </a:rPr>
              <a:t> </a:t>
            </a:r>
            <a:r>
              <a:rPr lang="en-US" sz="5400" dirty="0" err="1">
                <a:solidFill>
                  <a:schemeClr val="bg1"/>
                </a:solidFill>
                <a:latin typeface="DINPro-Regular" panose="02000503030000020004" pitchFamily="50" charset="0"/>
              </a:rPr>
              <a:t>clicky</a:t>
            </a:r>
            <a:r>
              <a:rPr lang="en-US" sz="5400" dirty="0">
                <a:solidFill>
                  <a:schemeClr val="bg1"/>
                </a:solidFill>
                <a:latin typeface="DINPro-Regular" panose="02000503030000020004" pitchFamily="50" charset="0"/>
              </a:rPr>
              <a:t> sounds. </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82</a:t>
            </a:fld>
            <a:endParaRPr lang="en-US"/>
          </a:p>
        </p:txBody>
      </p:sp>
    </p:spTree>
    <p:extLst>
      <p:ext uri="{BB962C8B-B14F-4D97-AF65-F5344CB8AC3E}">
        <p14:creationId xmlns:p14="http://schemas.microsoft.com/office/powerpoint/2010/main" val="291765143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3C03-16E0-4A7E-858A-0C5B5E47726B}"/>
              </a:ext>
            </a:extLst>
          </p:cNvPr>
          <p:cNvSpPr>
            <a:spLocks noGrp="1"/>
          </p:cNvSpPr>
          <p:nvPr>
            <p:ph type="sldNum" sz="quarter" idx="10"/>
          </p:nvPr>
        </p:nvSpPr>
        <p:spPr/>
        <p:txBody>
          <a:bodyPr/>
          <a:lstStyle/>
          <a:p>
            <a:fld id="{3F0CE7EA-D096-4FD3-87FA-FBB0B79F5140}" type="slidenum">
              <a:rPr lang="en-US" smtClean="0"/>
              <a:pPr/>
              <a:t>83</a:t>
            </a:fld>
            <a:endParaRPr lang="en-US"/>
          </a:p>
        </p:txBody>
      </p:sp>
      <p:sp>
        <p:nvSpPr>
          <p:cNvPr id="6" name="Title 1">
            <a:extLst>
              <a:ext uri="{FF2B5EF4-FFF2-40B4-BE49-F238E27FC236}">
                <a16:creationId xmlns:a16="http://schemas.microsoft.com/office/drawing/2014/main" id="{5CE02015-0289-4CD4-93DD-3524B9900ED3}"/>
              </a:ext>
            </a:extLst>
          </p:cNvPr>
          <p:cNvSpPr txBox="1">
            <a:spLocks/>
          </p:cNvSpPr>
          <p:nvPr/>
        </p:nvSpPr>
        <p:spPr>
          <a:xfrm>
            <a:off x="830579" y="868681"/>
            <a:ext cx="16812843" cy="984885"/>
          </a:xfrm>
          <a:prstGeom prst="rect">
            <a:avLst/>
          </a:prstGeom>
        </p:spPr>
        <p:txBody>
          <a:bodyPr/>
          <a:lstStyle>
            <a:lvl1pPr algn="l" rtl="0" fontAlgn="base">
              <a:lnSpc>
                <a:spcPct val="90000"/>
              </a:lnSpc>
              <a:spcBef>
                <a:spcPct val="0"/>
              </a:spcBef>
              <a:spcAft>
                <a:spcPct val="0"/>
              </a:spcAft>
              <a:defRPr sz="5000" b="0" cap="all" baseline="0">
                <a:solidFill>
                  <a:schemeClr val="bg1"/>
                </a:solidFill>
                <a:latin typeface="DINPro-Light" panose="02000504040000020003" pitchFamily="50"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US" kern="0" dirty="0"/>
              <a:t>Model m simulator: strategy</a:t>
            </a:r>
          </a:p>
        </p:txBody>
      </p:sp>
      <p:sp>
        <p:nvSpPr>
          <p:cNvPr id="7" name="TextBox 6">
            <a:extLst>
              <a:ext uri="{FF2B5EF4-FFF2-40B4-BE49-F238E27FC236}">
                <a16:creationId xmlns:a16="http://schemas.microsoft.com/office/drawing/2014/main" id="{DCBDFC91-0DE8-43C9-85CD-9267D2C8B61E}"/>
              </a:ext>
            </a:extLst>
          </p:cNvPr>
          <p:cNvSpPr txBox="1"/>
          <p:nvPr/>
        </p:nvSpPr>
        <p:spPr>
          <a:xfrm>
            <a:off x="2138765" y="3062556"/>
            <a:ext cx="13142563" cy="52629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914400" indent="-914400">
              <a:buFont typeface="+mj-lt"/>
              <a:buAutoNum type="arabicPeriod"/>
            </a:pPr>
            <a:r>
              <a:rPr lang="en-US" sz="4800" dirty="0">
                <a:solidFill>
                  <a:schemeClr val="bg1"/>
                </a:solidFill>
                <a:latin typeface="DINPro-Regular" panose="02000503030000020004" pitchFamily="50" charset="0"/>
              </a:rPr>
              <a:t>Model a key click as a sender</a:t>
            </a:r>
          </a:p>
          <a:p>
            <a:pPr marL="914400" indent="-914400">
              <a:buFont typeface="+mj-lt"/>
              <a:buAutoNum type="arabicPeriod"/>
            </a:pPr>
            <a:r>
              <a:rPr lang="en-US" sz="4800" dirty="0">
                <a:solidFill>
                  <a:schemeClr val="bg1"/>
                </a:solidFill>
                <a:latin typeface="DINPro-Regular" panose="02000503030000020004" pitchFamily="50" charset="0"/>
              </a:rPr>
              <a:t>Model keyboard input as a range of senders</a:t>
            </a:r>
          </a:p>
          <a:p>
            <a:pPr marL="914400" indent="-914400">
              <a:buFont typeface="+mj-lt"/>
              <a:buAutoNum type="arabicPeriod"/>
            </a:pPr>
            <a:r>
              <a:rPr lang="en-US" sz="4800" dirty="0">
                <a:solidFill>
                  <a:schemeClr val="bg1"/>
                </a:solidFill>
                <a:latin typeface="DINPro-Regular" panose="02000503030000020004" pitchFamily="50" charset="0"/>
              </a:rPr>
              <a:t>Model interrupt (e.g., Ctrl-C) as a sender</a:t>
            </a:r>
          </a:p>
          <a:p>
            <a:pPr marL="914400" indent="-914400">
              <a:buFont typeface="+mj-lt"/>
              <a:buAutoNum type="arabicPeriod"/>
            </a:pPr>
            <a:r>
              <a:rPr lang="en-US" sz="4800" dirty="0">
                <a:solidFill>
                  <a:schemeClr val="bg1"/>
                </a:solidFill>
                <a:latin typeface="DINPro-Regular" panose="02000503030000020004" pitchFamily="50" charset="0"/>
              </a:rPr>
              <a:t>Asynchronously transform range of senders into </a:t>
            </a:r>
            <a:r>
              <a:rPr lang="en-US" sz="4800" dirty="0" err="1">
                <a:solidFill>
                  <a:schemeClr val="bg1"/>
                </a:solidFill>
                <a:latin typeface="DINPro-Regular" panose="02000503030000020004" pitchFamily="50" charset="0"/>
              </a:rPr>
              <a:t>clicky</a:t>
            </a:r>
            <a:r>
              <a:rPr lang="en-US" sz="4800" dirty="0">
                <a:solidFill>
                  <a:schemeClr val="bg1"/>
                </a:solidFill>
                <a:latin typeface="DINPro-Regular" panose="02000503030000020004" pitchFamily="50" charset="0"/>
              </a:rPr>
              <a:t> noises until interrupt sender completes.</a:t>
            </a:r>
          </a:p>
          <a:p>
            <a:pPr marL="914400" indent="-914400">
              <a:buFont typeface="+mj-lt"/>
              <a:buAutoNum type="arabicPeriod"/>
            </a:pPr>
            <a:r>
              <a:rPr lang="en-US" sz="4800" dirty="0">
                <a:solidFill>
                  <a:schemeClr val="bg1"/>
                </a:solidFill>
                <a:latin typeface="DINPro-Regular" panose="02000503030000020004" pitchFamily="50" charset="0"/>
              </a:rPr>
              <a:t>???</a:t>
            </a:r>
          </a:p>
          <a:p>
            <a:pPr marL="914400" indent="-914400">
              <a:buFont typeface="+mj-lt"/>
              <a:buAutoNum type="arabicPeriod"/>
            </a:pPr>
            <a:r>
              <a:rPr lang="en-US" sz="4800" dirty="0">
                <a:solidFill>
                  <a:schemeClr val="bg1"/>
                </a:solidFill>
                <a:latin typeface="DINPro-Regular" panose="02000503030000020004" pitchFamily="50" charset="0"/>
              </a:rPr>
              <a:t>Profit!</a:t>
            </a:r>
          </a:p>
        </p:txBody>
      </p:sp>
    </p:spTree>
    <p:extLst>
      <p:ext uri="{BB962C8B-B14F-4D97-AF65-F5344CB8AC3E}">
        <p14:creationId xmlns:p14="http://schemas.microsoft.com/office/powerpoint/2010/main" val="3348026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4349438"/>
            <a:ext cx="9771306"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1</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Model key click as a sender </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84</a:t>
            </a:fld>
            <a:endParaRPr lang="en-US"/>
          </a:p>
        </p:txBody>
      </p:sp>
    </p:spTree>
    <p:extLst>
      <p:ext uri="{BB962C8B-B14F-4D97-AF65-F5344CB8AC3E}">
        <p14:creationId xmlns:p14="http://schemas.microsoft.com/office/powerpoint/2010/main" val="328749126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3C03-16E0-4A7E-858A-0C5B5E47726B}"/>
              </a:ext>
            </a:extLst>
          </p:cNvPr>
          <p:cNvSpPr>
            <a:spLocks noGrp="1"/>
          </p:cNvSpPr>
          <p:nvPr>
            <p:ph type="sldNum" sz="quarter" idx="10"/>
          </p:nvPr>
        </p:nvSpPr>
        <p:spPr/>
        <p:txBody>
          <a:bodyPr/>
          <a:lstStyle/>
          <a:p>
            <a:fld id="{3F0CE7EA-D096-4FD3-87FA-FBB0B79F5140}" type="slidenum">
              <a:rPr lang="en-US" smtClean="0"/>
              <a:pPr/>
              <a:t>85</a:t>
            </a:fld>
            <a:endParaRPr lang="en-US"/>
          </a:p>
        </p:txBody>
      </p:sp>
      <p:sp>
        <p:nvSpPr>
          <p:cNvPr id="6" name="Title 1">
            <a:extLst>
              <a:ext uri="{FF2B5EF4-FFF2-40B4-BE49-F238E27FC236}">
                <a16:creationId xmlns:a16="http://schemas.microsoft.com/office/drawing/2014/main" id="{5CE02015-0289-4CD4-93DD-3524B9900ED3}"/>
              </a:ext>
            </a:extLst>
          </p:cNvPr>
          <p:cNvSpPr txBox="1">
            <a:spLocks/>
          </p:cNvSpPr>
          <p:nvPr/>
        </p:nvSpPr>
        <p:spPr>
          <a:xfrm>
            <a:off x="830579" y="868681"/>
            <a:ext cx="16812843" cy="984885"/>
          </a:xfrm>
          <a:prstGeom prst="rect">
            <a:avLst/>
          </a:prstGeom>
        </p:spPr>
        <p:txBody>
          <a:bodyPr/>
          <a:lstStyle>
            <a:lvl1pPr algn="l" rtl="0" fontAlgn="base">
              <a:lnSpc>
                <a:spcPct val="90000"/>
              </a:lnSpc>
              <a:spcBef>
                <a:spcPct val="0"/>
              </a:spcBef>
              <a:spcAft>
                <a:spcPct val="0"/>
              </a:spcAft>
              <a:defRPr sz="5000" b="0" cap="all" baseline="0">
                <a:solidFill>
                  <a:schemeClr val="bg1"/>
                </a:solidFill>
                <a:latin typeface="DINPro-Light" panose="02000504040000020003" pitchFamily="50"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US" kern="0" dirty="0"/>
              <a:t>Model keyclick as sender: strategy</a:t>
            </a:r>
          </a:p>
        </p:txBody>
      </p:sp>
      <p:sp>
        <p:nvSpPr>
          <p:cNvPr id="7" name="TextBox 6">
            <a:extLst>
              <a:ext uri="{FF2B5EF4-FFF2-40B4-BE49-F238E27FC236}">
                <a16:creationId xmlns:a16="http://schemas.microsoft.com/office/drawing/2014/main" id="{DCBDFC91-0DE8-43C9-85CD-9267D2C8B61E}"/>
              </a:ext>
            </a:extLst>
          </p:cNvPr>
          <p:cNvSpPr txBox="1"/>
          <p:nvPr/>
        </p:nvSpPr>
        <p:spPr>
          <a:xfrm>
            <a:off x="2138765" y="2293116"/>
            <a:ext cx="13142563" cy="680186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914400" indent="-914400">
              <a:spcAft>
                <a:spcPts val="1200"/>
              </a:spcAft>
              <a:buFont typeface="+mj-lt"/>
              <a:buAutoNum type="arabicPeriod"/>
            </a:pPr>
            <a:r>
              <a:rPr lang="en-US" sz="4400" dirty="0">
                <a:solidFill>
                  <a:schemeClr val="bg1"/>
                </a:solidFill>
                <a:latin typeface="DINPro-Regular" panose="02000503030000020004" pitchFamily="50" charset="0"/>
              </a:rPr>
              <a:t>Assume system API for registering keyboard callback</a:t>
            </a:r>
          </a:p>
          <a:p>
            <a:pPr marL="914400" indent="-914400">
              <a:spcAft>
                <a:spcPts val="1200"/>
              </a:spcAft>
              <a:buFont typeface="+mj-lt"/>
              <a:buAutoNum type="arabicPeriod"/>
            </a:pPr>
            <a:r>
              <a:rPr lang="en-US" sz="4400" dirty="0">
                <a:solidFill>
                  <a:schemeClr val="bg1"/>
                </a:solidFill>
                <a:latin typeface="DINPro-Regular" panose="02000503030000020004" pitchFamily="50" charset="0"/>
              </a:rPr>
              <a:t>Write a keyboard </a:t>
            </a:r>
            <a:r>
              <a:rPr lang="en-US" sz="4400" i="1" dirty="0">
                <a:solidFill>
                  <a:schemeClr val="bg1"/>
                </a:solidFill>
                <a:latin typeface="DINPro-Regular" panose="02000503030000020004" pitchFamily="50" charset="0"/>
              </a:rPr>
              <a:t>sender</a:t>
            </a:r>
            <a:r>
              <a:rPr lang="en-US" sz="4400" dirty="0">
                <a:solidFill>
                  <a:schemeClr val="bg1"/>
                </a:solidFill>
                <a:latin typeface="DINPro-Regular" panose="02000503030000020004" pitchFamily="50" charset="0"/>
              </a:rPr>
              <a:t> and </a:t>
            </a:r>
            <a:r>
              <a:rPr lang="en-US" sz="4400" i="1" dirty="0">
                <a:solidFill>
                  <a:schemeClr val="bg1"/>
                </a:solidFill>
                <a:latin typeface="DINPro-Regular" panose="02000503030000020004" pitchFamily="50" charset="0"/>
              </a:rPr>
              <a:t>op state </a:t>
            </a:r>
            <a:r>
              <a:rPr lang="en-US" sz="4400" dirty="0">
                <a:solidFill>
                  <a:schemeClr val="bg1"/>
                </a:solidFill>
                <a:latin typeface="DINPro-Regular" panose="02000503030000020004" pitchFamily="50" charset="0"/>
              </a:rPr>
              <a:t>such that:</a:t>
            </a:r>
          </a:p>
          <a:p>
            <a:pPr marL="1676370" lvl="1" indent="-914400">
              <a:spcAft>
                <a:spcPts val="1200"/>
              </a:spcAft>
              <a:buFont typeface="Arial" panose="020B0604020202020204" pitchFamily="34" charset="0"/>
              <a:buChar char="•"/>
            </a:pPr>
            <a:r>
              <a:rPr lang="en-US" sz="4400" dirty="0">
                <a:solidFill>
                  <a:schemeClr val="bg1"/>
                </a:solidFill>
                <a:latin typeface="DINPro-Regular" panose="02000503030000020004" pitchFamily="50" charset="0"/>
              </a:rPr>
              <a:t>...the sender’s </a:t>
            </a:r>
            <a:r>
              <a:rPr lang="en-US" sz="4400" dirty="0">
                <a:solidFill>
                  <a:schemeClr val="tx2"/>
                </a:solidFill>
                <a:latin typeface="Consolas" panose="020B0609020204030204" pitchFamily="49" charset="0"/>
              </a:rPr>
              <a:t>connect()</a:t>
            </a:r>
            <a:r>
              <a:rPr lang="en-US" sz="4400" dirty="0">
                <a:solidFill>
                  <a:schemeClr val="bg1"/>
                </a:solidFill>
                <a:latin typeface="DINPro-Regular" panose="02000503030000020004" pitchFamily="50" charset="0"/>
              </a:rPr>
              <a:t> returns the op state wrapping the user’s receiver.</a:t>
            </a:r>
          </a:p>
          <a:p>
            <a:pPr marL="1676370" lvl="1" indent="-914400">
              <a:spcAft>
                <a:spcPts val="1200"/>
              </a:spcAft>
              <a:buFont typeface="Arial" panose="020B0604020202020204" pitchFamily="34" charset="0"/>
              <a:buChar char="•"/>
            </a:pPr>
            <a:r>
              <a:rPr lang="en-US" sz="4400" dirty="0">
                <a:solidFill>
                  <a:schemeClr val="bg1"/>
                </a:solidFill>
                <a:latin typeface="DINPro-Regular" panose="02000503030000020004" pitchFamily="50" charset="0"/>
              </a:rPr>
              <a:t>...the op state’s </a:t>
            </a:r>
            <a:r>
              <a:rPr lang="en-US" sz="4400" dirty="0">
                <a:solidFill>
                  <a:schemeClr val="tx2"/>
                </a:solidFill>
                <a:latin typeface="Consolas" panose="020B0609020204030204" pitchFamily="49" charset="0"/>
              </a:rPr>
              <a:t>start()</a:t>
            </a:r>
            <a:r>
              <a:rPr lang="en-US" sz="4400" dirty="0">
                <a:solidFill>
                  <a:schemeClr val="bg1"/>
                </a:solidFill>
                <a:latin typeface="DINPro-Regular" panose="02000503030000020004" pitchFamily="50" charset="0"/>
              </a:rPr>
              <a:t> places a callback that completes the receiver in a global.</a:t>
            </a:r>
          </a:p>
          <a:p>
            <a:pPr marL="914400" indent="-914400">
              <a:spcAft>
                <a:spcPts val="1200"/>
              </a:spcAft>
              <a:buFont typeface="+mj-lt"/>
              <a:buAutoNum type="arabicPeriod"/>
            </a:pPr>
            <a:r>
              <a:rPr lang="en-US" sz="4400" dirty="0">
                <a:solidFill>
                  <a:schemeClr val="bg1"/>
                </a:solidFill>
                <a:latin typeface="DINPro-Regular" panose="02000503030000020004" pitchFamily="50" charset="0"/>
              </a:rPr>
              <a:t>Register a keyboard callback that reads the completion info out of the global and completes it if it’s not null.</a:t>
            </a:r>
          </a:p>
        </p:txBody>
      </p:sp>
    </p:spTree>
    <p:extLst>
      <p:ext uri="{BB962C8B-B14F-4D97-AF65-F5344CB8AC3E}">
        <p14:creationId xmlns:p14="http://schemas.microsoft.com/office/powerpoint/2010/main" val="804721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24" presetClass="emph" presetSubtype="0" fill="hold" nodeType="withEffect">
                                  <p:stCondLst>
                                    <p:cond delay="0"/>
                                  </p:stCondLst>
                                  <p:childTnLst>
                                    <p:animClr clrSpc="hsl" dir="cw">
                                      <p:cBhvr override="childStyle">
                                        <p:cTn id="17" dur="500" fill="hold"/>
                                        <p:tgtEl>
                                          <p:spTgt spid="7">
                                            <p:txEl>
                                              <p:pRg st="0" end="0"/>
                                            </p:txEl>
                                          </p:spTgt>
                                        </p:tgtEl>
                                        <p:attrNameLst>
                                          <p:attrName>style.color</p:attrName>
                                        </p:attrNameLst>
                                      </p:cBhvr>
                                      <p:by>
                                        <p:hsl h="0" s="-12549" l="-25098"/>
                                      </p:by>
                                    </p:animClr>
                                    <p:animClr clrSpc="hsl" dir="cw">
                                      <p:cBhvr>
                                        <p:cTn id="18" dur="500" fill="hold"/>
                                        <p:tgtEl>
                                          <p:spTgt spid="7">
                                            <p:txEl>
                                              <p:pRg st="0" end="0"/>
                                            </p:txEl>
                                          </p:spTgt>
                                        </p:tgtEl>
                                        <p:attrNameLst>
                                          <p:attrName>fillcolor</p:attrName>
                                        </p:attrNameLst>
                                      </p:cBhvr>
                                      <p:by>
                                        <p:hsl h="0" s="-12549" l="-25098"/>
                                      </p:by>
                                    </p:animClr>
                                    <p:animClr clrSpc="hsl" dir="cw">
                                      <p:cBhvr>
                                        <p:cTn id="19" dur="500" fill="hold"/>
                                        <p:tgtEl>
                                          <p:spTgt spid="7">
                                            <p:txEl>
                                              <p:pRg st="0" end="0"/>
                                            </p:txEl>
                                          </p:spTgt>
                                        </p:tgtEl>
                                        <p:attrNameLst>
                                          <p:attrName>stroke.color</p:attrName>
                                        </p:attrNameLst>
                                      </p:cBhvr>
                                      <p:by>
                                        <p:hsl h="0" s="-12549" l="-25098"/>
                                      </p:by>
                                    </p:animClr>
                                    <p:set>
                                      <p:cBhvr>
                                        <p:cTn id="20" dur="500" fill="hold"/>
                                        <p:tgtEl>
                                          <p:spTgt spid="7">
                                            <p:txEl>
                                              <p:pRg st="0" end="0"/>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24" presetClass="emph" presetSubtype="0" fill="hold" nodeType="withEffect">
                                  <p:stCondLst>
                                    <p:cond delay="0"/>
                                  </p:stCondLst>
                                  <p:childTnLst>
                                    <p:animClr clrSpc="hsl" dir="cw">
                                      <p:cBhvr override="childStyle">
                                        <p:cTn id="27" dur="500" fill="hold"/>
                                        <p:tgtEl>
                                          <p:spTgt spid="7">
                                            <p:txEl>
                                              <p:pRg st="1" end="1"/>
                                            </p:txEl>
                                          </p:spTgt>
                                        </p:tgtEl>
                                        <p:attrNameLst>
                                          <p:attrName>style.color</p:attrName>
                                        </p:attrNameLst>
                                      </p:cBhvr>
                                      <p:by>
                                        <p:hsl h="0" s="-12549" l="-25098"/>
                                      </p:by>
                                    </p:animClr>
                                    <p:animClr clrSpc="hsl" dir="cw">
                                      <p:cBhvr>
                                        <p:cTn id="28" dur="500" fill="hold"/>
                                        <p:tgtEl>
                                          <p:spTgt spid="7">
                                            <p:txEl>
                                              <p:pRg st="1" end="1"/>
                                            </p:txEl>
                                          </p:spTgt>
                                        </p:tgtEl>
                                        <p:attrNameLst>
                                          <p:attrName>fillcolor</p:attrName>
                                        </p:attrNameLst>
                                      </p:cBhvr>
                                      <p:by>
                                        <p:hsl h="0" s="-12549" l="-25098"/>
                                      </p:by>
                                    </p:animClr>
                                    <p:animClr clrSpc="hsl" dir="cw">
                                      <p:cBhvr>
                                        <p:cTn id="29" dur="500" fill="hold"/>
                                        <p:tgtEl>
                                          <p:spTgt spid="7">
                                            <p:txEl>
                                              <p:pRg st="1" end="1"/>
                                            </p:txEl>
                                          </p:spTgt>
                                        </p:tgtEl>
                                        <p:attrNameLst>
                                          <p:attrName>stroke.color</p:attrName>
                                        </p:attrNameLst>
                                      </p:cBhvr>
                                      <p:by>
                                        <p:hsl h="0" s="-12549" l="-25098"/>
                                      </p:by>
                                    </p:animClr>
                                    <p:set>
                                      <p:cBhvr>
                                        <p:cTn id="30" dur="500" fill="hold"/>
                                        <p:tgtEl>
                                          <p:spTgt spid="7">
                                            <p:txEl>
                                              <p:pRg st="1" end="1"/>
                                            </p:txEl>
                                          </p:spTgt>
                                        </p:tgtEl>
                                        <p:attrNameLst>
                                          <p:attrName>fill.type</p:attrName>
                                        </p:attrNameLst>
                                      </p:cBhvr>
                                      <p:to>
                                        <p:strVal val="solid"/>
                                      </p:to>
                                    </p:set>
                                  </p:childTnLst>
                                </p:cTn>
                              </p:par>
                              <p:par>
                                <p:cTn id="31" presetID="24" presetClass="emph" presetSubtype="0" fill="hold" nodeType="withEffect">
                                  <p:stCondLst>
                                    <p:cond delay="0"/>
                                  </p:stCondLst>
                                  <p:childTnLst>
                                    <p:animClr clrSpc="hsl" dir="cw">
                                      <p:cBhvr override="childStyle">
                                        <p:cTn id="32" dur="500" fill="hold"/>
                                        <p:tgtEl>
                                          <p:spTgt spid="7">
                                            <p:txEl>
                                              <p:pRg st="2" end="2"/>
                                            </p:txEl>
                                          </p:spTgt>
                                        </p:tgtEl>
                                        <p:attrNameLst>
                                          <p:attrName>style.color</p:attrName>
                                        </p:attrNameLst>
                                      </p:cBhvr>
                                      <p:by>
                                        <p:hsl h="0" s="-12549" l="-25098"/>
                                      </p:by>
                                    </p:animClr>
                                    <p:animClr clrSpc="hsl" dir="cw">
                                      <p:cBhvr>
                                        <p:cTn id="33" dur="500" fill="hold"/>
                                        <p:tgtEl>
                                          <p:spTgt spid="7">
                                            <p:txEl>
                                              <p:pRg st="2" end="2"/>
                                            </p:txEl>
                                          </p:spTgt>
                                        </p:tgtEl>
                                        <p:attrNameLst>
                                          <p:attrName>fillcolor</p:attrName>
                                        </p:attrNameLst>
                                      </p:cBhvr>
                                      <p:by>
                                        <p:hsl h="0" s="-12549" l="-25098"/>
                                      </p:by>
                                    </p:animClr>
                                    <p:animClr clrSpc="hsl" dir="cw">
                                      <p:cBhvr>
                                        <p:cTn id="34" dur="500" fill="hold"/>
                                        <p:tgtEl>
                                          <p:spTgt spid="7">
                                            <p:txEl>
                                              <p:pRg st="2" end="2"/>
                                            </p:txEl>
                                          </p:spTgt>
                                        </p:tgtEl>
                                        <p:attrNameLst>
                                          <p:attrName>stroke.color</p:attrName>
                                        </p:attrNameLst>
                                      </p:cBhvr>
                                      <p:by>
                                        <p:hsl h="0" s="-12549" l="-25098"/>
                                      </p:by>
                                    </p:animClr>
                                    <p:set>
                                      <p:cBhvr>
                                        <p:cTn id="35" dur="500" fill="hold"/>
                                        <p:tgtEl>
                                          <p:spTgt spid="7">
                                            <p:txEl>
                                              <p:pRg st="2" end="2"/>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Effect transition="in" filter="fade">
                                      <p:cBhvr>
                                        <p:cTn id="40" dur="500"/>
                                        <p:tgtEl>
                                          <p:spTgt spid="7">
                                            <p:txEl>
                                              <p:pRg st="4" end="4"/>
                                            </p:txEl>
                                          </p:spTgt>
                                        </p:tgtEl>
                                      </p:cBhvr>
                                    </p:animEffect>
                                  </p:childTnLst>
                                </p:cTn>
                              </p:par>
                              <p:par>
                                <p:cTn id="41" presetID="24" presetClass="emph" presetSubtype="0" fill="hold" nodeType="withEffect">
                                  <p:stCondLst>
                                    <p:cond delay="0"/>
                                  </p:stCondLst>
                                  <p:childTnLst>
                                    <p:animClr clrSpc="hsl" dir="cw">
                                      <p:cBhvr override="childStyle">
                                        <p:cTn id="42" dur="500" fill="hold"/>
                                        <p:tgtEl>
                                          <p:spTgt spid="7">
                                            <p:txEl>
                                              <p:pRg st="3" end="3"/>
                                            </p:txEl>
                                          </p:spTgt>
                                        </p:tgtEl>
                                        <p:attrNameLst>
                                          <p:attrName>style.color</p:attrName>
                                        </p:attrNameLst>
                                      </p:cBhvr>
                                      <p:by>
                                        <p:hsl h="0" s="-12549" l="-25098"/>
                                      </p:by>
                                    </p:animClr>
                                    <p:animClr clrSpc="hsl" dir="cw">
                                      <p:cBhvr>
                                        <p:cTn id="43" dur="500" fill="hold"/>
                                        <p:tgtEl>
                                          <p:spTgt spid="7">
                                            <p:txEl>
                                              <p:pRg st="3" end="3"/>
                                            </p:txEl>
                                          </p:spTgt>
                                        </p:tgtEl>
                                        <p:attrNameLst>
                                          <p:attrName>fillcolor</p:attrName>
                                        </p:attrNameLst>
                                      </p:cBhvr>
                                      <p:by>
                                        <p:hsl h="0" s="-12549" l="-25098"/>
                                      </p:by>
                                    </p:animClr>
                                    <p:animClr clrSpc="hsl" dir="cw">
                                      <p:cBhvr>
                                        <p:cTn id="44" dur="500" fill="hold"/>
                                        <p:tgtEl>
                                          <p:spTgt spid="7">
                                            <p:txEl>
                                              <p:pRg st="3" end="3"/>
                                            </p:txEl>
                                          </p:spTgt>
                                        </p:tgtEl>
                                        <p:attrNameLst>
                                          <p:attrName>stroke.color</p:attrName>
                                        </p:attrNameLst>
                                      </p:cBhvr>
                                      <p:by>
                                        <p:hsl h="0" s="-12549" l="-25098"/>
                                      </p:by>
                                    </p:animClr>
                                    <p:set>
                                      <p:cBhvr>
                                        <p:cTn id="45" dur="500" fill="hold"/>
                                        <p:tgtEl>
                                          <p:spTgt spid="7">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Keyclick sender</a:t>
            </a:r>
          </a:p>
        </p:txBody>
      </p:sp>
      <p:sp>
        <p:nvSpPr>
          <p:cNvPr id="5" name="Slide Number Placeholder 4">
            <a:extLst>
              <a:ext uri="{FF2B5EF4-FFF2-40B4-BE49-F238E27FC236}">
                <a16:creationId xmlns:a16="http://schemas.microsoft.com/office/drawing/2014/main" id="{417FE14E-A0FC-4E66-8D3B-B8EE31D26859}"/>
              </a:ext>
            </a:extLst>
          </p:cNvPr>
          <p:cNvSpPr>
            <a:spLocks noGrp="1"/>
          </p:cNvSpPr>
          <p:nvPr>
            <p:ph type="sldNum" sz="quarter" idx="12"/>
          </p:nvPr>
        </p:nvSpPr>
        <p:spPr/>
        <p:txBody>
          <a:bodyPr/>
          <a:lstStyle/>
          <a:p>
            <a:fld id="{3F0CE7EA-D096-4FD3-87FA-FBB0B79F5140}" type="slidenum">
              <a:rPr lang="en-US" smtClean="0"/>
              <a:t>86</a:t>
            </a:fld>
            <a:endParaRPr lang="en-US"/>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465431"/>
            <a:ext cx="14537410" cy="7097023"/>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4"/>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4"/>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4"/>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4"/>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Type-erased receiver waiting for a keyclick:</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struct</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pending_completion</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virtual</a:t>
            </a: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complete(</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 = </a:t>
            </a:r>
            <a:r>
              <a:rPr lang="en-US" kern="0" dirty="0">
                <a:solidFill>
                  <a:schemeClr val="accent6">
                    <a:lumMod val="40000"/>
                    <a:lumOff val="60000"/>
                  </a:schemeClr>
                </a:solidFill>
                <a:latin typeface="Consolas" panose="020B0609020204030204" pitchFamily="49" charset="0"/>
              </a:rPr>
              <a:t>0</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virtual</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pending_completion</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Global registration of next completion:</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std::atomic&lt;</a:t>
            </a:r>
            <a:r>
              <a:rPr lang="en-US" kern="0" dirty="0" err="1">
                <a:solidFill>
                  <a:srgbClr val="D4D4D4"/>
                </a:solidFill>
                <a:latin typeface="Consolas" panose="020B0609020204030204" pitchFamily="49" charset="0"/>
              </a:rPr>
              <a:t>pending_completion</a:t>
            </a:r>
            <a:r>
              <a:rPr lang="en-US" kern="0" dirty="0">
                <a:solidFill>
                  <a:srgbClr val="D4D4D4"/>
                </a:solidFill>
                <a:latin typeface="Consolas" panose="020B0609020204030204" pitchFamily="49" charset="0"/>
              </a:rPr>
              <a:t>*&gt; </a:t>
            </a:r>
            <a:r>
              <a:rPr lang="en-US" kern="0" dirty="0" err="1">
                <a:solidFill>
                  <a:srgbClr val="D4D4D4"/>
                </a:solidFill>
                <a:latin typeface="Consolas" panose="020B0609020204030204" pitchFamily="49" charset="0"/>
              </a:rPr>
              <a:t>pending_completion</a:t>
            </a:r>
            <a:r>
              <a:rPr lang="en-US" kern="0" dirty="0">
                <a:solidFill>
                  <a:srgbClr val="D4D4D4"/>
                </a:solidFill>
                <a:latin typeface="Consolas" panose="020B0609020204030204" pitchFamily="49" charset="0"/>
              </a:rPr>
              <a:t>_{</a:t>
            </a:r>
            <a:r>
              <a:rPr lang="en-US" kern="0" dirty="0" err="1">
                <a:solidFill>
                  <a:srgbClr val="569CD6"/>
                </a:solidFill>
                <a:latin typeface="Consolas" panose="020B0609020204030204" pitchFamily="49" charset="0"/>
              </a:rPr>
              <a:t>nullptr</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Keyboard input callback to register with the system:</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static</a:t>
            </a: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on_keyclick</a:t>
            </a:r>
            <a:r>
              <a:rPr lang="en-US" kern="0" dirty="0">
                <a:solidFill>
                  <a:srgbClr val="D4D4D4"/>
                </a:solidFill>
                <a:latin typeface="Consolas" panose="020B0609020204030204" pitchFamily="49" charset="0"/>
              </a:rPr>
              <a:t>(</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solidFill>
                  <a:srgbClr val="D4D4D4"/>
                </a:solidFill>
                <a:latin typeface="Consolas" panose="020B0609020204030204" pitchFamily="49" charset="0"/>
              </a:rPr>
              <a:t>* current = </a:t>
            </a:r>
            <a:r>
              <a:rPr lang="en-US" kern="0" dirty="0" err="1">
                <a:solidFill>
                  <a:srgbClr val="D4D4D4"/>
                </a:solidFill>
                <a:latin typeface="Consolas" panose="020B0609020204030204" pitchFamily="49" charset="0"/>
              </a:rPr>
              <a:t>pending_completion_.exchange</a:t>
            </a:r>
            <a:r>
              <a:rPr lang="en-US" kern="0" dirty="0">
                <a:solidFill>
                  <a:srgbClr val="D4D4D4"/>
                </a:solidFill>
                <a:latin typeface="Consolas" panose="020B0609020204030204" pitchFamily="49" charset="0"/>
              </a:rPr>
              <a:t>(</a:t>
            </a:r>
            <a:r>
              <a:rPr lang="en-US" kern="0" dirty="0" err="1">
                <a:solidFill>
                  <a:srgbClr val="569CD6"/>
                </a:solidFill>
                <a:latin typeface="Consolas" panose="020B0609020204030204" pitchFamily="49" charset="0"/>
              </a:rPr>
              <a:t>nullptr</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if</a:t>
            </a:r>
            <a:r>
              <a:rPr lang="en-US" kern="0" dirty="0">
                <a:solidFill>
                  <a:srgbClr val="D4D4D4"/>
                </a:solidFill>
                <a:latin typeface="Consolas" panose="020B0609020204030204" pitchFamily="49" charset="0"/>
              </a:rPr>
              <a:t> (current != </a:t>
            </a:r>
            <a:r>
              <a:rPr lang="en-US" kern="0" dirty="0" err="1">
                <a:solidFill>
                  <a:srgbClr val="569CD6"/>
                </a:solidFill>
                <a:latin typeface="Consolas" panose="020B0609020204030204" pitchFamily="49" charset="0"/>
              </a:rPr>
              <a:t>nullptr</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current-&gt;complete(</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5941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6" end="6"/>
                                            </p:txEl>
                                          </p:spTgt>
                                        </p:tgtEl>
                                        <p:attrNameLst>
                                          <p:attrName>style.visibility</p:attrName>
                                        </p:attrNameLst>
                                      </p:cBhvr>
                                      <p:to>
                                        <p:strVal val="visible"/>
                                      </p:to>
                                    </p:set>
                                    <p:animEffect transition="in" filter="fade">
                                      <p:cBhvr>
                                        <p:cTn id="7" dur="500"/>
                                        <p:tgtEl>
                                          <p:spTgt spid="61">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
                                            <p:txEl>
                                              <p:pRg st="7" end="7"/>
                                            </p:txEl>
                                          </p:spTgt>
                                        </p:tgtEl>
                                        <p:attrNameLst>
                                          <p:attrName>style.visibility</p:attrName>
                                        </p:attrNameLst>
                                      </p:cBhvr>
                                      <p:to>
                                        <p:strVal val="visible"/>
                                      </p:to>
                                    </p:set>
                                    <p:animEffect transition="in" filter="fade">
                                      <p:cBhvr>
                                        <p:cTn id="10" dur="500"/>
                                        <p:tgtEl>
                                          <p:spTgt spid="61">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
                                            <p:txEl>
                                              <p:pRg st="9" end="9"/>
                                            </p:txEl>
                                          </p:spTgt>
                                        </p:tgtEl>
                                        <p:attrNameLst>
                                          <p:attrName>style.visibility</p:attrName>
                                        </p:attrNameLst>
                                      </p:cBhvr>
                                      <p:to>
                                        <p:strVal val="visible"/>
                                      </p:to>
                                    </p:set>
                                    <p:animEffect transition="in" filter="fade">
                                      <p:cBhvr>
                                        <p:cTn id="15" dur="500"/>
                                        <p:tgtEl>
                                          <p:spTgt spid="61">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1">
                                            <p:txEl>
                                              <p:pRg st="10" end="10"/>
                                            </p:txEl>
                                          </p:spTgt>
                                        </p:tgtEl>
                                        <p:attrNameLst>
                                          <p:attrName>style.visibility</p:attrName>
                                        </p:attrNameLst>
                                      </p:cBhvr>
                                      <p:to>
                                        <p:strVal val="visible"/>
                                      </p:to>
                                    </p:set>
                                    <p:animEffect transition="in" filter="fade">
                                      <p:cBhvr>
                                        <p:cTn id="18" dur="500"/>
                                        <p:tgtEl>
                                          <p:spTgt spid="61">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1">
                                            <p:txEl>
                                              <p:pRg st="11" end="11"/>
                                            </p:txEl>
                                          </p:spTgt>
                                        </p:tgtEl>
                                        <p:attrNameLst>
                                          <p:attrName>style.visibility</p:attrName>
                                        </p:attrNameLst>
                                      </p:cBhvr>
                                      <p:to>
                                        <p:strVal val="visible"/>
                                      </p:to>
                                    </p:set>
                                    <p:animEffect transition="in" filter="fade">
                                      <p:cBhvr>
                                        <p:cTn id="21" dur="500"/>
                                        <p:tgtEl>
                                          <p:spTgt spid="61">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xEl>
                                              <p:pRg st="12" end="12"/>
                                            </p:txEl>
                                          </p:spTgt>
                                        </p:tgtEl>
                                        <p:attrNameLst>
                                          <p:attrName>style.visibility</p:attrName>
                                        </p:attrNameLst>
                                      </p:cBhvr>
                                      <p:to>
                                        <p:strVal val="visible"/>
                                      </p:to>
                                    </p:set>
                                    <p:animEffect transition="in" filter="fade">
                                      <p:cBhvr>
                                        <p:cTn id="24" dur="500"/>
                                        <p:tgtEl>
                                          <p:spTgt spid="61">
                                            <p:txEl>
                                              <p:pRg st="12" end="1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1">
                                            <p:txEl>
                                              <p:pRg st="13" end="13"/>
                                            </p:txEl>
                                          </p:spTgt>
                                        </p:tgtEl>
                                        <p:attrNameLst>
                                          <p:attrName>style.visibility</p:attrName>
                                        </p:attrNameLst>
                                      </p:cBhvr>
                                      <p:to>
                                        <p:strVal val="visible"/>
                                      </p:to>
                                    </p:set>
                                    <p:animEffect transition="in" filter="fade">
                                      <p:cBhvr>
                                        <p:cTn id="27" dur="500"/>
                                        <p:tgtEl>
                                          <p:spTgt spid="61">
                                            <p:txEl>
                                              <p:pRg st="13" end="1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1">
                                            <p:txEl>
                                              <p:pRg st="14" end="14"/>
                                            </p:txEl>
                                          </p:spTgt>
                                        </p:tgtEl>
                                        <p:attrNameLst>
                                          <p:attrName>style.visibility</p:attrName>
                                        </p:attrNameLst>
                                      </p:cBhvr>
                                      <p:to>
                                        <p:strVal val="visible"/>
                                      </p:to>
                                    </p:set>
                                    <p:animEffect transition="in" filter="fade">
                                      <p:cBhvr>
                                        <p:cTn id="30" dur="500"/>
                                        <p:tgtEl>
                                          <p:spTgt spid="61">
                                            <p:txEl>
                                              <p:pRg st="14" end="1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1">
                                            <p:txEl>
                                              <p:pRg st="15" end="15"/>
                                            </p:txEl>
                                          </p:spTgt>
                                        </p:tgtEl>
                                        <p:attrNameLst>
                                          <p:attrName>style.visibility</p:attrName>
                                        </p:attrNameLst>
                                      </p:cBhvr>
                                      <p:to>
                                        <p:strVal val="visible"/>
                                      </p:to>
                                    </p:set>
                                    <p:animEffect transition="in" filter="fade">
                                      <p:cBhvr>
                                        <p:cTn id="33" dur="500"/>
                                        <p:tgtEl>
                                          <p:spTgt spid="6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Keyclick sender</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465431"/>
            <a:ext cx="14537410" cy="6554581"/>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Sender that completes with the next keyclick</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read from stdin:</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struct</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keyclick_sender</a:t>
            </a:r>
            <a:r>
              <a:rPr lang="en-US" kern="0" dirty="0">
                <a:solidFill>
                  <a:srgbClr val="D4D4D4"/>
                </a:solidFill>
                <a:latin typeface="Consolas" panose="020B0609020204030204" pitchFamily="49" charset="0"/>
              </a:rPr>
              <a:t> : _</a:t>
            </a:r>
            <a:r>
              <a:rPr lang="en-US" kern="0" dirty="0" err="1">
                <a:solidFill>
                  <a:srgbClr val="D4D4D4"/>
                </a:solidFill>
                <a:latin typeface="Consolas" panose="020B0609020204030204" pitchFamily="49" charset="0"/>
              </a:rPr>
              <a:t>sender_of</a:t>
            </a:r>
            <a:r>
              <a:rPr lang="en-US" kern="0" dirty="0">
                <a:solidFill>
                  <a:srgbClr val="D4D4D4"/>
                </a:solidFill>
                <a:latin typeface="Consolas" panose="020B0609020204030204" pitchFamily="49" charset="0"/>
              </a:rPr>
              <a:t>&lt;</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solidFill>
                  <a:srgbClr val="D4D4D4"/>
                </a:solidFill>
                <a:latin typeface="Consolas" panose="020B0609020204030204" pitchFamily="49" charset="0"/>
              </a:rPr>
              <a:t> connect(</a:t>
            </a:r>
            <a:r>
              <a:rPr lang="en-US" kern="0" dirty="0" err="1">
                <a:solidFill>
                  <a:srgbClr val="D4D4D4"/>
                </a:solidFill>
                <a:latin typeface="Consolas" panose="020B0609020204030204" pitchFamily="49" charset="0"/>
              </a:rPr>
              <a:t>unifex</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receiver_of</a:t>
            </a:r>
            <a:r>
              <a:rPr lang="en-US" kern="0" dirty="0">
                <a:solidFill>
                  <a:srgbClr val="D4D4D4"/>
                </a:solidFill>
                <a:latin typeface="Consolas" panose="020B0609020204030204" pitchFamily="49" charset="0"/>
              </a:rPr>
              <a:t>&lt;</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&gt; </a:t>
            </a:r>
            <a:r>
              <a:rPr lang="en-US" kern="0" dirty="0">
                <a:solidFill>
                  <a:srgbClr val="569CD6"/>
                </a:solidFill>
                <a:latin typeface="Consolas" panose="020B0609020204030204" pitchFamily="49" charset="0"/>
              </a:rPr>
              <a:t>auto</a:t>
            </a:r>
            <a:r>
              <a:rPr lang="en-US" kern="0" dirty="0">
                <a:solidFill>
                  <a:srgbClr val="D4D4D4"/>
                </a:solidFill>
                <a:latin typeface="Consolas" panose="020B0609020204030204" pitchFamily="49" charset="0"/>
              </a:rPr>
              <a:t> rec)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return</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keyclick_operation</a:t>
            </a:r>
            <a:r>
              <a:rPr lang="en-US" kern="0" dirty="0">
                <a:solidFill>
                  <a:srgbClr val="D4D4D4"/>
                </a:solidFill>
                <a:latin typeface="Consolas" panose="020B0609020204030204" pitchFamily="49" charset="0"/>
              </a:rPr>
              <a:t>{std::move(rec)};</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err="1">
                <a:solidFill>
                  <a:srgbClr val="D4D4D4"/>
                </a:solidFill>
                <a:latin typeface="Consolas" panose="020B0609020204030204" pitchFamily="49" charset="0"/>
              </a:rPr>
              <a:t>keyclick_sender</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read_keyclick</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return</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FB931AFE-EE8F-40D2-A9B7-202316C9CF5C}"/>
              </a:ext>
            </a:extLst>
          </p:cNvPr>
          <p:cNvSpPr>
            <a:spLocks noGrp="1"/>
          </p:cNvSpPr>
          <p:nvPr>
            <p:ph type="sldNum" sz="quarter" idx="12"/>
          </p:nvPr>
        </p:nvSpPr>
        <p:spPr/>
        <p:txBody>
          <a:bodyPr/>
          <a:lstStyle/>
          <a:p>
            <a:fld id="{3F0CE7EA-D096-4FD3-87FA-FBB0B79F5140}" type="slidenum">
              <a:rPr lang="en-US" smtClean="0"/>
              <a:t>87</a:t>
            </a:fld>
            <a:endParaRPr lang="en-US"/>
          </a:p>
        </p:txBody>
      </p:sp>
    </p:spTree>
    <p:extLst>
      <p:ext uri="{BB962C8B-B14F-4D97-AF65-F5344CB8AC3E}">
        <p14:creationId xmlns:p14="http://schemas.microsoft.com/office/powerpoint/2010/main" val="1779138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9" end="9"/>
                                            </p:txEl>
                                          </p:spTgt>
                                        </p:tgtEl>
                                        <p:attrNameLst>
                                          <p:attrName>style.visibility</p:attrName>
                                        </p:attrNameLst>
                                      </p:cBhvr>
                                      <p:to>
                                        <p:strVal val="visible"/>
                                      </p:to>
                                    </p:set>
                                    <p:animEffect transition="in" filter="fade">
                                      <p:cBhvr>
                                        <p:cTn id="7" dur="500"/>
                                        <p:tgtEl>
                                          <p:spTgt spid="61">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
                                            <p:txEl>
                                              <p:pRg st="10" end="10"/>
                                            </p:txEl>
                                          </p:spTgt>
                                        </p:tgtEl>
                                        <p:attrNameLst>
                                          <p:attrName>style.visibility</p:attrName>
                                        </p:attrNameLst>
                                      </p:cBhvr>
                                      <p:to>
                                        <p:strVal val="visible"/>
                                      </p:to>
                                    </p:set>
                                    <p:animEffect transition="in" filter="fade">
                                      <p:cBhvr>
                                        <p:cTn id="10" dur="500"/>
                                        <p:tgtEl>
                                          <p:spTgt spid="61">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xEl>
                                              <p:pRg st="11" end="11"/>
                                            </p:txEl>
                                          </p:spTgt>
                                        </p:tgtEl>
                                        <p:attrNameLst>
                                          <p:attrName>style.visibility</p:attrName>
                                        </p:attrNameLst>
                                      </p:cBhvr>
                                      <p:to>
                                        <p:strVal val="visible"/>
                                      </p:to>
                                    </p:set>
                                    <p:animEffect transition="in" filter="fade">
                                      <p:cBhvr>
                                        <p:cTn id="13" dur="500"/>
                                        <p:tgtEl>
                                          <p:spTgt spid="6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155471"/>
            <a:ext cx="14537410" cy="7437986"/>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Operation state for a single key click:</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CTRL_C)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set_done</a:t>
            </a:r>
            <a:r>
              <a:rPr lang="en-US" sz="2400" kern="0" dirty="0">
                <a:solidFill>
                  <a:srgbClr val="D4D4D4"/>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else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Keyclick sender</a:t>
            </a:r>
          </a:p>
        </p:txBody>
      </p:sp>
      <p:sp>
        <p:nvSpPr>
          <p:cNvPr id="3" name="Rectangle 2">
            <a:extLst>
              <a:ext uri="{FF2B5EF4-FFF2-40B4-BE49-F238E27FC236}">
                <a16:creationId xmlns:a16="http://schemas.microsoft.com/office/drawing/2014/main" id="{77A2FCD4-6250-4A2B-A005-801712E45A40}"/>
              </a:ext>
            </a:extLst>
          </p:cNvPr>
          <p:cNvSpPr/>
          <p:nvPr/>
        </p:nvSpPr>
        <p:spPr>
          <a:xfrm>
            <a:off x="1689315" y="2155471"/>
            <a:ext cx="11747716" cy="2434201"/>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357ED6-1BDE-48B7-85BC-3A9697EE7C27}"/>
              </a:ext>
            </a:extLst>
          </p:cNvPr>
          <p:cNvSpPr/>
          <p:nvPr/>
        </p:nvSpPr>
        <p:spPr>
          <a:xfrm>
            <a:off x="1689315" y="4589672"/>
            <a:ext cx="11747716" cy="2673409"/>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C6E7D6-5C18-49C3-962F-C208F0A1B0CA}"/>
              </a:ext>
            </a:extLst>
          </p:cNvPr>
          <p:cNvSpPr/>
          <p:nvPr/>
        </p:nvSpPr>
        <p:spPr>
          <a:xfrm>
            <a:off x="1689315" y="7263081"/>
            <a:ext cx="11747716" cy="2330376"/>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9FE89A9-B65C-49C7-BA01-934E63B58F0C}"/>
              </a:ext>
            </a:extLst>
          </p:cNvPr>
          <p:cNvSpPr>
            <a:spLocks noGrp="1"/>
          </p:cNvSpPr>
          <p:nvPr>
            <p:ph type="sldNum" sz="quarter" idx="12"/>
          </p:nvPr>
        </p:nvSpPr>
        <p:spPr/>
        <p:txBody>
          <a:bodyPr/>
          <a:lstStyle/>
          <a:p>
            <a:fld id="{3F0CE7EA-D096-4FD3-87FA-FBB0B79F5140}" type="slidenum">
              <a:rPr lang="en-US" smtClean="0"/>
              <a:t>88</a:t>
            </a:fld>
            <a:endParaRPr lang="en-US"/>
          </a:p>
        </p:txBody>
      </p:sp>
    </p:spTree>
    <p:extLst>
      <p:ext uri="{BB962C8B-B14F-4D97-AF65-F5344CB8AC3E}">
        <p14:creationId xmlns:p14="http://schemas.microsoft.com/office/powerpoint/2010/main" val="256010267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0"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5" grpId="1"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Keyclick sender</a:t>
            </a:r>
          </a:p>
        </p:txBody>
      </p:sp>
      <p:sp>
        <p:nvSpPr>
          <p:cNvPr id="4" name="Slide Number Placeholder 3">
            <a:extLst>
              <a:ext uri="{FF2B5EF4-FFF2-40B4-BE49-F238E27FC236}">
                <a16:creationId xmlns:a16="http://schemas.microsoft.com/office/drawing/2014/main" id="{292BAA37-0257-431E-AD66-E3F9955B2BAC}"/>
              </a:ext>
            </a:extLst>
          </p:cNvPr>
          <p:cNvSpPr>
            <a:spLocks noGrp="1"/>
          </p:cNvSpPr>
          <p:nvPr>
            <p:ph type="sldNum" sz="quarter" idx="12"/>
          </p:nvPr>
        </p:nvSpPr>
        <p:spPr/>
        <p:txBody>
          <a:bodyPr/>
          <a:lstStyle/>
          <a:p>
            <a:fld id="{3F0CE7EA-D096-4FD3-87FA-FBB0B79F5140}" type="slidenum">
              <a:rPr lang="en-US" smtClean="0"/>
              <a:t>89</a:t>
            </a:fld>
            <a:endParaRPr lang="en-US"/>
          </a:p>
        </p:txBody>
      </p:sp>
      <p:sp>
        <p:nvSpPr>
          <p:cNvPr id="8" name="Content Placeholder 2">
            <a:extLst>
              <a:ext uri="{FF2B5EF4-FFF2-40B4-BE49-F238E27FC236}">
                <a16:creationId xmlns:a16="http://schemas.microsoft.com/office/drawing/2014/main" id="{1345AA22-C107-4E39-8CE3-31A5BB1D6154}"/>
              </a:ext>
            </a:extLst>
          </p:cNvPr>
          <p:cNvSpPr txBox="1">
            <a:spLocks/>
          </p:cNvSpPr>
          <p:nvPr/>
        </p:nvSpPr>
        <p:spPr bwMode="auto">
          <a:xfrm>
            <a:off x="1689315" y="2155471"/>
            <a:ext cx="14537410" cy="7437986"/>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Operation state for a single key click:</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Rec </a:t>
            </a:r>
            <a:r>
              <a:rPr lang="en-US" sz="2400" kern="0" dirty="0" err="1">
                <a:solidFill>
                  <a:srgbClr val="D4D4D4"/>
                </a:solidFill>
                <a:latin typeface="Consolas" panose="020B0609020204030204" pitchFamily="49" charset="0"/>
              </a:rPr>
              <a:t>rec</a:t>
            </a:r>
            <a:r>
              <a:rPr lang="en-US" sz="2400" kern="0" dirty="0">
                <a:solidFill>
                  <a:srgbClr val="D4D4D4"/>
                </a:solidFill>
                <a:latin typeface="Consolas" panose="020B0609020204030204" pitchFamily="49" charset="0"/>
              </a:rPr>
              <a:t>_;</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keyclick_operation</a:t>
            </a:r>
            <a:r>
              <a:rPr lang="en-US" sz="2400" kern="0" dirty="0">
                <a:solidFill>
                  <a:srgbClr val="D4D4D4"/>
                </a:solidFill>
                <a:latin typeface="Consolas" panose="020B0609020204030204" pitchFamily="49" charset="0"/>
              </a:rPr>
              <a:t>(Rec rec) : rec_(std::move(rec))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CTRL_C)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set_done</a:t>
            </a:r>
            <a:r>
              <a:rPr lang="en-US" sz="2400" kern="0" dirty="0">
                <a:solidFill>
                  <a:srgbClr val="D4D4D4"/>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else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start() </a:t>
            </a:r>
            <a:r>
              <a:rPr lang="en-US" sz="2400" kern="0" dirty="0" err="1">
                <a:solidFill>
                  <a:srgbClr val="569CD6"/>
                </a:solidFill>
                <a:latin typeface="Consolas" panose="020B0609020204030204" pitchFamily="49" charset="0"/>
              </a:rPr>
              <a:t>noexcept</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292546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C4B3F-6516-493B-94D9-3D37401D8419}"/>
              </a:ext>
            </a:extLst>
          </p:cNvPr>
          <p:cNvSpPr>
            <a:spLocks noGrp="1"/>
          </p:cNvSpPr>
          <p:nvPr>
            <p:ph type="title"/>
          </p:nvPr>
        </p:nvSpPr>
        <p:spPr/>
        <p:txBody>
          <a:bodyPr/>
          <a:lstStyle/>
          <a:p>
            <a:r>
              <a:rPr lang="en-US"/>
              <a:t>Example: Launching concurrent work</a:t>
            </a:r>
          </a:p>
        </p:txBody>
      </p:sp>
      <p:sp>
        <p:nvSpPr>
          <p:cNvPr id="5" name="Rectangle 4">
            <a:extLst>
              <a:ext uri="{FF2B5EF4-FFF2-40B4-BE49-F238E27FC236}">
                <a16:creationId xmlns:a16="http://schemas.microsoft.com/office/drawing/2014/main" id="{8C9AE33C-5A22-4F08-A63A-5E4A65EA22EB}"/>
              </a:ext>
            </a:extLst>
          </p:cNvPr>
          <p:cNvSpPr/>
          <p:nvPr/>
        </p:nvSpPr>
        <p:spPr>
          <a:xfrm>
            <a:off x="830580" y="4746812"/>
            <a:ext cx="16626840" cy="43434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265233-DCFC-4186-89DB-E76EA88D98F3}"/>
              </a:ext>
            </a:extLst>
          </p:cNvPr>
          <p:cNvSpPr txBox="1"/>
          <p:nvPr/>
        </p:nvSpPr>
        <p:spPr>
          <a:xfrm>
            <a:off x="12733614" y="2462964"/>
            <a:ext cx="4525055" cy="13111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400">
                <a:solidFill>
                  <a:schemeClr val="tx2"/>
                </a:solidFill>
                <a:latin typeface="DINPro-Regular" panose="02000503030000020004" pitchFamily="50" charset="0"/>
              </a:rPr>
              <a:t>Zero allocations here</a:t>
            </a:r>
          </a:p>
        </p:txBody>
      </p:sp>
      <p:sp>
        <p:nvSpPr>
          <p:cNvPr id="4" name="Slide Number Placeholder 3">
            <a:extLst>
              <a:ext uri="{FF2B5EF4-FFF2-40B4-BE49-F238E27FC236}">
                <a16:creationId xmlns:a16="http://schemas.microsoft.com/office/drawing/2014/main" id="{D9A84042-8F5F-4402-822E-22CAECA2C0FA}"/>
              </a:ext>
            </a:extLst>
          </p:cNvPr>
          <p:cNvSpPr>
            <a:spLocks noGrp="1"/>
          </p:cNvSpPr>
          <p:nvPr>
            <p:ph type="sldNum" sz="quarter" idx="12"/>
          </p:nvPr>
        </p:nvSpPr>
        <p:spPr/>
        <p:txBody>
          <a:bodyPr/>
          <a:lstStyle/>
          <a:p>
            <a:fld id="{3F0CE7EA-D096-4FD3-87FA-FBB0B79F5140}" type="slidenum">
              <a:rPr lang="en-US" smtClean="0"/>
              <a:t>9</a:t>
            </a:fld>
            <a:endParaRPr lang="en-US"/>
          </a:p>
        </p:txBody>
      </p:sp>
      <p:sp>
        <p:nvSpPr>
          <p:cNvPr id="9" name="Content Placeholder 2">
            <a:extLst>
              <a:ext uri="{FF2B5EF4-FFF2-40B4-BE49-F238E27FC236}">
                <a16:creationId xmlns:a16="http://schemas.microsoft.com/office/drawing/2014/main" id="{C7B7FA09-D119-4AC7-828D-38E77525750B}"/>
              </a:ext>
            </a:extLst>
          </p:cNvPr>
          <p:cNvSpPr txBox="1">
            <a:spLocks/>
          </p:cNvSpPr>
          <p:nvPr/>
        </p:nvSpPr>
        <p:spPr bwMode="auto">
          <a:xfrm>
            <a:off x="861250" y="2138082"/>
            <a:ext cx="16596170" cy="73365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91440" indent="0" defTabSz="914400">
              <a:lnSpc>
                <a:spcPct val="100000"/>
              </a:lnSpc>
              <a:spcBef>
                <a:spcPts val="0"/>
              </a:spcBef>
              <a:spcAft>
                <a:spcPts val="0"/>
              </a:spcAft>
              <a:buFontTx/>
              <a:buNone/>
            </a:pPr>
            <a:r>
              <a:rPr lang="en-US" kern="0" dirty="0">
                <a:solidFill>
                  <a:srgbClr val="569CD6"/>
                </a:solidFill>
                <a:latin typeface="Consolas" panose="020B0609020204030204" pitchFamily="49" charset="0"/>
              </a:rPr>
              <a:t>namespace</a:t>
            </a:r>
            <a:r>
              <a:rPr lang="en-US" kern="0" dirty="0">
                <a:latin typeface="Consolas" panose="020B0609020204030204" pitchFamily="49" charset="0"/>
              </a:rPr>
              <a:t> ex = </a:t>
            </a:r>
            <a:r>
              <a:rPr lang="en-US" b="1" kern="0" dirty="0">
                <a:solidFill>
                  <a:schemeClr val="tx1"/>
                </a:solidFill>
                <a:latin typeface="Consolas" panose="020B0609020204030204" pitchFamily="49" charset="0"/>
              </a:rPr>
              <a:t>std::execution</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solidFill>
                  <a:srgbClr val="569CD6"/>
                </a:solidFill>
                <a:latin typeface="Consolas" panose="020B0609020204030204" pitchFamily="49" charset="0"/>
              </a:rPr>
              <a:t>int</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rgbClr val="569CD6"/>
                </a:solidFill>
                <a:latin typeface="Consolas" panose="020B0609020204030204" pitchFamily="49" charset="0"/>
              </a:rPr>
              <a:t>int</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solidFill>
                  <a:srgbClr val="569CD6"/>
                </a:solidFill>
                <a:latin typeface="Consolas" panose="020B0609020204030204" pitchFamily="49" charset="0"/>
              </a:rPr>
              <a:t>int</a:t>
            </a:r>
            <a:r>
              <a:rPr lang="en-US" kern="0" dirty="0">
                <a:latin typeface="Consolas" panose="020B0609020204030204" pitchFamily="49" charset="0"/>
              </a:rPr>
              <a:t> main()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err="1">
                <a:latin typeface="Consolas" panose="020B0609020204030204" pitchFamily="49" charset="0"/>
              </a:rPr>
              <a:t>unifex</a:t>
            </a:r>
            <a:r>
              <a:rPr lang="en-US" kern="0" dirty="0">
                <a:latin typeface="Consolas" panose="020B0609020204030204" pitchFamily="49" charset="0"/>
              </a:rPr>
              <a:t>::</a:t>
            </a:r>
            <a:r>
              <a:rPr lang="en-US" kern="0" dirty="0" err="1">
                <a:latin typeface="Consolas" panose="020B0609020204030204" pitchFamily="49" charset="0"/>
              </a:rPr>
              <a:t>static_thread_pool</a:t>
            </a:r>
            <a:r>
              <a:rPr lang="en-US" kern="0" dirty="0">
                <a:latin typeface="Consolas" panose="020B0609020204030204" pitchFamily="49" charset="0"/>
              </a:rPr>
              <a:t> pool{</a:t>
            </a:r>
            <a:r>
              <a:rPr lang="en-US" kern="0" dirty="0">
                <a:solidFill>
                  <a:schemeClr val="accent6">
                    <a:lumMod val="40000"/>
                    <a:lumOff val="60000"/>
                  </a:schemeClr>
                </a:solidFill>
                <a:latin typeface="Consolas" panose="020B0609020204030204" pitchFamily="49" charset="0"/>
              </a:rPr>
              <a:t>8</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ex::scheduler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sched = </a:t>
            </a:r>
            <a:r>
              <a:rPr lang="en-US" kern="0" dirty="0" err="1">
                <a:latin typeface="Consolas" panose="020B0609020204030204" pitchFamily="49" charset="0"/>
              </a:rPr>
              <a:t>pool.get_scheduler</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ex::sender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work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a:t>
            </a:r>
            <a:r>
              <a:rPr lang="en-US" b="1" kern="0" dirty="0" err="1">
                <a:solidFill>
                  <a:schemeClr val="tx1"/>
                </a:solidFill>
                <a:latin typeface="Consolas" panose="020B0609020204030204" pitchFamily="49" charset="0"/>
              </a:rPr>
              <a:t>when_all</a:t>
            </a:r>
            <a:r>
              <a:rPr lang="en-US" kern="0" dirty="0">
                <a:latin typeface="Consolas" panose="020B0609020204030204" pitchFamily="49" charset="0"/>
              </a:rPr>
              <a:t>(</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0</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1</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b="1" kern="0" dirty="0">
                <a:solidFill>
                  <a:schemeClr val="tx1"/>
                </a:solidFill>
                <a:latin typeface="Consolas" panose="020B0609020204030204" pitchFamily="49" charset="0"/>
              </a:rPr>
              <a:t>ex::schedule</a:t>
            </a:r>
            <a:r>
              <a:rPr lang="en-US" kern="0" dirty="0">
                <a:latin typeface="Consolas" panose="020B0609020204030204" pitchFamily="49" charset="0"/>
              </a:rPr>
              <a:t>(sched) | </a:t>
            </a:r>
            <a:r>
              <a:rPr lang="en-US" b="1" kern="0" dirty="0">
                <a:solidFill>
                  <a:schemeClr val="tx1"/>
                </a:solidFill>
                <a:latin typeface="Consolas" panose="020B0609020204030204" pitchFamily="49" charset="0"/>
              </a:rPr>
              <a:t>ex::then</a:t>
            </a:r>
            <a:r>
              <a:rPr lang="en-US" kern="0" dirty="0">
                <a:latin typeface="Consolas" panose="020B0609020204030204" pitchFamily="49" charset="0"/>
              </a:rPr>
              <a:t>([] { </a:t>
            </a:r>
            <a:r>
              <a:rPr lang="en-US" kern="0" dirty="0">
                <a:solidFill>
                  <a:srgbClr val="569CD6"/>
                </a:solidFill>
                <a:latin typeface="Consolas" panose="020B0609020204030204" pitchFamily="49" charset="0"/>
              </a:rPr>
              <a:t>return</a:t>
            </a:r>
            <a:r>
              <a:rPr lang="en-US" kern="0" dirty="0">
                <a:latin typeface="Consolas" panose="020B0609020204030204" pitchFamily="49" charset="0"/>
              </a:rPr>
              <a:t> </a:t>
            </a:r>
            <a:r>
              <a:rPr lang="en-US" kern="0" dirty="0" err="1">
                <a:latin typeface="Consolas" panose="020B0609020204030204" pitchFamily="49" charset="0"/>
              </a:rPr>
              <a:t>compute_intensive</a:t>
            </a:r>
            <a:r>
              <a:rPr lang="en-US" kern="0" dirty="0">
                <a:latin typeface="Consolas" panose="020B0609020204030204" pitchFamily="49" charset="0"/>
              </a:rPr>
              <a:t>(</a:t>
            </a:r>
            <a:r>
              <a:rPr lang="en-US" kern="0" dirty="0">
                <a:solidFill>
                  <a:schemeClr val="accent6">
                    <a:lumMod val="40000"/>
                    <a:lumOff val="60000"/>
                  </a:schemeClr>
                </a:solidFill>
                <a:latin typeface="Consolas" panose="020B0609020204030204" pitchFamily="49" charset="0"/>
              </a:rPr>
              <a:t>2</a:t>
            </a:r>
            <a:r>
              <a:rPr lang="en-US" kern="0" dirty="0">
                <a:latin typeface="Consolas" panose="020B0609020204030204" pitchFamily="49" charset="0"/>
              </a:rPr>
              <a:t>); })</a:t>
            </a:r>
          </a:p>
          <a:p>
            <a:pPr marL="91440" indent="0" defTabSz="914400">
              <a:lnSpc>
                <a:spcPct val="100000"/>
              </a:lnSpc>
              <a:spcBef>
                <a:spcPts val="0"/>
              </a:spcBef>
              <a:spcAft>
                <a:spcPts val="0"/>
              </a:spcAft>
              <a:buFontTx/>
              <a:buNone/>
            </a:pPr>
            <a:r>
              <a:rPr lang="en-US" kern="0" dirty="0">
                <a:latin typeface="Consolas" panose="020B0609020204030204" pitchFamily="49" charset="0"/>
              </a:rPr>
              <a:t>    );</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a:p>
            <a:pPr marL="91440" indent="0" defTabSz="914400">
              <a:lnSpc>
                <a:spcPct val="100000"/>
              </a:lnSpc>
              <a:spcBef>
                <a:spcPts val="0"/>
              </a:spcBef>
              <a:spcAft>
                <a:spcPts val="0"/>
              </a:spcAft>
              <a:buFontTx/>
              <a:buNone/>
            </a:pPr>
            <a:r>
              <a:rPr lang="en-US" kern="0" dirty="0">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latin typeface="Consolas" panose="020B0609020204030204" pitchFamily="49" charset="0"/>
              </a:rPr>
              <a:t> [a, b, c] = </a:t>
            </a:r>
            <a:r>
              <a:rPr lang="en-US" b="1" kern="0" dirty="0">
                <a:solidFill>
                  <a:schemeClr val="tx1"/>
                </a:solidFill>
                <a:latin typeface="Consolas" panose="020B0609020204030204" pitchFamily="49" charset="0"/>
              </a:rPr>
              <a:t>std::</a:t>
            </a:r>
            <a:r>
              <a:rPr lang="en-US" b="1" kern="0" dirty="0" err="1">
                <a:solidFill>
                  <a:schemeClr val="tx1"/>
                </a:solidFill>
                <a:latin typeface="Consolas" panose="020B0609020204030204" pitchFamily="49" charset="0"/>
              </a:rPr>
              <a:t>this_thread</a:t>
            </a:r>
            <a:r>
              <a:rPr lang="en-US" b="1" kern="0" dirty="0">
                <a:solidFill>
                  <a:schemeClr val="tx1"/>
                </a:solidFill>
                <a:latin typeface="Consolas" panose="020B0609020204030204" pitchFamily="49" charset="0"/>
              </a:rPr>
              <a:t>::</a:t>
            </a:r>
            <a:r>
              <a:rPr lang="en-US" b="1" kern="0" dirty="0" err="1">
                <a:solidFill>
                  <a:schemeClr val="tx1"/>
                </a:solidFill>
                <a:latin typeface="Consolas" panose="020B0609020204030204" pitchFamily="49" charset="0"/>
              </a:rPr>
              <a:t>sync_wait</a:t>
            </a:r>
            <a:r>
              <a:rPr lang="en-US" kern="0" dirty="0">
                <a:latin typeface="Consolas" panose="020B0609020204030204" pitchFamily="49" charset="0"/>
              </a:rPr>
              <a:t>( std::move(work) ).value();</a:t>
            </a:r>
          </a:p>
          <a:p>
            <a:pPr marL="91440" indent="0" defTabSz="914400">
              <a:lnSpc>
                <a:spcPct val="100000"/>
              </a:lnSpc>
              <a:spcBef>
                <a:spcPts val="0"/>
              </a:spcBef>
              <a:spcAft>
                <a:spcPts val="0"/>
              </a:spcAft>
              <a:buFontTx/>
              <a:buNone/>
            </a:pPr>
            <a:r>
              <a:rPr lang="en-US" kern="0" dirty="0">
                <a:latin typeface="Consolas" panose="020B0609020204030204" pitchFamily="49" charset="0"/>
              </a:rPr>
              <a:t>}</a:t>
            </a:r>
          </a:p>
          <a:p>
            <a:pPr marL="91440" indent="0" defTabSz="914400">
              <a:lnSpc>
                <a:spcPct val="100000"/>
              </a:lnSpc>
              <a:spcBef>
                <a:spcPts val="0"/>
              </a:spcBef>
              <a:spcAft>
                <a:spcPts val="0"/>
              </a:spcAft>
              <a:buFontTx/>
              <a:buNone/>
            </a:pPr>
            <a:endParaRPr lang="en-US" kern="0" dirty="0">
              <a:latin typeface="Consolas" panose="020B0609020204030204" pitchFamily="49" charset="0"/>
            </a:endParaRPr>
          </a:p>
        </p:txBody>
      </p:sp>
    </p:spTree>
    <p:extLst>
      <p:ext uri="{BB962C8B-B14F-4D97-AF65-F5344CB8AC3E}">
        <p14:creationId xmlns:p14="http://schemas.microsoft.com/office/powerpoint/2010/main" val="334869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…Or use a helper to create the sender</a:t>
            </a:r>
          </a:p>
        </p:txBody>
      </p:sp>
      <p:sp>
        <p:nvSpPr>
          <p:cNvPr id="4" name="Slide Number Placeholder 3">
            <a:extLst>
              <a:ext uri="{FF2B5EF4-FFF2-40B4-BE49-F238E27FC236}">
                <a16:creationId xmlns:a16="http://schemas.microsoft.com/office/drawing/2014/main" id="{292BAA37-0257-431E-AD66-E3F9955B2BAC}"/>
              </a:ext>
            </a:extLst>
          </p:cNvPr>
          <p:cNvSpPr>
            <a:spLocks noGrp="1"/>
          </p:cNvSpPr>
          <p:nvPr>
            <p:ph type="sldNum" sz="quarter" idx="12"/>
          </p:nvPr>
        </p:nvSpPr>
        <p:spPr/>
        <p:txBody>
          <a:bodyPr/>
          <a:lstStyle/>
          <a:p>
            <a:fld id="{3F0CE7EA-D096-4FD3-87FA-FBB0B79F5140}" type="slidenum">
              <a:rPr lang="en-US" smtClean="0"/>
              <a:t>90</a:t>
            </a:fld>
            <a:endParaRPr lang="en-US"/>
          </a:p>
        </p:txBody>
      </p:sp>
      <p:sp>
        <p:nvSpPr>
          <p:cNvPr id="8" name="Content Placeholder 2">
            <a:extLst>
              <a:ext uri="{FF2B5EF4-FFF2-40B4-BE49-F238E27FC236}">
                <a16:creationId xmlns:a16="http://schemas.microsoft.com/office/drawing/2014/main" id="{1345AA22-C107-4E39-8CE3-31A5BB1D6154}"/>
              </a:ext>
            </a:extLst>
          </p:cNvPr>
          <p:cNvSpPr txBox="1">
            <a:spLocks/>
          </p:cNvSpPr>
          <p:nvPr/>
        </p:nvSpPr>
        <p:spPr bwMode="auto">
          <a:xfrm>
            <a:off x="8896031" y="2438658"/>
            <a:ext cx="8561388" cy="7262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State for a single key click:</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template</a:t>
            </a:r>
            <a:r>
              <a:rPr lang="en-US" sz="2400" kern="0" dirty="0">
                <a:solidFill>
                  <a:srgbClr val="D4D4D4"/>
                </a:solidFill>
                <a:latin typeface="Consolas" panose="020B0609020204030204" pitchFamily="49" charset="0"/>
              </a:rPr>
              <a:t> &lt;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Rec&gt;</a:t>
            </a: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struct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 : </a:t>
            </a:r>
            <a:r>
              <a:rPr lang="en-US" sz="2400" kern="0" dirty="0" err="1">
                <a:solidFill>
                  <a:srgbClr val="D4D4D4"/>
                </a:solidFill>
                <a:latin typeface="Consolas" panose="020B0609020204030204" pitchFamily="49" charset="0"/>
              </a:rPr>
              <a:t>pending_completion</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1200"/>
              </a:spcAft>
              <a:buClr>
                <a:srgbClr val="000000"/>
              </a:buClr>
              <a:buNone/>
            </a:pPr>
            <a:r>
              <a:rPr lang="en-US" sz="2400" kern="0" dirty="0">
                <a:solidFill>
                  <a:srgbClr val="D4D4D4"/>
                </a:solidFill>
                <a:latin typeface="Consolas" panose="020B0609020204030204" pitchFamily="49" charset="0"/>
              </a:rPr>
              <a:t>  Rec&amp; 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explicit</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(Rec&amp; rec) : rec_(rec)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dirty="0">
                <a:solidFill>
                  <a:srgbClr val="6A9955"/>
                </a:solidFill>
                <a:latin typeface="Consolas" panose="020B0609020204030204" pitchFamily="49" charset="0"/>
              </a:rPr>
              <a:t>// Enqueue the operation</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previous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pending_completion_.exchange</a:t>
            </a:r>
            <a:r>
              <a:rPr lang="en-US" sz="2400" kern="0" dirty="0">
                <a:solidFill>
                  <a:srgbClr val="D4D4D4"/>
                </a:solidFill>
                <a:latin typeface="Consolas" panose="020B0609020204030204" pitchFamily="49" charset="0"/>
              </a:rPr>
              <a:t>(</a:t>
            </a:r>
            <a:r>
              <a:rPr lang="en-US" sz="2400" kern="0" dirty="0">
                <a:solidFill>
                  <a:srgbClr val="569CD6"/>
                </a:solidFill>
                <a:latin typeface="Consolas" panose="020B0609020204030204" pitchFamily="49" charset="0"/>
              </a:rPr>
              <a:t>this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assert(previous == </a:t>
            </a:r>
            <a:r>
              <a:rPr lang="en-US" sz="2400" kern="0" dirty="0" err="1">
                <a:solidFill>
                  <a:srgbClr val="569CD6"/>
                </a:solidFill>
                <a:latin typeface="Consolas" panose="020B0609020204030204" pitchFamily="49" charset="0"/>
              </a:rPr>
              <a:t>nullptr</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120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 complete(</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override</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final</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CTRL_C)</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set_done</a:t>
            </a:r>
            <a:r>
              <a:rPr lang="en-US" sz="2400" kern="0" dirty="0">
                <a:solidFill>
                  <a:srgbClr val="D4D4D4"/>
                </a:solidFill>
                <a:latin typeface="Consolas" panose="020B0609020204030204" pitchFamily="49" charset="0"/>
              </a:rPr>
              <a:t>(std::move(rec_));</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else</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set_value</a:t>
            </a:r>
            <a:r>
              <a:rPr lang="en-US" sz="2400" kern="0" dirty="0">
                <a:solidFill>
                  <a:srgbClr val="D4D4D4"/>
                </a:solidFill>
                <a:latin typeface="Consolas" panose="020B0609020204030204" pitchFamily="49" charset="0"/>
              </a:rPr>
              <a:t>(std::move(rec_),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120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 &amp;&amp;) = </a:t>
            </a:r>
            <a:r>
              <a:rPr lang="en-US" sz="2400" kern="0" dirty="0">
                <a:solidFill>
                  <a:srgbClr val="569CD6"/>
                </a:solidFill>
                <a:latin typeface="Consolas" panose="020B0609020204030204" pitchFamily="49" charset="0"/>
              </a:rPr>
              <a:t>delete</a:t>
            </a:r>
            <a:r>
              <a:rPr lang="en-US" sz="2400" kern="0" dirty="0">
                <a:solidFill>
                  <a:srgbClr val="D4D4D4"/>
                </a:solidFill>
                <a:latin typeface="Consolas" panose="020B0609020204030204" pitchFamily="49" charset="0"/>
              </a:rPr>
              <a:t>;</a:t>
            </a:r>
            <a:endParaRPr lang="en-US" sz="2400" dirty="0">
              <a:solidFill>
                <a:srgbClr val="6A9955"/>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5" name="Content Placeholder 2">
            <a:extLst>
              <a:ext uri="{FF2B5EF4-FFF2-40B4-BE49-F238E27FC236}">
                <a16:creationId xmlns:a16="http://schemas.microsoft.com/office/drawing/2014/main" id="{B751AE25-249B-47D7-BF22-91E2B47C722A}"/>
              </a:ext>
            </a:extLst>
          </p:cNvPr>
          <p:cNvSpPr txBox="1">
            <a:spLocks/>
          </p:cNvSpPr>
          <p:nvPr/>
        </p:nvSpPr>
        <p:spPr bwMode="auto">
          <a:xfrm>
            <a:off x="830579" y="2438658"/>
            <a:ext cx="7523029" cy="2433618"/>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read_keyclick</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create_simple</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receiver_of</a:t>
            </a:r>
            <a:r>
              <a:rPr lang="en-US" sz="2400" kern="0" dirty="0">
                <a:solidFill>
                  <a:srgbClr val="D4D4D4"/>
                </a:solidFill>
                <a:latin typeface="Consolas" panose="020B0609020204030204" pitchFamily="49" charset="0"/>
              </a:rPr>
              <a:t>&lt;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&amp; r)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keyclick_state</a:t>
            </a:r>
            <a:r>
              <a:rPr lang="en-US" sz="2400" kern="0" dirty="0">
                <a:solidFill>
                  <a:srgbClr val="D4D4D4"/>
                </a:solidFill>
                <a:latin typeface="Consolas" panose="020B0609020204030204" pitchFamily="49" charset="0"/>
              </a:rPr>
              <a:t>{r};</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cxnSp>
        <p:nvCxnSpPr>
          <p:cNvPr id="6" name="Straight Connector 5">
            <a:extLst>
              <a:ext uri="{FF2B5EF4-FFF2-40B4-BE49-F238E27FC236}">
                <a16:creationId xmlns:a16="http://schemas.microsoft.com/office/drawing/2014/main" id="{5F7E9CF1-000F-463B-8BE9-D47ADE4EC10C}"/>
              </a:ext>
            </a:extLst>
          </p:cNvPr>
          <p:cNvCxnSpPr/>
          <p:nvPr/>
        </p:nvCxnSpPr>
        <p:spPr>
          <a:xfrm flipV="1">
            <a:off x="8601559" y="2438658"/>
            <a:ext cx="0" cy="732716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103169D-555A-4672-9AEC-07B8E0637EE9}"/>
              </a:ext>
            </a:extLst>
          </p:cNvPr>
          <p:cNvSpPr txBox="1"/>
          <p:nvPr/>
        </p:nvSpPr>
        <p:spPr bwMode="auto">
          <a:xfrm>
            <a:off x="836910" y="5143500"/>
            <a:ext cx="7361689" cy="286232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1200"/>
              </a:spcAft>
              <a:buClr>
                <a:srgbClr val="000000"/>
              </a:buClr>
              <a:buNone/>
            </a:pPr>
            <a:r>
              <a:rPr lang="en-US" sz="3200" kern="0" dirty="0">
                <a:latin typeface="DINPro-Regular"/>
              </a:rPr>
              <a:t>Returns a sender whose operation state:</a:t>
            </a:r>
          </a:p>
          <a:p>
            <a:pPr lvl="1" defTabSz="914400">
              <a:spcBef>
                <a:spcPts val="0"/>
              </a:spcBef>
              <a:spcAft>
                <a:spcPts val="1200"/>
              </a:spcAft>
              <a:buClr>
                <a:schemeClr val="tx1"/>
              </a:buClr>
            </a:pPr>
            <a:r>
              <a:rPr lang="en-US" sz="3200" kern="0" dirty="0">
                <a:latin typeface="DINPro-Regular"/>
              </a:rPr>
              <a:t>calls the lambda in its </a:t>
            </a:r>
            <a:r>
              <a:rPr lang="en-US" sz="3200" kern="0" dirty="0">
                <a:latin typeface="Consolas" panose="020B0609020204030204" pitchFamily="49" charset="0"/>
              </a:rPr>
              <a:t>start()</a:t>
            </a:r>
            <a:r>
              <a:rPr lang="en-US" sz="3200" kern="0" dirty="0">
                <a:latin typeface="DINPro-Regular"/>
              </a:rPr>
              <a:t> function</a:t>
            </a:r>
          </a:p>
          <a:p>
            <a:pPr lvl="1" defTabSz="914400">
              <a:spcBef>
                <a:spcPts val="0"/>
              </a:spcBef>
              <a:spcAft>
                <a:spcPts val="1200"/>
              </a:spcAft>
              <a:buClr>
                <a:schemeClr val="tx1"/>
              </a:buClr>
            </a:pPr>
            <a:r>
              <a:rPr lang="en-US" sz="3200" kern="0" dirty="0">
                <a:latin typeface="DINPro-Regular"/>
              </a:rPr>
              <a:t>stores the returned object in the operation state</a:t>
            </a:r>
          </a:p>
        </p:txBody>
      </p:sp>
    </p:spTree>
    <p:extLst>
      <p:ext uri="{BB962C8B-B14F-4D97-AF65-F5344CB8AC3E}">
        <p14:creationId xmlns:p14="http://schemas.microsoft.com/office/powerpoint/2010/main" val="632144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“system” API for registering keyboard callback</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775403"/>
            <a:ext cx="14537410" cy="6151623"/>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Fake system API for registering keyboard input callback:</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register_keyboard_callback</a:t>
            </a:r>
            <a:r>
              <a:rPr lang="en-US" kern="0" dirty="0">
                <a:solidFill>
                  <a:srgbClr val="D4D4D4"/>
                </a:solidFill>
                <a:latin typeface="Consolas" panose="020B0609020204030204" pitchFamily="49" charset="0"/>
              </a:rPr>
              <a:t>(</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(*callback)(</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static</a:t>
            </a:r>
            <a:r>
              <a:rPr lang="en-US" kern="0" dirty="0">
                <a:solidFill>
                  <a:srgbClr val="D4D4D4"/>
                </a:solidFill>
                <a:latin typeface="Consolas" panose="020B0609020204030204" pitchFamily="49" charset="0"/>
              </a:rPr>
              <a:t> std::</a:t>
            </a:r>
            <a:r>
              <a:rPr lang="en-US" kern="0" dirty="0" err="1">
                <a:solidFill>
                  <a:srgbClr val="D4D4D4"/>
                </a:solidFill>
                <a:latin typeface="Consolas" panose="020B0609020204030204" pitchFamily="49" charset="0"/>
              </a:rPr>
              <a:t>jthread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th</a:t>
            </a:r>
            <a:r>
              <a:rPr lang="en-US" kern="0" dirty="0">
                <a:solidFill>
                  <a:srgbClr val="D4D4D4"/>
                </a:solidFill>
                <a:latin typeface="Consolas" panose="020B0609020204030204" pitchFamily="49" charset="0"/>
              </a:rPr>
              <a:t>([=](std::</a:t>
            </a:r>
            <a:r>
              <a:rPr lang="en-US" kern="0" dirty="0" err="1">
                <a:solidFill>
                  <a:srgbClr val="D4D4D4"/>
                </a:solidFill>
                <a:latin typeface="Consolas" panose="020B0609020204030204" pitchFamily="49" charset="0"/>
              </a:rPr>
              <a:t>stop_token</a:t>
            </a:r>
            <a:r>
              <a:rPr lang="en-US" kern="0" dirty="0">
                <a:solidFill>
                  <a:srgbClr val="D4D4D4"/>
                </a:solidFill>
                <a:latin typeface="Consolas" panose="020B0609020204030204" pitchFamily="49" charset="0"/>
              </a:rPr>
              <a:t> token)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while</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token.stop_requested</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 = _</a:t>
            </a:r>
            <a:r>
              <a:rPr lang="en-US" kern="0" dirty="0" err="1">
                <a:solidFill>
                  <a:srgbClr val="D4D4D4"/>
                </a:solidFill>
                <a:latin typeface="Consolas" panose="020B0609020204030204" pitchFamily="49" charset="0"/>
              </a:rPr>
              <a:t>getch</a:t>
            </a:r>
            <a:r>
              <a:rPr lang="en-US" kern="0" dirty="0">
                <a:solidFill>
                  <a:srgbClr val="D4D4D4"/>
                </a:solidFill>
                <a:latin typeface="Consolas" panose="020B0609020204030204" pitchFamily="49" charset="0"/>
              </a:rPr>
              <a:t>(); </a:t>
            </a:r>
            <a:r>
              <a:rPr lang="en-US" dirty="0">
                <a:solidFill>
                  <a:srgbClr val="6A9955"/>
                </a:solidFill>
                <a:latin typeface="Consolas" panose="020B0609020204030204" pitchFamily="49" charset="0"/>
              </a:rPr>
              <a:t>// Totally not portable! </a:t>
            </a:r>
            <a:r>
              <a:rPr lang="en-US" dirty="0">
                <a:solidFill>
                  <a:srgbClr val="6A9955"/>
                </a:solidFill>
                <a:latin typeface="Consolas" panose="020B0609020204030204" pitchFamily="49" charset="0"/>
                <a:sym typeface="Wingdings" panose="05000000000000000000" pitchFamily="2" charset="2"/>
              </a:rPr>
              <a:t></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callback((</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if</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 == CTRL_C)</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break</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p:txBody>
      </p:sp>
      <p:sp>
        <p:nvSpPr>
          <p:cNvPr id="3" name="Slide Number Placeholder 2">
            <a:extLst>
              <a:ext uri="{FF2B5EF4-FFF2-40B4-BE49-F238E27FC236}">
                <a16:creationId xmlns:a16="http://schemas.microsoft.com/office/drawing/2014/main" id="{1C68EE41-66D1-4859-A14F-D6DB4B062F74}"/>
              </a:ext>
            </a:extLst>
          </p:cNvPr>
          <p:cNvSpPr>
            <a:spLocks noGrp="1"/>
          </p:cNvSpPr>
          <p:nvPr>
            <p:ph type="sldNum" sz="quarter" idx="12"/>
          </p:nvPr>
        </p:nvSpPr>
        <p:spPr/>
        <p:txBody>
          <a:bodyPr/>
          <a:lstStyle/>
          <a:p>
            <a:fld id="{3F0CE7EA-D096-4FD3-87FA-FBB0B79F5140}" type="slidenum">
              <a:rPr lang="en-US" smtClean="0"/>
              <a:t>91</a:t>
            </a:fld>
            <a:endParaRPr lang="en-US"/>
          </a:p>
        </p:txBody>
      </p:sp>
    </p:spTree>
    <p:extLst>
      <p:ext uri="{BB962C8B-B14F-4D97-AF65-F5344CB8AC3E}">
        <p14:creationId xmlns:p14="http://schemas.microsoft.com/office/powerpoint/2010/main" val="188062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Putting the pieces together</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294953"/>
            <a:ext cx="14537410" cy="6880044"/>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kern="0" dirty="0">
                <a:solidFill>
                  <a:srgbClr val="569CD6"/>
                </a:solidFill>
                <a:latin typeface="Consolas" panose="020B0609020204030204" pitchFamily="49" charset="0"/>
              </a:rPr>
              <a:t>int</a:t>
            </a:r>
            <a:r>
              <a:rPr lang="en-US"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register_keyboard_callback</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on_keyclick</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Build an operation that reads a keyclick and</a:t>
            </a:r>
          </a:p>
          <a:p>
            <a:pPr marL="0" indent="0" defTabSz="914400">
              <a:lnSpc>
                <a:spcPct val="100000"/>
              </a:lnSpc>
              <a:spcBef>
                <a:spcPts val="0"/>
              </a:spcBef>
              <a:spcAft>
                <a:spcPts val="0"/>
              </a:spcAft>
              <a:buClr>
                <a:srgbClr val="000000"/>
              </a:buClr>
              <a:buNone/>
            </a:pPr>
            <a:r>
              <a:rPr lang="en-US" dirty="0">
                <a:solidFill>
                  <a:srgbClr val="6A9955"/>
                </a:solidFill>
                <a:latin typeface="Consolas" panose="020B0609020204030204" pitchFamily="49" charset="0"/>
              </a:rPr>
              <a:t>  // executes a continuation:</a:t>
            </a: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auto</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read_next_char</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read_keyclick</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 </a:t>
            </a:r>
            <a:r>
              <a:rPr lang="en-US" kern="0" dirty="0" err="1">
                <a:solidFill>
                  <a:srgbClr val="D4D4D4"/>
                </a:solidFill>
                <a:latin typeface="Consolas" panose="020B0609020204030204" pitchFamily="49" charset="0"/>
              </a:rPr>
              <a:t>unifex</a:t>
            </a:r>
            <a:r>
              <a:rPr lang="en-US" kern="0" dirty="0">
                <a:solidFill>
                  <a:srgbClr val="D4D4D4"/>
                </a:solidFill>
                <a:latin typeface="Consolas" panose="020B0609020204030204" pitchFamily="49" charset="0"/>
              </a:rPr>
              <a:t>::then([](</a:t>
            </a:r>
            <a:r>
              <a:rPr lang="en-US" kern="0" dirty="0">
                <a:solidFill>
                  <a:srgbClr val="569CD6"/>
                </a:solidFill>
                <a:latin typeface="Consolas" panose="020B0609020204030204" pitchFamily="49" charset="0"/>
              </a:rPr>
              <a:t>char</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printf</a:t>
            </a:r>
            <a:r>
              <a:rPr lang="en-US" kern="0" dirty="0">
                <a:solidFill>
                  <a:srgbClr val="D4D4D4"/>
                </a:solidFill>
                <a:latin typeface="Consolas" panose="020B0609020204030204" pitchFamily="49" charset="0"/>
              </a:rPr>
              <a:t>(</a:t>
            </a:r>
            <a:r>
              <a:rPr lang="en-US" kern="0" dirty="0">
                <a:solidFill>
                  <a:srgbClr val="F3B7B7"/>
                </a:solidFill>
                <a:latin typeface="Consolas" panose="020B0609020204030204" pitchFamily="49" charset="0"/>
              </a:rPr>
              <a:t>"In then with char: %c\n"</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ch</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  (</a:t>
            </a:r>
            <a:r>
              <a:rPr lang="en-US" kern="0" dirty="0">
                <a:solidFill>
                  <a:srgbClr val="569CD6"/>
                </a:solidFill>
                <a:latin typeface="Consolas" panose="020B0609020204030204" pitchFamily="49" charset="0"/>
              </a:rPr>
              <a:t>void</a:t>
            </a:r>
            <a:r>
              <a:rPr lang="en-US" kern="0" dirty="0">
                <a:solidFill>
                  <a:srgbClr val="D4D4D4"/>
                </a:solidFill>
                <a:latin typeface="Consolas" panose="020B0609020204030204" pitchFamily="49" charset="0"/>
              </a:rPr>
              <a:t>) </a:t>
            </a:r>
            <a:r>
              <a:rPr lang="en-US" kern="0" dirty="0" err="1">
                <a:solidFill>
                  <a:srgbClr val="D4D4D4"/>
                </a:solidFill>
                <a:latin typeface="Consolas" panose="020B0609020204030204" pitchFamily="49" charset="0"/>
              </a:rPr>
              <a:t>unifex</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sync_wait</a:t>
            </a:r>
            <a:r>
              <a:rPr lang="en-US" kern="0" dirty="0">
                <a:solidFill>
                  <a:srgbClr val="D4D4D4"/>
                </a:solidFill>
                <a:latin typeface="Consolas" panose="020B0609020204030204" pitchFamily="49" charset="0"/>
              </a:rPr>
              <a:t>(</a:t>
            </a:r>
            <a:r>
              <a:rPr lang="en-US" kern="0" dirty="0" err="1">
                <a:solidFill>
                  <a:srgbClr val="D4D4D4"/>
                </a:solidFill>
                <a:latin typeface="Consolas" panose="020B0609020204030204" pitchFamily="49" charset="0"/>
              </a:rPr>
              <a:t>read_next_char</a:t>
            </a:r>
            <a:r>
              <a:rPr lang="en-US"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solidFill>
                <a:latin typeface="Consolas" panose="020B0609020204030204" pitchFamily="49" charset="0"/>
              </a:rPr>
              <a: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92</a:t>
            </a:fld>
            <a:endParaRPr lang="en-US"/>
          </a:p>
        </p:txBody>
      </p:sp>
      <p:sp>
        <p:nvSpPr>
          <p:cNvPr id="6" name="TextBox 5">
            <a:extLst>
              <a:ext uri="{FF2B5EF4-FFF2-40B4-BE49-F238E27FC236}">
                <a16:creationId xmlns:a16="http://schemas.microsoft.com/office/drawing/2014/main" id="{372FF1D6-EE3F-4A6E-9FCB-5779076B7529}"/>
              </a:ext>
            </a:extLst>
          </p:cNvPr>
          <p:cNvSpPr txBox="1"/>
          <p:nvPr/>
        </p:nvSpPr>
        <p:spPr bwMode="auto">
          <a:xfrm>
            <a:off x="8524067" y="8570563"/>
            <a:ext cx="1239865"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kern="0" dirty="0">
                <a:solidFill>
                  <a:schemeClr val="bg1"/>
                </a:solidFill>
                <a:latin typeface="DINPro-Regular" panose="02000503030000020004"/>
              </a:rPr>
              <a:t>(demo 1)</a:t>
            </a:r>
          </a:p>
        </p:txBody>
      </p:sp>
    </p:spTree>
    <p:extLst>
      <p:ext uri="{BB962C8B-B14F-4D97-AF65-F5344CB8AC3E}">
        <p14:creationId xmlns:p14="http://schemas.microsoft.com/office/powerpoint/2010/main" val="118306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solidFill>
                  <a:schemeClr val="tx1">
                    <a:alpha val="25000"/>
                  </a:schemeClr>
                </a:solidFill>
              </a:rPr>
              <a:t>Putting the pieces together</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1689315" y="2294953"/>
            <a:ext cx="14537410" cy="6880044"/>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kern="0" dirty="0">
                <a:solidFill>
                  <a:srgbClr val="569CD6">
                    <a:alpha val="25000"/>
                  </a:srgbClr>
                </a:solidFill>
                <a:latin typeface="Consolas" panose="020B0609020204030204" pitchFamily="49" charset="0"/>
              </a:rPr>
              <a:t>int</a:t>
            </a:r>
            <a:r>
              <a:rPr lang="en-US" kern="0" dirty="0">
                <a:solidFill>
                  <a:srgbClr val="D4D4D4">
                    <a:alpha val="25000"/>
                  </a:srgbClr>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register_keyboard_callback</a:t>
            </a:r>
            <a:r>
              <a:rPr lang="en-US" kern="0" dirty="0">
                <a:solidFill>
                  <a:srgbClr val="D4D4D4">
                    <a:alpha val="25000"/>
                  </a:srgbClr>
                </a:solidFill>
                <a:latin typeface="Consolas" panose="020B0609020204030204" pitchFamily="49" charset="0"/>
              </a:rPr>
              <a:t>(</a:t>
            </a:r>
            <a:r>
              <a:rPr lang="en-US" kern="0" dirty="0" err="1">
                <a:solidFill>
                  <a:srgbClr val="D4D4D4">
                    <a:alpha val="25000"/>
                  </a:srgbClr>
                </a:solidFill>
                <a:latin typeface="Consolas" panose="020B0609020204030204" pitchFamily="49" charset="0"/>
              </a:rPr>
              <a:t>on_keyclick</a:t>
            </a:r>
            <a:r>
              <a:rPr lang="en-US" kern="0" dirty="0">
                <a:solidFill>
                  <a:srgbClr val="D4D4D4">
                    <a:alpha val="25000"/>
                  </a:srgb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kern="0" dirty="0">
              <a:solidFill>
                <a:srgbClr val="D4D4D4">
                  <a:alpha val="25000"/>
                </a:srgbClr>
              </a:solidFill>
              <a:latin typeface="Consolas" panose="020B0609020204030204" pitchFamily="49" charset="0"/>
            </a:endParaRPr>
          </a:p>
          <a:p>
            <a:pPr marL="0" indent="0" defTabSz="914400">
              <a:lnSpc>
                <a:spcPct val="100000"/>
              </a:lnSpc>
              <a:spcBef>
                <a:spcPts val="0"/>
              </a:spcBef>
              <a:spcAft>
                <a:spcPts val="0"/>
              </a:spcAft>
              <a:buClr>
                <a:srgbClr val="000000"/>
              </a:buClr>
              <a:buNone/>
            </a:pPr>
            <a:r>
              <a:rPr lang="en-US" dirty="0">
                <a:solidFill>
                  <a:srgbClr val="6A9955">
                    <a:alpha val="25000"/>
                  </a:srgbClr>
                </a:solidFill>
                <a:latin typeface="Consolas" panose="020B0609020204030204" pitchFamily="49" charset="0"/>
              </a:rPr>
              <a:t>  // Build an operation that reads a keyclick and</a:t>
            </a:r>
          </a:p>
          <a:p>
            <a:pPr marL="0" indent="0" defTabSz="914400">
              <a:lnSpc>
                <a:spcPct val="100000"/>
              </a:lnSpc>
              <a:spcBef>
                <a:spcPts val="0"/>
              </a:spcBef>
              <a:spcAft>
                <a:spcPts val="0"/>
              </a:spcAft>
              <a:buClr>
                <a:srgbClr val="000000"/>
              </a:buClr>
              <a:buNone/>
            </a:pPr>
            <a:r>
              <a:rPr lang="en-US" dirty="0">
                <a:solidFill>
                  <a:srgbClr val="6A9955">
                    <a:alpha val="25000"/>
                  </a:srgbClr>
                </a:solidFill>
                <a:latin typeface="Consolas" panose="020B0609020204030204" pitchFamily="49" charset="0"/>
              </a:rPr>
              <a:t>  // executes a continuation:</a:t>
            </a:r>
            <a:endParaRPr lang="en-US" kern="0" dirty="0">
              <a:solidFill>
                <a:srgbClr val="D4D4D4">
                  <a:alpha val="25000"/>
                </a:srgb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a:solidFill>
                  <a:srgbClr val="569CD6">
                    <a:alpha val="25000"/>
                  </a:srgbClr>
                </a:solidFill>
                <a:latin typeface="Consolas" panose="020B0609020204030204" pitchFamily="49" charset="0"/>
              </a:rPr>
              <a:t>auto</a:t>
            </a: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read_next_char</a:t>
            </a:r>
            <a:r>
              <a:rPr lang="en-US" kern="0" dirty="0">
                <a:solidFill>
                  <a:srgbClr val="D4D4D4">
                    <a:alpha val="25000"/>
                  </a:srgb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read_keyclick</a:t>
            </a:r>
            <a:r>
              <a:rPr lang="en-US" kern="0" dirty="0">
                <a:solidFill>
                  <a:srgbClr val="D4D4D4">
                    <a:alpha val="25000"/>
                  </a:srgb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 </a:t>
            </a:r>
            <a:r>
              <a:rPr lang="en-US" kern="0" dirty="0" err="1">
                <a:solidFill>
                  <a:srgbClr val="D4D4D4">
                    <a:alpha val="25000"/>
                  </a:srgbClr>
                </a:solidFill>
                <a:latin typeface="Consolas" panose="020B0609020204030204" pitchFamily="49" charset="0"/>
              </a:rPr>
              <a:t>unifex</a:t>
            </a:r>
            <a:r>
              <a:rPr lang="en-US" kern="0" dirty="0">
                <a:solidFill>
                  <a:srgbClr val="D4D4D4">
                    <a:alpha val="25000"/>
                  </a:srgbClr>
                </a:solidFill>
                <a:latin typeface="Consolas" panose="020B0609020204030204" pitchFamily="49" charset="0"/>
              </a:rPr>
              <a:t>::then([](</a:t>
            </a:r>
            <a:r>
              <a:rPr lang="en-US" kern="0" dirty="0">
                <a:solidFill>
                  <a:srgbClr val="569CD6">
                    <a:alpha val="25000"/>
                  </a:srgbClr>
                </a:solidFill>
                <a:latin typeface="Consolas" panose="020B0609020204030204" pitchFamily="49" charset="0"/>
              </a:rPr>
              <a:t>char</a:t>
            </a: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ch</a:t>
            </a:r>
            <a:r>
              <a:rPr lang="en-US" kern="0" dirty="0">
                <a:solidFill>
                  <a:srgbClr val="D4D4D4">
                    <a:alpha val="25000"/>
                  </a:srgb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printf</a:t>
            </a:r>
            <a:r>
              <a:rPr lang="en-US" kern="0" dirty="0">
                <a:solidFill>
                  <a:srgbClr val="D4D4D4">
                    <a:alpha val="25000"/>
                  </a:srgbClr>
                </a:solidFill>
                <a:latin typeface="Consolas" panose="020B0609020204030204" pitchFamily="49" charset="0"/>
              </a:rPr>
              <a:t>(</a:t>
            </a:r>
            <a:r>
              <a:rPr lang="en-US" kern="0" dirty="0">
                <a:solidFill>
                  <a:srgbClr val="F3B7B7">
                    <a:alpha val="25000"/>
                  </a:srgbClr>
                </a:solidFill>
                <a:latin typeface="Consolas" panose="020B0609020204030204" pitchFamily="49" charset="0"/>
              </a:rPr>
              <a:t>"Got a character! %c\n"</a:t>
            </a: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ch</a:t>
            </a:r>
            <a:r>
              <a:rPr lang="en-US" kern="0" dirty="0">
                <a:solidFill>
                  <a:srgbClr val="D4D4D4">
                    <a:alpha val="25000"/>
                  </a:srgb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endParaRPr lang="en-US" kern="0" dirty="0">
              <a:solidFill>
                <a:srgbClr val="D4D4D4">
                  <a:alpha val="25000"/>
                </a:srgbClr>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  (</a:t>
            </a:r>
            <a:r>
              <a:rPr lang="en-US" kern="0" dirty="0">
                <a:solidFill>
                  <a:srgbClr val="569CD6">
                    <a:alpha val="25000"/>
                  </a:srgbClr>
                </a:solidFill>
                <a:latin typeface="Consolas" panose="020B0609020204030204" pitchFamily="49" charset="0"/>
              </a:rPr>
              <a:t>void</a:t>
            </a:r>
            <a:r>
              <a:rPr lang="en-US" kern="0" dirty="0">
                <a:solidFill>
                  <a:srgbClr val="D4D4D4">
                    <a:alpha val="25000"/>
                  </a:srgbClr>
                </a:solidFill>
                <a:latin typeface="Consolas" panose="020B0609020204030204" pitchFamily="49" charset="0"/>
              </a:rPr>
              <a:t>) </a:t>
            </a:r>
            <a:r>
              <a:rPr lang="en-US" kern="0" dirty="0" err="1">
                <a:solidFill>
                  <a:srgbClr val="D4D4D4">
                    <a:alpha val="25000"/>
                  </a:srgbClr>
                </a:solidFill>
                <a:latin typeface="Consolas" panose="020B0609020204030204" pitchFamily="49" charset="0"/>
              </a:rPr>
              <a:t>unifex</a:t>
            </a:r>
            <a:r>
              <a:rPr lang="en-US" kern="0" dirty="0">
                <a:solidFill>
                  <a:srgbClr val="D4D4D4">
                    <a:alpha val="25000"/>
                  </a:srgbClr>
                </a:solidFill>
                <a:latin typeface="Consolas" panose="020B0609020204030204" pitchFamily="49" charset="0"/>
              </a:rPr>
              <a:t>::</a:t>
            </a:r>
            <a:r>
              <a:rPr lang="en-US" kern="0" dirty="0" err="1">
                <a:solidFill>
                  <a:srgbClr val="D4D4D4">
                    <a:alpha val="25000"/>
                  </a:srgbClr>
                </a:solidFill>
                <a:latin typeface="Consolas" panose="020B0609020204030204" pitchFamily="49" charset="0"/>
              </a:rPr>
              <a:t>sync_wait</a:t>
            </a:r>
            <a:r>
              <a:rPr lang="en-US" kern="0" dirty="0">
                <a:solidFill>
                  <a:srgbClr val="D4D4D4">
                    <a:alpha val="25000"/>
                  </a:srgbClr>
                </a:solidFill>
                <a:latin typeface="Consolas" panose="020B0609020204030204" pitchFamily="49" charset="0"/>
              </a:rPr>
              <a:t>(</a:t>
            </a:r>
            <a:r>
              <a:rPr lang="en-US" kern="0" dirty="0" err="1">
                <a:solidFill>
                  <a:srgbClr val="D4D4D4">
                    <a:alpha val="25000"/>
                  </a:srgbClr>
                </a:solidFill>
                <a:latin typeface="Consolas" panose="020B0609020204030204" pitchFamily="49" charset="0"/>
              </a:rPr>
              <a:t>read_next_char</a:t>
            </a:r>
            <a:r>
              <a:rPr lang="en-US" kern="0" dirty="0">
                <a:solidFill>
                  <a:srgbClr val="D4D4D4">
                    <a:alpha val="25000"/>
                  </a:srgbClr>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kern="0" dirty="0">
                <a:solidFill>
                  <a:srgbClr val="D4D4D4">
                    <a:alpha val="25000"/>
                  </a:srgbClr>
                </a:solidFill>
                <a:latin typeface="Consolas" panose="020B0609020204030204" pitchFamily="49" charset="0"/>
              </a:rPr>
              <a:t>}</a:t>
            </a:r>
          </a:p>
        </p:txBody>
      </p:sp>
      <p:sp>
        <p:nvSpPr>
          <p:cNvPr id="5" name="TextBox 4">
            <a:extLst>
              <a:ext uri="{FF2B5EF4-FFF2-40B4-BE49-F238E27FC236}">
                <a16:creationId xmlns:a16="http://schemas.microsoft.com/office/drawing/2014/main" id="{53AAAEEF-BF40-450B-9422-5E7D8BB8CFBC}"/>
              </a:ext>
            </a:extLst>
          </p:cNvPr>
          <p:cNvSpPr txBox="1"/>
          <p:nvPr/>
        </p:nvSpPr>
        <p:spPr>
          <a:xfrm>
            <a:off x="4258347" y="3227593"/>
            <a:ext cx="9771306" cy="3831818"/>
          </a:xfrm>
          <a:prstGeom prst="rect">
            <a:avLst/>
          </a:prstGeom>
          <a:solidFill>
            <a:schemeClr val="bg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The mission</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Write a program that monitors </a:t>
            </a:r>
            <a:r>
              <a:rPr lang="en-US" sz="5400" u="heavy" dirty="0">
                <a:solidFill>
                  <a:schemeClr val="bg1"/>
                </a:solidFill>
                <a:uFill>
                  <a:solidFill>
                    <a:srgbClr val="FF0000"/>
                  </a:solidFill>
                </a:uFill>
                <a:latin typeface="DINPro-Regular" panose="02000503030000020004" pitchFamily="50" charset="0"/>
              </a:rPr>
              <a:t>the entire system</a:t>
            </a:r>
            <a:r>
              <a:rPr lang="en-US" sz="5400" dirty="0">
                <a:solidFill>
                  <a:schemeClr val="bg1"/>
                </a:solidFill>
                <a:latin typeface="DINPro-Regular" panose="02000503030000020004" pitchFamily="50" charset="0"/>
              </a:rPr>
              <a:t> for keyboard events and plays </a:t>
            </a:r>
            <a:r>
              <a:rPr lang="en-US" sz="5400" b="1" dirty="0">
                <a:solidFill>
                  <a:schemeClr val="bg1"/>
                </a:solidFill>
                <a:latin typeface="DINPro-Regular" panose="02000503030000020004" pitchFamily="50" charset="0"/>
              </a:rPr>
              <a:t>Model M</a:t>
            </a:r>
            <a:r>
              <a:rPr lang="en-US" sz="5400" dirty="0">
                <a:solidFill>
                  <a:schemeClr val="bg1"/>
                </a:solidFill>
                <a:latin typeface="DINPro-Regular" panose="02000503030000020004" pitchFamily="50" charset="0"/>
              </a:rPr>
              <a:t> </a:t>
            </a:r>
            <a:r>
              <a:rPr lang="en-US" sz="5400" dirty="0" err="1">
                <a:solidFill>
                  <a:schemeClr val="bg1"/>
                </a:solidFill>
                <a:latin typeface="DINPro-Regular" panose="02000503030000020004" pitchFamily="50" charset="0"/>
              </a:rPr>
              <a:t>clicky</a:t>
            </a:r>
            <a:r>
              <a:rPr lang="en-US" sz="5400" dirty="0">
                <a:solidFill>
                  <a:schemeClr val="bg1"/>
                </a:solidFill>
                <a:latin typeface="DINPro-Regular" panose="02000503030000020004" pitchFamily="50" charset="0"/>
              </a:rPr>
              <a:t> sounds. </a:t>
            </a:r>
          </a:p>
        </p:txBody>
      </p:sp>
      <p:sp>
        <p:nvSpPr>
          <p:cNvPr id="3" name="Slide Number Placeholder 2">
            <a:extLst>
              <a:ext uri="{FF2B5EF4-FFF2-40B4-BE49-F238E27FC236}">
                <a16:creationId xmlns:a16="http://schemas.microsoft.com/office/drawing/2014/main" id="{79454718-430E-4ED3-B5D0-88E08D9C1F95}"/>
              </a:ext>
            </a:extLst>
          </p:cNvPr>
          <p:cNvSpPr>
            <a:spLocks noGrp="1"/>
          </p:cNvSpPr>
          <p:nvPr>
            <p:ph type="sldNum" sz="quarter" idx="12"/>
          </p:nvPr>
        </p:nvSpPr>
        <p:spPr/>
        <p:txBody>
          <a:bodyPr/>
          <a:lstStyle/>
          <a:p>
            <a:fld id="{3F0CE7EA-D096-4FD3-87FA-FBB0B79F5140}" type="slidenum">
              <a:rPr lang="en-US" smtClean="0"/>
              <a:t>93</a:t>
            </a:fld>
            <a:endParaRPr lang="en-US"/>
          </a:p>
        </p:txBody>
      </p:sp>
    </p:spTree>
    <p:extLst>
      <p:ext uri="{BB962C8B-B14F-4D97-AF65-F5344CB8AC3E}">
        <p14:creationId xmlns:p14="http://schemas.microsoft.com/office/powerpoint/2010/main" val="362299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 fill="hold"/>
                                        <p:tgtEl>
                                          <p:spTgt spid="5"/>
                                        </p:tgtEl>
                                        <p:attrNameLst>
                                          <p:attrName>ppt_w</p:attrName>
                                        </p:attrNameLst>
                                      </p:cBhvr>
                                      <p:tavLst>
                                        <p:tav tm="0">
                                          <p:val>
                                            <p:strVal val="4/3*#ppt_w"/>
                                          </p:val>
                                        </p:tav>
                                        <p:tav tm="100000">
                                          <p:val>
                                            <p:strVal val="#ppt_w"/>
                                          </p:val>
                                        </p:tav>
                                      </p:tavLst>
                                    </p:anim>
                                    <p:anim calcmode="lin" valueType="num">
                                      <p:cBhvr>
                                        <p:cTn id="8" dur="20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strike="sngStrike" dirty="0"/>
              <a:t>Hacking</a:t>
            </a:r>
            <a:r>
              <a:rPr lang="en-US" dirty="0"/>
              <a:t> hooking windows</a:t>
            </a:r>
          </a:p>
        </p:txBody>
      </p:sp>
      <p:pic>
        <p:nvPicPr>
          <p:cNvPr id="4" name="Picture 3">
            <a:extLst>
              <a:ext uri="{FF2B5EF4-FFF2-40B4-BE49-F238E27FC236}">
                <a16:creationId xmlns:a16="http://schemas.microsoft.com/office/drawing/2014/main" id="{C30CF83B-557C-4020-9288-0ACA665F5D03}"/>
              </a:ext>
            </a:extLst>
          </p:cNvPr>
          <p:cNvPicPr>
            <a:picLocks noChangeAspect="1"/>
          </p:cNvPicPr>
          <p:nvPr/>
        </p:nvPicPr>
        <p:blipFill>
          <a:blip r:embed="rId3"/>
          <a:stretch>
            <a:fillRect/>
          </a:stretch>
        </p:blipFill>
        <p:spPr>
          <a:xfrm>
            <a:off x="1692432" y="2227131"/>
            <a:ext cx="9819954" cy="7191188"/>
          </a:xfrm>
          <a:prstGeom prst="rect">
            <a:avLst/>
          </a:prstGeom>
        </p:spPr>
      </p:pic>
      <p:pic>
        <p:nvPicPr>
          <p:cNvPr id="3074" name="Picture 2" descr="Robert Downey Jr Shocked GIF - Robert Downey Jr Shocked Surprised GIFs">
            <a:extLst>
              <a:ext uri="{FF2B5EF4-FFF2-40B4-BE49-F238E27FC236}">
                <a16:creationId xmlns:a16="http://schemas.microsoft.com/office/drawing/2014/main" id="{C3FBDAF0-D64E-4F55-9467-6F82FFF0DAD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258675" y="2227131"/>
            <a:ext cx="4743450" cy="40862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4D80844-7F62-4DD3-A1E2-E2813D09B76F}"/>
              </a:ext>
            </a:extLst>
          </p:cNvPr>
          <p:cNvSpPr>
            <a:spLocks noGrp="1"/>
          </p:cNvSpPr>
          <p:nvPr>
            <p:ph type="sldNum" sz="quarter" idx="12"/>
          </p:nvPr>
        </p:nvSpPr>
        <p:spPr/>
        <p:txBody>
          <a:bodyPr/>
          <a:lstStyle/>
          <a:p>
            <a:fld id="{3F0CE7EA-D096-4FD3-87FA-FBB0B79F5140}" type="slidenum">
              <a:rPr lang="en-US" smtClean="0"/>
              <a:t>94</a:t>
            </a:fld>
            <a:endParaRPr lang="en-US"/>
          </a:p>
        </p:txBody>
      </p:sp>
    </p:spTree>
    <p:extLst>
      <p:ext uri="{BB962C8B-B14F-4D97-AF65-F5344CB8AC3E}">
        <p14:creationId xmlns:p14="http://schemas.microsoft.com/office/powerpoint/2010/main" val="1693559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strike="sngStrike" dirty="0"/>
              <a:t>Hacking</a:t>
            </a:r>
            <a:r>
              <a:rPr lang="en-US" dirty="0"/>
              <a:t> hooking windows</a:t>
            </a:r>
          </a:p>
        </p:txBody>
      </p:sp>
      <p:pic>
        <p:nvPicPr>
          <p:cNvPr id="5" name="Picture 4">
            <a:extLst>
              <a:ext uri="{FF2B5EF4-FFF2-40B4-BE49-F238E27FC236}">
                <a16:creationId xmlns:a16="http://schemas.microsoft.com/office/drawing/2014/main" id="{27E8A1BA-4E7F-4219-9A6E-812B4D934773}"/>
              </a:ext>
            </a:extLst>
          </p:cNvPr>
          <p:cNvPicPr>
            <a:picLocks noChangeAspect="1"/>
          </p:cNvPicPr>
          <p:nvPr/>
        </p:nvPicPr>
        <p:blipFill>
          <a:blip r:embed="rId3"/>
          <a:stretch>
            <a:fillRect/>
          </a:stretch>
        </p:blipFill>
        <p:spPr>
          <a:xfrm>
            <a:off x="1543501" y="2123264"/>
            <a:ext cx="8696182" cy="7025357"/>
          </a:xfrm>
          <a:prstGeom prst="flowChartDocument">
            <a:avLst/>
          </a:prstGeom>
        </p:spPr>
      </p:pic>
      <p:sp>
        <p:nvSpPr>
          <p:cNvPr id="6" name="Slide Number Placeholder 5">
            <a:extLst>
              <a:ext uri="{FF2B5EF4-FFF2-40B4-BE49-F238E27FC236}">
                <a16:creationId xmlns:a16="http://schemas.microsoft.com/office/drawing/2014/main" id="{D3B1642D-4236-42CD-B477-393206BFFD47}"/>
              </a:ext>
            </a:extLst>
          </p:cNvPr>
          <p:cNvSpPr>
            <a:spLocks noGrp="1"/>
          </p:cNvSpPr>
          <p:nvPr>
            <p:ph type="sldNum" sz="quarter" idx="12"/>
          </p:nvPr>
        </p:nvSpPr>
        <p:spPr/>
        <p:txBody>
          <a:bodyPr/>
          <a:lstStyle/>
          <a:p>
            <a:fld id="{3F0CE7EA-D096-4FD3-87FA-FBB0B79F5140}" type="slidenum">
              <a:rPr lang="en-US" smtClean="0"/>
              <a:t>95</a:t>
            </a:fld>
            <a:endParaRPr lang="en-US"/>
          </a:p>
        </p:txBody>
      </p:sp>
      <p:sp>
        <p:nvSpPr>
          <p:cNvPr id="8" name="TextBox 7">
            <a:extLst>
              <a:ext uri="{FF2B5EF4-FFF2-40B4-BE49-F238E27FC236}">
                <a16:creationId xmlns:a16="http://schemas.microsoft.com/office/drawing/2014/main" id="{178315B1-F244-4607-8253-08A31C544952}"/>
              </a:ext>
            </a:extLst>
          </p:cNvPr>
          <p:cNvSpPr txBox="1"/>
          <p:nvPr/>
        </p:nvSpPr>
        <p:spPr bwMode="auto">
          <a:xfrm>
            <a:off x="1875295" y="9170351"/>
            <a:ext cx="13932976"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kern="0" dirty="0">
                <a:solidFill>
                  <a:schemeClr val="bg1"/>
                </a:solidFill>
                <a:latin typeface="Consolas" panose="020B0609020204030204" pitchFamily="49" charset="0"/>
              </a:rPr>
              <a:t>Raymond Chen, “Old New Thing”,</a:t>
            </a:r>
            <a:r>
              <a:rPr lang="en-US" kern="0" dirty="0">
                <a:solidFill>
                  <a:srgbClr val="569CD6"/>
                </a:solidFill>
                <a:latin typeface="Consolas" panose="020B0609020204030204" pitchFamily="49" charset="0"/>
              </a:rPr>
              <a:t> </a:t>
            </a:r>
            <a:r>
              <a:rPr lang="en-US" kern="0" dirty="0">
                <a:solidFill>
                  <a:srgbClr val="569CD6"/>
                </a:solidFill>
                <a:latin typeface="Consolas" panose="020B0609020204030204" pitchFamily="49" charset="0"/>
                <a:hlinkClick r:id="rId4"/>
              </a:rPr>
              <a:t>https://devblogs.microsoft.com/oldnewthing/20060809-18/?p=30183</a:t>
            </a:r>
            <a:endParaRPr lang="en-US" kern="0" dirty="0">
              <a:solidFill>
                <a:srgbClr val="569CD6"/>
              </a:solidFill>
              <a:latin typeface="Consolas" panose="020B0609020204030204" pitchFamily="49" charset="0"/>
            </a:endParaRPr>
          </a:p>
        </p:txBody>
      </p:sp>
      <p:pic>
        <p:nvPicPr>
          <p:cNvPr id="22" name="Picture 21">
            <a:extLst>
              <a:ext uri="{FF2B5EF4-FFF2-40B4-BE49-F238E27FC236}">
                <a16:creationId xmlns:a16="http://schemas.microsoft.com/office/drawing/2014/main" id="{03D97E27-EFE5-4B65-8460-8E5C077B73EA}"/>
              </a:ext>
            </a:extLst>
          </p:cNvPr>
          <p:cNvPicPr>
            <a:picLocks noChangeAspect="1"/>
          </p:cNvPicPr>
          <p:nvPr/>
        </p:nvPicPr>
        <p:blipFill>
          <a:blip r:embed="rId5"/>
          <a:stretch>
            <a:fillRect/>
          </a:stretch>
        </p:blipFill>
        <p:spPr>
          <a:xfrm rot="10800000">
            <a:off x="7665330" y="3127839"/>
            <a:ext cx="8719508" cy="5675198"/>
          </a:xfrm>
          <a:prstGeom prst="flowChartDocument">
            <a:avLst/>
          </a:prstGeom>
          <a:effectLst>
            <a:outerShdw blurRad="279400" sx="106000" sy="106000" algn="ctr" rotWithShape="0">
              <a:prstClr val="black">
                <a:alpha val="40000"/>
              </a:prstClr>
            </a:outerShdw>
          </a:effectLst>
        </p:spPr>
      </p:pic>
      <p:sp>
        <p:nvSpPr>
          <p:cNvPr id="23" name="Oval 22">
            <a:extLst>
              <a:ext uri="{FF2B5EF4-FFF2-40B4-BE49-F238E27FC236}">
                <a16:creationId xmlns:a16="http://schemas.microsoft.com/office/drawing/2014/main" id="{D5423D3D-41DD-471C-9022-D0B7700ADE02}"/>
              </a:ext>
            </a:extLst>
          </p:cNvPr>
          <p:cNvSpPr/>
          <p:nvPr/>
        </p:nvSpPr>
        <p:spPr>
          <a:xfrm>
            <a:off x="7563173" y="4262034"/>
            <a:ext cx="9082007" cy="165831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 ROFL Emoji Guide - What Emoji 🧐">
            <a:extLst>
              <a:ext uri="{FF2B5EF4-FFF2-40B4-BE49-F238E27FC236}">
                <a16:creationId xmlns:a16="http://schemas.microsoft.com/office/drawing/2014/main" id="{BAAEE90F-0EBA-4CFE-9319-F6F6C4A93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3997" y="4945511"/>
            <a:ext cx="4041183" cy="4041183"/>
          </a:xfrm>
          <a:prstGeom prst="rect">
            <a:avLst/>
          </a:prstGeom>
          <a:noFill/>
          <a:effectLst>
            <a:outerShdw blurRad="152400" sx="105000" sy="105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003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62"/>
                                        </p:tgtEl>
                                        <p:attrNameLst>
                                          <p:attrName>style.visibility</p:attrName>
                                        </p:attrNameLst>
                                      </p:cBhvr>
                                      <p:to>
                                        <p:strVal val="visible"/>
                                      </p:to>
                                    </p:set>
                                    <p:animEffect transition="in" filter="fade">
                                      <p:cBhvr>
                                        <p:cTn id="11"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193954-3A31-427F-AC9B-2AF9272C862E}"/>
              </a:ext>
            </a:extLst>
          </p:cNvPr>
          <p:cNvSpPr txBox="1"/>
          <p:nvPr/>
        </p:nvSpPr>
        <p:spPr>
          <a:xfrm>
            <a:off x="4258347" y="3975490"/>
            <a:ext cx="9771306" cy="2336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5400" b="1" dirty="0">
                <a:solidFill>
                  <a:schemeClr val="tx2"/>
                </a:solidFill>
                <a:latin typeface="DINPro-Regular" panose="02000503030000020004" pitchFamily="50" charset="0"/>
              </a:rPr>
              <a:t>Step 2</a:t>
            </a:r>
            <a:r>
              <a:rPr lang="en-US" sz="5400" dirty="0">
                <a:solidFill>
                  <a:schemeClr val="tx2"/>
                </a:solidFill>
                <a:latin typeface="DINPro-Regular" panose="02000503030000020004" pitchFamily="50" charset="0"/>
              </a:rPr>
              <a:t>:</a:t>
            </a:r>
          </a:p>
          <a:p>
            <a:pPr algn="ctr">
              <a:lnSpc>
                <a:spcPct val="90000"/>
              </a:lnSpc>
            </a:pPr>
            <a:r>
              <a:rPr lang="en-US" sz="5400" dirty="0">
                <a:solidFill>
                  <a:schemeClr val="bg1"/>
                </a:solidFill>
                <a:latin typeface="DINPro-Regular" panose="02000503030000020004" pitchFamily="50" charset="0"/>
              </a:rPr>
              <a:t>Model keyboard input as a range of senders</a:t>
            </a:r>
          </a:p>
        </p:txBody>
      </p:sp>
      <p:sp>
        <p:nvSpPr>
          <p:cNvPr id="2" name="Slide Number Placeholder 1">
            <a:extLst>
              <a:ext uri="{FF2B5EF4-FFF2-40B4-BE49-F238E27FC236}">
                <a16:creationId xmlns:a16="http://schemas.microsoft.com/office/drawing/2014/main" id="{09B6E7E8-AE3C-4F5C-81B6-E5539ADC4631}"/>
              </a:ext>
            </a:extLst>
          </p:cNvPr>
          <p:cNvSpPr>
            <a:spLocks noGrp="1"/>
          </p:cNvSpPr>
          <p:nvPr>
            <p:ph type="sldNum" sz="quarter" idx="12"/>
          </p:nvPr>
        </p:nvSpPr>
        <p:spPr/>
        <p:txBody>
          <a:bodyPr/>
          <a:lstStyle/>
          <a:p>
            <a:fld id="{3F0CE7EA-D096-4FD3-87FA-FBB0B79F5140}" type="slidenum">
              <a:rPr lang="en-US" smtClean="0"/>
              <a:t>96</a:t>
            </a:fld>
            <a:endParaRPr lang="en-US"/>
          </a:p>
        </p:txBody>
      </p:sp>
    </p:spTree>
    <p:extLst>
      <p:ext uri="{BB962C8B-B14F-4D97-AF65-F5344CB8AC3E}">
        <p14:creationId xmlns:p14="http://schemas.microsoft.com/office/powerpoint/2010/main" val="142694046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61" name="Content Placeholder 2">
            <a:extLst>
              <a:ext uri="{FF2B5EF4-FFF2-40B4-BE49-F238E27FC236}">
                <a16:creationId xmlns:a16="http://schemas.microsoft.com/office/drawing/2014/main" id="{67C22B1C-8D13-4A46-A7F0-26B01105960D}"/>
              </a:ext>
            </a:extLst>
          </p:cNvPr>
          <p:cNvSpPr txBox="1">
            <a:spLocks/>
          </p:cNvSpPr>
          <p:nvPr/>
        </p:nvSpPr>
        <p:spPr bwMode="auto">
          <a:xfrm>
            <a:off x="830579" y="2480721"/>
            <a:ext cx="7011563" cy="3982071"/>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keyclicks() {</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 Return an infinite range of async</a:t>
            </a:r>
          </a:p>
          <a:p>
            <a:pPr marL="0" lvl="0" indent="0" defTabSz="914400">
              <a:lnSpc>
                <a:spcPct val="100000"/>
              </a:lnSpc>
              <a:spcBef>
                <a:spcPts val="0"/>
              </a:spcBef>
              <a:spcAft>
                <a:spcPts val="0"/>
              </a:spcAft>
              <a:buClr>
                <a:srgbClr val="000000"/>
              </a:buClr>
              <a:buNone/>
            </a:pPr>
            <a:r>
              <a:rPr lang="en-US" sz="2400" dirty="0">
                <a:solidFill>
                  <a:srgbClr val="6A9955"/>
                </a:solidFill>
                <a:latin typeface="Consolas" panose="020B0609020204030204" pitchFamily="49" charset="0"/>
              </a:rPr>
              <a:t>  // keyclicks</a:t>
            </a: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std::views::iota(</a:t>
            </a:r>
            <a:r>
              <a:rPr lang="en-US" sz="2400" kern="0" dirty="0">
                <a:solidFill>
                  <a:schemeClr val="accent6">
                    <a:lumMod val="40000"/>
                    <a:lumOff val="60000"/>
                  </a:schemeClr>
                </a:solidFill>
                <a:latin typeface="Consolas" panose="020B0609020204030204" pitchFamily="49" charset="0"/>
              </a:rPr>
              <a:t>0u</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std::views::transform([](</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return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read_keyclick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97</a:t>
            </a:fld>
            <a:endParaRPr lang="en-US" dirty="0"/>
          </a:p>
        </p:txBody>
      </p:sp>
      <p:sp>
        <p:nvSpPr>
          <p:cNvPr id="6" name="Content Placeholder 2">
            <a:extLst>
              <a:ext uri="{FF2B5EF4-FFF2-40B4-BE49-F238E27FC236}">
                <a16:creationId xmlns:a16="http://schemas.microsoft.com/office/drawing/2014/main" id="{3A268855-0F29-48DE-B51F-89F06E5A45A7}"/>
              </a:ext>
            </a:extLst>
          </p:cNvPr>
          <p:cNvSpPr txBox="1">
            <a:spLocks/>
          </p:cNvSpPr>
          <p:nvPr/>
        </p:nvSpPr>
        <p:spPr bwMode="auto">
          <a:xfrm>
            <a:off x="8536987" y="2480721"/>
            <a:ext cx="7922217" cy="4557881"/>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 : keyclicks())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kern="0" dirty="0">
                <a:solidFill>
                  <a:srgbClr val="D4D4D4"/>
                </a:solidFill>
                <a:latin typeface="Consolas" panose="020B0609020204030204" pitchFamily="49" charset="0"/>
              </a:rPr>
              <a:t>std::move(keyclick);</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"Read a character! %c\n"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cxnSp>
        <p:nvCxnSpPr>
          <p:cNvPr id="7" name="Straight Connector 6">
            <a:extLst>
              <a:ext uri="{FF2B5EF4-FFF2-40B4-BE49-F238E27FC236}">
                <a16:creationId xmlns:a16="http://schemas.microsoft.com/office/drawing/2014/main" id="{338882C0-4E9E-48C7-B254-ECAAFF01E7E3}"/>
              </a:ext>
            </a:extLst>
          </p:cNvPr>
          <p:cNvCxnSpPr/>
          <p:nvPr/>
        </p:nvCxnSpPr>
        <p:spPr>
          <a:xfrm flipV="1">
            <a:off x="7966132" y="2438658"/>
            <a:ext cx="0" cy="732716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56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61"/>
                                        </p:tgtEl>
                                      </p:cBhvr>
                                    </p:animEffect>
                                    <p:set>
                                      <p:cBhvr>
                                        <p:cTn id="16" dur="1" fill="hold">
                                          <p:stCondLst>
                                            <p:cond delay="499"/>
                                          </p:stCondLst>
                                        </p:cTn>
                                        <p:tgtEl>
                                          <p:spTgt spid="6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42" presetClass="path" presetSubtype="0" accel="50000" decel="50000" fill="hold" grpId="1" nodeType="withEffect">
                                  <p:stCondLst>
                                    <p:cond delay="0"/>
                                  </p:stCondLst>
                                  <p:childTnLst>
                                    <p:animMotion origin="layout" path="M -1.38889E-7 -4.32099E-6 L -0.42153 0.00139 " pathEditMode="relative" rAng="0" ptsTypes="AA">
                                      <p:cBhvr>
                                        <p:cTn id="21" dur="1000" fill="hold"/>
                                        <p:tgtEl>
                                          <p:spTgt spid="6"/>
                                        </p:tgtEl>
                                        <p:attrNameLst>
                                          <p:attrName>ppt_x</p:attrName>
                                          <p:attrName>ppt_y</p:attrName>
                                        </p:attrNameLst>
                                      </p:cBhvr>
                                      <p:rCtr x="-21076"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 grpId="0" animBg="1"/>
      <p:bldP spid="6"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98</a:t>
            </a:fld>
            <a:endParaRPr lang="en-US" dirty="0"/>
          </a:p>
        </p:txBody>
      </p:sp>
      <p:sp>
        <p:nvSpPr>
          <p:cNvPr id="6" name="Content Placeholder 2">
            <a:extLst>
              <a:ext uri="{FF2B5EF4-FFF2-40B4-BE49-F238E27FC236}">
                <a16:creationId xmlns:a16="http://schemas.microsoft.com/office/drawing/2014/main" id="{3A268855-0F29-48DE-B51F-89F06E5A45A7}"/>
              </a:ext>
            </a:extLst>
          </p:cNvPr>
          <p:cNvSpPr txBox="1">
            <a:spLocks/>
          </p:cNvSpPr>
          <p:nvPr/>
        </p:nvSpPr>
        <p:spPr bwMode="auto">
          <a:xfrm>
            <a:off x="830579" y="2480721"/>
            <a:ext cx="7922217" cy="4557881"/>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 : keyclicks())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kern="0" dirty="0">
                <a:solidFill>
                  <a:srgbClr val="D4D4D4"/>
                </a:solidFill>
                <a:latin typeface="Consolas" panose="020B0609020204030204" pitchFamily="49" charset="0"/>
              </a:rPr>
              <a:t>std::move(keyclick);</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"Read a character! %c\n"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569CD6"/>
                </a:solidFill>
                <a:latin typeface="Consolas" panose="020B0609020204030204" pitchFamily="49" charset="0"/>
              </a:rPr>
              <a:t>int</a:t>
            </a:r>
            <a:r>
              <a:rPr lang="en-US" sz="2400" kern="0" dirty="0">
                <a:solidFill>
                  <a:srgbClr val="D4D4D4"/>
                </a:solidFill>
                <a:latin typeface="Consolas" panose="020B0609020204030204" pitchFamily="49" charset="0"/>
              </a:rPr>
              <a:t> main()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register_keyboard_callback</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on_keyclick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sync_wait</a:t>
            </a:r>
            <a:r>
              <a:rPr lang="en-US" sz="2400" kern="0" dirty="0">
                <a:solidFill>
                  <a:srgbClr val="D4D4D4"/>
                </a:solidFill>
                <a:latin typeface="Consolas" panose="020B0609020204030204" pitchFamily="49" charset="0"/>
              </a:rPr>
              <a:t>(</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p:txBody>
      </p:sp>
      <p:sp>
        <p:nvSpPr>
          <p:cNvPr id="3" name="TextBox 2">
            <a:extLst>
              <a:ext uri="{FF2B5EF4-FFF2-40B4-BE49-F238E27FC236}">
                <a16:creationId xmlns:a16="http://schemas.microsoft.com/office/drawing/2014/main" id="{4ADBE5BC-CD92-4A32-AF93-BCAC8585CB81}"/>
              </a:ext>
            </a:extLst>
          </p:cNvPr>
          <p:cNvSpPr txBox="1"/>
          <p:nvPr/>
        </p:nvSpPr>
        <p:spPr bwMode="auto">
          <a:xfrm>
            <a:off x="9144000" y="2324746"/>
            <a:ext cx="7098224" cy="83099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2400" kern="0" dirty="0">
                <a:latin typeface="DINPro-Regular"/>
              </a:rPr>
              <a:t>If the keyclick is </a:t>
            </a:r>
            <a:r>
              <a:rPr lang="en-US" sz="2400" kern="0" dirty="0">
                <a:latin typeface="Consolas" panose="020B0609020204030204" pitchFamily="49" charset="0"/>
              </a:rPr>
              <a:t>Ctrl-C</a:t>
            </a:r>
            <a:r>
              <a:rPr lang="en-US" sz="2400" kern="0" dirty="0">
                <a:latin typeface="DINPro-Regular"/>
              </a:rPr>
              <a:t>, the sender completes by calling </a:t>
            </a:r>
            <a:r>
              <a:rPr lang="en-US" sz="2400" kern="0" dirty="0" err="1">
                <a:latin typeface="Consolas" panose="020B0609020204030204" pitchFamily="49" charset="0"/>
              </a:rPr>
              <a:t>set_done</a:t>
            </a:r>
            <a:r>
              <a:rPr lang="en-US" sz="2400" kern="0" dirty="0">
                <a:latin typeface="Consolas" panose="020B0609020204030204" pitchFamily="49" charset="0"/>
              </a:rPr>
              <a:t>()</a:t>
            </a:r>
            <a:r>
              <a:rPr lang="en-US" sz="2400" kern="0" dirty="0">
                <a:latin typeface="DINPro-Regular"/>
              </a:rPr>
              <a:t>.</a:t>
            </a:r>
          </a:p>
        </p:txBody>
      </p:sp>
      <p:sp>
        <p:nvSpPr>
          <p:cNvPr id="7" name="TextBox 6">
            <a:extLst>
              <a:ext uri="{FF2B5EF4-FFF2-40B4-BE49-F238E27FC236}">
                <a16:creationId xmlns:a16="http://schemas.microsoft.com/office/drawing/2014/main" id="{14FADA6E-1FF8-459E-94A9-D4920BDA90A3}"/>
              </a:ext>
            </a:extLst>
          </p:cNvPr>
          <p:cNvSpPr txBox="1"/>
          <p:nvPr/>
        </p:nvSpPr>
        <p:spPr bwMode="auto">
          <a:xfrm>
            <a:off x="9144000" y="4144665"/>
            <a:ext cx="7098224" cy="83099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2400" kern="0" dirty="0">
                <a:latin typeface="DINPro-Regular"/>
              </a:rPr>
              <a:t>In a coroutine, if an awaited sender completes with </a:t>
            </a:r>
            <a:r>
              <a:rPr lang="en-US" sz="2400" kern="0" dirty="0" err="1">
                <a:latin typeface="Consolas" panose="020B0609020204030204" pitchFamily="49" charset="0"/>
              </a:rPr>
              <a:t>set_done</a:t>
            </a:r>
            <a:r>
              <a:rPr lang="en-US" sz="2400" kern="0" dirty="0">
                <a:latin typeface="Consolas" panose="020B0609020204030204" pitchFamily="49" charset="0"/>
              </a:rPr>
              <a:t>()</a:t>
            </a:r>
            <a:r>
              <a:rPr lang="en-US" sz="2400" kern="0" dirty="0">
                <a:latin typeface="DINPro-Regular"/>
              </a:rPr>
              <a:t>, the result is an uncatchable “exception”.</a:t>
            </a:r>
          </a:p>
        </p:txBody>
      </p:sp>
      <p:sp>
        <p:nvSpPr>
          <p:cNvPr id="8" name="TextBox 7">
            <a:extLst>
              <a:ext uri="{FF2B5EF4-FFF2-40B4-BE49-F238E27FC236}">
                <a16:creationId xmlns:a16="http://schemas.microsoft.com/office/drawing/2014/main" id="{6AEDE9BE-279F-4F81-AAA7-ECF43E1A2CDB}"/>
              </a:ext>
            </a:extLst>
          </p:cNvPr>
          <p:cNvSpPr txBox="1"/>
          <p:nvPr/>
        </p:nvSpPr>
        <p:spPr bwMode="auto">
          <a:xfrm>
            <a:off x="9144000" y="5964584"/>
            <a:ext cx="7098224" cy="83099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2400" kern="0" dirty="0" err="1">
                <a:latin typeface="Consolas" panose="020B0609020204030204" pitchFamily="49" charset="0"/>
              </a:rPr>
              <a:t>sync_wait</a:t>
            </a:r>
            <a:r>
              <a:rPr lang="en-US" sz="2400" kern="0" dirty="0">
                <a:latin typeface="Consolas" panose="020B0609020204030204" pitchFamily="49" charset="0"/>
              </a:rPr>
              <a:t>()</a:t>
            </a:r>
            <a:r>
              <a:rPr lang="en-US" sz="2400" kern="0" dirty="0">
                <a:latin typeface="DINPro-Regular"/>
              </a:rPr>
              <a:t> handles this “exception” and returns an empty optional.</a:t>
            </a:r>
          </a:p>
        </p:txBody>
      </p:sp>
    </p:spTree>
    <p:extLst>
      <p:ext uri="{BB962C8B-B14F-4D97-AF65-F5344CB8AC3E}">
        <p14:creationId xmlns:p14="http://schemas.microsoft.com/office/powerpoint/2010/main" val="1136739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D326-630E-4551-BFD4-0AEE5E622A56}"/>
              </a:ext>
            </a:extLst>
          </p:cNvPr>
          <p:cNvSpPr>
            <a:spLocks noGrp="1"/>
          </p:cNvSpPr>
          <p:nvPr>
            <p:ph type="title"/>
          </p:nvPr>
        </p:nvSpPr>
        <p:spPr>
          <a:xfrm>
            <a:off x="830579" y="868681"/>
            <a:ext cx="16812843" cy="984885"/>
          </a:xfrm>
        </p:spPr>
        <p:txBody>
          <a:bodyPr/>
          <a:lstStyle/>
          <a:p>
            <a:r>
              <a:rPr lang="en-US" dirty="0"/>
              <a:t>A Range of keyclick senders</a:t>
            </a:r>
          </a:p>
        </p:txBody>
      </p:sp>
      <p:sp>
        <p:nvSpPr>
          <p:cNvPr id="5" name="Slide Number Placeholder 4">
            <a:extLst>
              <a:ext uri="{FF2B5EF4-FFF2-40B4-BE49-F238E27FC236}">
                <a16:creationId xmlns:a16="http://schemas.microsoft.com/office/drawing/2014/main" id="{3DDFAEC5-4D26-4DDB-8970-2791EA7C4999}"/>
              </a:ext>
            </a:extLst>
          </p:cNvPr>
          <p:cNvSpPr>
            <a:spLocks noGrp="1"/>
          </p:cNvSpPr>
          <p:nvPr>
            <p:ph type="sldNum" sz="quarter" idx="12"/>
          </p:nvPr>
        </p:nvSpPr>
        <p:spPr/>
        <p:txBody>
          <a:bodyPr/>
          <a:lstStyle/>
          <a:p>
            <a:fld id="{3F0CE7EA-D096-4FD3-87FA-FBB0B79F5140}" type="slidenum">
              <a:rPr lang="en-US" smtClean="0"/>
              <a:t>99</a:t>
            </a:fld>
            <a:endParaRPr lang="en-US" dirty="0"/>
          </a:p>
        </p:txBody>
      </p:sp>
      <p:sp>
        <p:nvSpPr>
          <p:cNvPr id="9" name="Content Placeholder 2">
            <a:extLst>
              <a:ext uri="{FF2B5EF4-FFF2-40B4-BE49-F238E27FC236}">
                <a16:creationId xmlns:a16="http://schemas.microsoft.com/office/drawing/2014/main" id="{465930D2-E097-4831-B530-D69D1D18074E}"/>
              </a:ext>
            </a:extLst>
          </p:cNvPr>
          <p:cNvSpPr txBox="1">
            <a:spLocks/>
          </p:cNvSpPr>
          <p:nvPr/>
        </p:nvSpPr>
        <p:spPr bwMode="auto">
          <a:xfrm>
            <a:off x="830579" y="2480720"/>
            <a:ext cx="11056621" cy="5035957"/>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lvl1pPr marL="383654" indent="-383654" algn="l" rtl="0" fontAlgn="base">
              <a:lnSpc>
                <a:spcPct val="90000"/>
              </a:lnSpc>
              <a:spcBef>
                <a:spcPts val="1500"/>
              </a:spcBef>
              <a:spcAft>
                <a:spcPts val="1500"/>
              </a:spcAft>
              <a:buClr>
                <a:schemeClr val="bg2"/>
              </a:buClr>
              <a:buSzPct val="70000"/>
              <a:buFontTx/>
              <a:buBlip>
                <a:blip r:embed="rId3"/>
              </a:buBlip>
              <a:defRPr sz="2800" b="0">
                <a:solidFill>
                  <a:schemeClr val="bg1"/>
                </a:solidFill>
                <a:latin typeface="DINPro-Regular" panose="02000503030000020004" pitchFamily="50" charset="0"/>
                <a:ea typeface="+mn-ea"/>
                <a:cs typeface="+mn-cs"/>
              </a:defRPr>
            </a:lvl1pPr>
            <a:lvl2pPr marL="1333527" indent="-381008" algn="l" rtl="0" fontAlgn="base">
              <a:lnSpc>
                <a:spcPct val="90000"/>
              </a:lnSpc>
              <a:spcBef>
                <a:spcPts val="1500"/>
              </a:spcBef>
              <a:spcAft>
                <a:spcPts val="1500"/>
              </a:spcAft>
              <a:buClr>
                <a:schemeClr val="bg2"/>
              </a:buClr>
              <a:buSzPct val="60000"/>
              <a:buFontTx/>
              <a:buBlip>
                <a:blip r:embed="rId3"/>
              </a:buBlip>
              <a:defRPr sz="2400" b="0">
                <a:solidFill>
                  <a:schemeClr val="bg1"/>
                </a:solidFill>
                <a:latin typeface="DINPro-Regular" panose="02000503030000020004" pitchFamily="50" charset="0"/>
              </a:defRPr>
            </a:lvl2pPr>
            <a:lvl3pPr marL="2098189" indent="-283111" algn="l" rtl="0" fontAlgn="base">
              <a:lnSpc>
                <a:spcPct val="90000"/>
              </a:lnSpc>
              <a:spcBef>
                <a:spcPts val="1500"/>
              </a:spcBef>
              <a:spcAft>
                <a:spcPts val="1500"/>
              </a:spcAft>
              <a:buClr>
                <a:schemeClr val="bg2"/>
              </a:buClr>
              <a:buSzPct val="60000"/>
              <a:buFontTx/>
              <a:buBlip>
                <a:blip r:embed="rId3"/>
              </a:buBlip>
              <a:defRPr sz="2000" b="0">
                <a:solidFill>
                  <a:schemeClr val="bg1"/>
                </a:solidFill>
                <a:latin typeface="Trebuchet MS" pitchFamily="34" charset="0"/>
              </a:defRPr>
            </a:lvl3pPr>
            <a:lvl4pPr marL="2958101" indent="-381008" algn="l" rtl="0" fontAlgn="base">
              <a:spcBef>
                <a:spcPct val="20000"/>
              </a:spcBef>
              <a:spcAft>
                <a:spcPct val="0"/>
              </a:spcAft>
              <a:buClr>
                <a:schemeClr val="bg2"/>
              </a:buClr>
              <a:buSzPct val="57000"/>
              <a:buFontTx/>
              <a:buBlip>
                <a:blip r:embed="rId3"/>
              </a:buBlip>
              <a:defRPr sz="1800">
                <a:solidFill>
                  <a:schemeClr val="bg1"/>
                </a:solidFill>
                <a:latin typeface="Trebuchet MS" panose="020B0603020202020204" pitchFamily="34" charset="0"/>
              </a:defRPr>
            </a:lvl4pPr>
            <a:lvl5pPr marL="3529612" indent="-381008" algn="l" rtl="0" fontAlgn="base">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lvl="0" indent="0" defTabSz="914400">
              <a:lnSpc>
                <a:spcPct val="100000"/>
              </a:lnSpc>
              <a:spcBef>
                <a:spcPts val="0"/>
              </a:spcBef>
              <a:spcAft>
                <a:spcPts val="0"/>
              </a:spcAft>
              <a:buClr>
                <a:srgbClr val="000000"/>
              </a:buClr>
              <a:buNone/>
            </a:pPr>
            <a:r>
              <a:rPr lang="en-US" sz="2400" kern="0" dirty="0" err="1">
                <a:solidFill>
                  <a:srgbClr val="D4D4D4"/>
                </a:solidFill>
                <a:latin typeface="Consolas" panose="020B0609020204030204" pitchFamily="49" charset="0"/>
              </a:rPr>
              <a:t>unifex</a:t>
            </a:r>
            <a:r>
              <a:rPr lang="en-US" sz="2400" kern="0" dirty="0">
                <a:solidFill>
                  <a:srgbClr val="D4D4D4"/>
                </a:solidFill>
                <a:latin typeface="Consolas" panose="020B0609020204030204" pitchFamily="49" charset="0"/>
              </a:rPr>
              <a:t>::task&lt;</a:t>
            </a:r>
            <a:r>
              <a:rPr lang="en-US" sz="2400" kern="0" dirty="0">
                <a:solidFill>
                  <a:srgbClr val="569CD6"/>
                </a:solidFill>
                <a:latin typeface="Consolas" panose="020B0609020204030204" pitchFamily="49" charset="0"/>
              </a:rPr>
              <a:t>void</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echo_keyclicks</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for</a:t>
            </a: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auto</a:t>
            </a:r>
            <a:r>
              <a:rPr lang="en-US" sz="2400" kern="0" dirty="0">
                <a:solidFill>
                  <a:srgbClr val="D4D4D4"/>
                </a:solidFill>
                <a:latin typeface="Consolas" panose="020B0609020204030204" pitchFamily="49" charset="0"/>
              </a:rPr>
              <a:t> keyclick : keyclicks())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std::optional&lt;</a:t>
            </a:r>
            <a:r>
              <a:rPr lang="en-US" sz="2400" kern="0" dirty="0">
                <a:solidFill>
                  <a:srgbClr val="569CD6"/>
                </a:solidFill>
                <a:latin typeface="Consolas" panose="020B0609020204030204" pitchFamily="49" charset="0"/>
              </a:rPr>
              <a:t>char</a:t>
            </a:r>
            <a:r>
              <a:rPr lang="en-US" sz="2400" kern="0" dirty="0">
                <a:solidFill>
                  <a:srgbClr val="D4D4D4"/>
                </a:solidFill>
                <a:latin typeface="Consolas" panose="020B0609020204030204" pitchFamily="49" charset="0"/>
              </a:rPr>
              <a:t>&gt;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569CD6"/>
                </a:solidFill>
                <a:latin typeface="Consolas" panose="020B0609020204030204" pitchFamily="49" charset="0"/>
              </a:rPr>
              <a:t>co_await</a:t>
            </a:r>
            <a:r>
              <a:rPr lang="en-US" sz="2400" kern="0" dirty="0">
                <a:solidFill>
                  <a:srgbClr val="569CD6"/>
                </a:solidFill>
                <a:latin typeface="Consolas" panose="020B0609020204030204" pitchFamily="49" charset="0"/>
              </a:rPr>
              <a:t> </a:t>
            </a:r>
            <a:r>
              <a:rPr lang="en-US" sz="2400" b="1" kern="0" dirty="0" err="1">
                <a:solidFill>
                  <a:schemeClr val="tx1"/>
                </a:solidFill>
                <a:latin typeface="Consolas" panose="020B0609020204030204" pitchFamily="49" charset="0"/>
              </a:rPr>
              <a:t>unifex</a:t>
            </a:r>
            <a:r>
              <a:rPr lang="en-US" sz="2400" b="1" kern="0" dirty="0">
                <a:solidFill>
                  <a:schemeClr val="tx1"/>
                </a:solidFill>
                <a:latin typeface="Consolas" panose="020B0609020204030204" pitchFamily="49" charset="0"/>
              </a:rPr>
              <a:t>::</a:t>
            </a:r>
            <a:r>
              <a:rPr lang="en-US" sz="2400" b="1" kern="0" dirty="0" err="1">
                <a:solidFill>
                  <a:schemeClr val="tx1"/>
                </a:solidFill>
                <a:latin typeface="Consolas" panose="020B0609020204030204" pitchFamily="49" charset="0"/>
              </a:rPr>
              <a:t>done_as_optional</a:t>
            </a:r>
            <a:r>
              <a:rPr lang="en-US" sz="2400" kern="0" dirty="0">
                <a:solidFill>
                  <a:srgbClr val="D4D4D4"/>
                </a:solidFill>
                <a:latin typeface="Consolas" panose="020B0609020204030204" pitchFamily="49" charset="0"/>
              </a:rPr>
              <a:t>(std::move(keyclick));</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if</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"Read a character! %c\n"</a:t>
            </a: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ch</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 </a:t>
            </a:r>
            <a:r>
              <a:rPr lang="en-US" sz="2400" kern="0" dirty="0">
                <a:solidFill>
                  <a:srgbClr val="569CD6"/>
                </a:solidFill>
                <a:latin typeface="Consolas" panose="020B0609020204030204" pitchFamily="49" charset="0"/>
              </a:rPr>
              <a:t>else</a:t>
            </a: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err="1">
                <a:solidFill>
                  <a:srgbClr val="D4D4D4"/>
                </a:solidFill>
                <a:latin typeface="Consolas" panose="020B0609020204030204" pitchFamily="49" charset="0"/>
              </a:rPr>
              <a:t>printf</a:t>
            </a:r>
            <a:r>
              <a:rPr lang="en-US" sz="2400" kern="0" dirty="0">
                <a:solidFill>
                  <a:srgbClr val="D4D4D4"/>
                </a:solidFill>
                <a:latin typeface="Consolas" panose="020B0609020204030204" pitchFamily="49" charset="0"/>
              </a:rPr>
              <a:t>(</a:t>
            </a:r>
            <a:r>
              <a:rPr lang="en-US" sz="2400" kern="0" dirty="0">
                <a:solidFill>
                  <a:srgbClr val="FE948C"/>
                </a:solidFill>
                <a:latin typeface="Consolas" panose="020B0609020204030204" pitchFamily="49" charset="0"/>
              </a:rPr>
              <a:t>"Interrupt!\n"</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r>
              <a:rPr lang="en-US" sz="2400" kern="0" dirty="0">
                <a:solidFill>
                  <a:srgbClr val="569CD6"/>
                </a:solidFill>
                <a:latin typeface="Consolas" panose="020B0609020204030204" pitchFamily="49" charset="0"/>
              </a:rPr>
              <a:t>break</a:t>
            </a: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  }</a:t>
            </a:r>
          </a:p>
          <a:p>
            <a:pPr marL="0" lvl="0" indent="0" defTabSz="914400">
              <a:lnSpc>
                <a:spcPct val="100000"/>
              </a:lnSpc>
              <a:spcBef>
                <a:spcPts val="0"/>
              </a:spcBef>
              <a:spcAft>
                <a:spcPts val="0"/>
              </a:spcAft>
              <a:buClr>
                <a:srgbClr val="000000"/>
              </a:buClr>
              <a:buNone/>
            </a:pPr>
            <a:r>
              <a:rPr lang="en-US" sz="2400" kern="0" dirty="0">
                <a:solidFill>
                  <a:srgbClr val="D4D4D4"/>
                </a:solidFill>
                <a:latin typeface="Consolas" panose="020B0609020204030204" pitchFamily="49" charset="0"/>
              </a:rPr>
              <a:t>}</a:t>
            </a:r>
          </a:p>
          <a:p>
            <a:pPr marL="0" lvl="0" indent="0" defTabSz="914400">
              <a:lnSpc>
                <a:spcPct val="100000"/>
              </a:lnSpc>
              <a:spcBef>
                <a:spcPts val="0"/>
              </a:spcBef>
              <a:spcAft>
                <a:spcPts val="0"/>
              </a:spcAft>
              <a:buClr>
                <a:srgbClr val="000000"/>
              </a:buClr>
              <a:buNone/>
            </a:pPr>
            <a:endParaRPr lang="en-US" sz="2400" kern="0" dirty="0">
              <a:solidFill>
                <a:srgbClr val="D4D4D4"/>
              </a:solidFill>
              <a:latin typeface="Consolas" panose="020B0609020204030204" pitchFamily="49" charset="0"/>
            </a:endParaRPr>
          </a:p>
        </p:txBody>
      </p:sp>
      <p:sp>
        <p:nvSpPr>
          <p:cNvPr id="10" name="TextBox 9">
            <a:extLst>
              <a:ext uri="{FF2B5EF4-FFF2-40B4-BE49-F238E27FC236}">
                <a16:creationId xmlns:a16="http://schemas.microsoft.com/office/drawing/2014/main" id="{8C720F56-4AE6-4EBC-B2EA-260068F276A9}"/>
              </a:ext>
            </a:extLst>
          </p:cNvPr>
          <p:cNvSpPr txBox="1"/>
          <p:nvPr/>
        </p:nvSpPr>
        <p:spPr bwMode="auto">
          <a:xfrm>
            <a:off x="9144000" y="2324746"/>
            <a:ext cx="7098224" cy="830997"/>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l" defTabSz="914400">
              <a:lnSpc>
                <a:spcPct val="100000"/>
              </a:lnSpc>
              <a:spcBef>
                <a:spcPts val="0"/>
              </a:spcBef>
              <a:spcAft>
                <a:spcPts val="0"/>
              </a:spcAft>
              <a:buClr>
                <a:srgbClr val="000000"/>
              </a:buClr>
              <a:buNone/>
            </a:pPr>
            <a:r>
              <a:rPr lang="en-US" sz="2400" kern="0" dirty="0">
                <a:latin typeface="DINPro-Regular"/>
              </a:rPr>
              <a:t>Use </a:t>
            </a:r>
            <a:r>
              <a:rPr lang="en-US" sz="2400" kern="0" dirty="0" err="1">
                <a:latin typeface="Consolas" panose="020B0609020204030204" pitchFamily="49" charset="0"/>
              </a:rPr>
              <a:t>done_as_optional</a:t>
            </a:r>
            <a:r>
              <a:rPr lang="en-US" sz="2400" kern="0" dirty="0">
                <a:latin typeface="Consolas" panose="020B0609020204030204" pitchFamily="49" charset="0"/>
              </a:rPr>
              <a:t>()</a:t>
            </a:r>
            <a:r>
              <a:rPr lang="en-US" sz="2400" kern="0" dirty="0">
                <a:latin typeface="DINPro-Regular"/>
              </a:rPr>
              <a:t> to “catch” the cancellation and map it into an empty optional.</a:t>
            </a:r>
          </a:p>
        </p:txBody>
      </p:sp>
      <p:sp>
        <p:nvSpPr>
          <p:cNvPr id="11" name="TextBox 10">
            <a:extLst>
              <a:ext uri="{FF2B5EF4-FFF2-40B4-BE49-F238E27FC236}">
                <a16:creationId xmlns:a16="http://schemas.microsoft.com/office/drawing/2014/main" id="{9977D028-21D6-4205-AD3E-0194484178D9}"/>
              </a:ext>
            </a:extLst>
          </p:cNvPr>
          <p:cNvSpPr txBox="1"/>
          <p:nvPr/>
        </p:nvSpPr>
        <p:spPr bwMode="auto">
          <a:xfrm>
            <a:off x="8524067" y="8570563"/>
            <a:ext cx="1239865" cy="369332"/>
          </a:xfrm>
          <a:prstGeom prst="rect">
            <a:avLst/>
          </a:prstGeom>
          <a:solidFill>
            <a:schemeClr val="bg2"/>
          </a:solid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indent="0" algn="ctr" defTabSz="914400">
              <a:lnSpc>
                <a:spcPct val="100000"/>
              </a:lnSpc>
              <a:spcBef>
                <a:spcPts val="0"/>
              </a:spcBef>
              <a:spcAft>
                <a:spcPts val="0"/>
              </a:spcAft>
              <a:buClr>
                <a:srgbClr val="000000"/>
              </a:buClr>
              <a:buNone/>
            </a:pPr>
            <a:r>
              <a:rPr lang="en-US" kern="0" dirty="0">
                <a:solidFill>
                  <a:schemeClr val="bg1"/>
                </a:solidFill>
                <a:latin typeface="DINPro-Regular" panose="02000503030000020004"/>
              </a:rPr>
              <a:t>(demo 2)</a:t>
            </a:r>
          </a:p>
        </p:txBody>
      </p:sp>
    </p:spTree>
    <p:extLst>
      <p:ext uri="{BB962C8B-B14F-4D97-AF65-F5344CB8AC3E}">
        <p14:creationId xmlns:p14="http://schemas.microsoft.com/office/powerpoint/2010/main" val="1003438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2"/>
  <p:tag name="ARTICULATE_DESIGN_ID_TITLE &amp; BULLET" val="lR8MLNZc"/>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bwMode="auto">
        <a:solidFill>
          <a:schemeClr val="bg2"/>
        </a:solidFill>
        <a:ln w="9525">
          <a:noFill/>
          <a:miter lim="800000"/>
          <a:headEnd/>
          <a:tailEnd/>
        </a:ln>
      </a:spPr>
      <a:bodyPr vert="horz" wrap="square" lIns="91440" tIns="45720" rIns="91440" bIns="45720" numCol="1" anchor="t" anchorCtr="0" compatLnSpc="1">
        <a:prstTxWarp prst="textNoShape">
          <a:avLst/>
        </a:prstTxWarp>
      </a:bodyPr>
      <a:lstStyle>
        <a:defPPr marL="0" indent="0" algn="l" defTabSz="914400">
          <a:lnSpc>
            <a:spcPct val="100000"/>
          </a:lnSpc>
          <a:spcBef>
            <a:spcPts val="0"/>
          </a:spcBef>
          <a:spcAft>
            <a:spcPts val="0"/>
          </a:spcAft>
          <a:buClr>
            <a:srgbClr val="000000"/>
          </a:buClr>
          <a:buNone/>
          <a:defRPr kern="0" dirty="0">
            <a:solidFill>
              <a:srgbClr val="569CD6"/>
            </a:solidFill>
            <a:latin typeface="Consolas" panose="020B0609020204030204" pitchFamily="49" charset="0"/>
          </a:defRPr>
        </a:defPPr>
      </a:lst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2.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3.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4.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5.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6.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7.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TaxCatchAll xmlns="74fb9a8a-2bee-41d8-b9b8-cde3039886de"/>
    <TaxKeywordTaxHTField xmlns="74fb9a8a-2bee-41d8-b9b8-cde3039886de">
      <Terms xmlns="http://schemas.microsoft.com/office/infopath/2007/PartnerControls"/>
    </TaxKeywordTaxHTField>
    <_dlc_DocId xmlns="74fb9a8a-2bee-41d8-b9b8-cde3039886de">ACDMY-3115798-347</_dlc_DocId>
    <_dlc_DocIdUrl xmlns="74fb9a8a-2bee-41d8-b9b8-cde3039886de">
      <Url>https://nvidia.sharepoint.com/sites/NBU-AcademyDM/_layouts/15/DocIdRedir.aspx?ID=ACDMY-3115798-347</Url>
      <Description>ACDMY-3115798-347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E4251202E8E2B4CA52CD07DDA7D21B3" ma:contentTypeVersion="49" ma:contentTypeDescription="Create a new document." ma:contentTypeScope="" ma:versionID="c7ce2bb4427fa3ee3b5e7941e23b42e5">
  <xsd:schema xmlns:xsd="http://www.w3.org/2001/XMLSchema" xmlns:xs="http://www.w3.org/2001/XMLSchema" xmlns:p="http://schemas.microsoft.com/office/2006/metadata/properties" xmlns:ns2="74fb9a8a-2bee-41d8-b9b8-cde3039886de" xmlns:ns4="349246bb-0570-43de-ad19-8bc889918dd1" targetNamespace="http://schemas.microsoft.com/office/2006/metadata/properties" ma:root="true" ma:fieldsID="773ad04a1102b0b4cf9bab8a412b122e" ns2:_="" ns4:_="">
    <xsd:import namespace="74fb9a8a-2bee-41d8-b9b8-cde3039886de"/>
    <xsd:import namespace="349246bb-0570-43de-ad19-8bc889918dd1"/>
    <xsd:element name="properties">
      <xsd:complexType>
        <xsd:sequence>
          <xsd:element name="documentManagement">
            <xsd:complexType>
              <xsd:all>
                <xsd:element ref="ns2:TaxCatchAll" minOccurs="0"/>
                <xsd:element ref="ns2:TaxCatchAllLabel" minOccurs="0"/>
                <xsd:element ref="ns2:TaxKeywordTaxHTField" minOccurs="0"/>
                <xsd:element ref="ns2:_dlc_DocId" minOccurs="0"/>
                <xsd:element ref="ns2:_dlc_DocIdUrl" minOccurs="0"/>
                <xsd:element ref="ns2:_dlc_DocIdPersistId"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fb9a8a-2bee-41d8-b9b8-cde3039886de"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990fef81-eedf-475f-be0f-8f0347f32737}" ma:internalName="TaxCatchAll" ma:readOnly="false" ma:showField="CatchAllData" ma:web="74fb9a8a-2bee-41d8-b9b8-cde3039886de">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990fef81-eedf-475f-be0f-8f0347f32737}" ma:internalName="TaxCatchAllLabel" ma:readOnly="true" ma:showField="CatchAllDataLabel" ma:web="74fb9a8a-2bee-41d8-b9b8-cde3039886de">
      <xsd:complexType>
        <xsd:complexContent>
          <xsd:extension base="dms:MultiChoiceLookup">
            <xsd:sequence>
              <xsd:element name="Value" type="dms:Lookup" maxOccurs="unbounded" minOccurs="0" nillable="true"/>
            </xsd:sequence>
          </xsd:extension>
        </xsd:complexContent>
      </xsd:complexType>
    </xsd:element>
    <xsd:element name="TaxKeywordTaxHTField" ma:index="10" nillable="true" ma:taxonomy="true" ma:internalName="TaxKeywordTaxHTField" ma:taxonomyFieldName="TaxKeyword" ma:displayName="Enterprise Keywords" ma:readOnly="false" ma:fieldId="{23f27201-bee3-471e-b2e7-b64fd8b7ca38}" ma:taxonomyMulti="true" ma:sspId="804b2a00-2846-4002-b30b-85ebaf4c019a" ma:termSetId="00000000-0000-0000-0000-000000000000" ma:anchorId="00000000-0000-0000-0000-000000000000" ma:open="true" ma:isKeyword="true">
      <xsd:complexType>
        <xsd:sequence>
          <xsd:element ref="pc:Terms" minOccurs="0" maxOccurs="1"/>
        </xsd:sequence>
      </xsd:complexType>
    </xsd:element>
    <xsd:element name="_dlc_DocId" ma:index="13" nillable="true" ma:displayName="Document ID Value" ma:description="The value of the document ID assigned to this item." ma:internalName="_dlc_DocId" ma:readOnly="true">
      <xsd:simpleType>
        <xsd:restriction base="dms:Text"/>
      </xsd:simpleType>
    </xsd:element>
    <xsd:element name="_dlc_DocIdUrl" ma:index="1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5"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49246bb-0570-43de-ad19-8bc889918dd1" elementFormDefault="qualified">
    <xsd:import namespace="http://schemas.microsoft.com/office/2006/documentManagement/types"/>
    <xsd:import namespace="http://schemas.microsoft.com/office/infopath/2007/PartnerControls"/>
    <xsd:element name="MediaServiceMetadata" ma:index="16" nillable="true" ma:displayName="MediaServiceMetadata" ma:hidden="true" ma:internalName="MediaServiceMetadata" ma:readOnly="true">
      <xsd:simpleType>
        <xsd:restriction base="dms:Note"/>
      </xsd:simpleType>
    </xsd:element>
    <xsd:element name="MediaServiceFastMetadata" ma:index="17" nillable="true" ma:displayName="MediaServiceFastMetadata" ma:hidden="true" ma:internalName="MediaServiceFastMetadata" ma:readOnly="tru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12"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DF88E22E-2A4B-4FB1-9848-BF16E7DBE74B}">
  <ds:schemaRefs>
    <ds:schemaRef ds:uri="349246bb-0570-43de-ad19-8bc889918dd1"/>
    <ds:schemaRef ds:uri="74fb9a8a-2bee-41d8-b9b8-cde3039886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16D70DC-4F3E-4B46-8855-7C6A2918944E}">
  <ds:schemaRefs>
    <ds:schemaRef ds:uri="349246bb-0570-43de-ad19-8bc889918dd1"/>
    <ds:schemaRef ds:uri="74fb9a8a-2bee-41d8-b9b8-cde303988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4.xml><?xml version="1.0" encoding="utf-8"?>
<ds:datastoreItem xmlns:ds="http://schemas.openxmlformats.org/officeDocument/2006/customXml" ds:itemID="{DB900E13-6710-493F-84F2-916764BF571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3627</TotalTime>
  <Words>11925</Words>
  <Application>Microsoft Office PowerPoint</Application>
  <PresentationFormat>Custom</PresentationFormat>
  <Paragraphs>1940</Paragraphs>
  <Slides>123</Slides>
  <Notes>120</Notes>
  <HiddenSlides>2</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123</vt:i4>
      </vt:variant>
    </vt:vector>
  </HeadingPairs>
  <TitlesOfParts>
    <vt:vector size="135" baseType="lpstr">
      <vt:lpstr>Arial</vt:lpstr>
      <vt:lpstr>Consolas</vt:lpstr>
      <vt:lpstr>Courier New</vt:lpstr>
      <vt:lpstr>DINPro-Light</vt:lpstr>
      <vt:lpstr>DINPro-Medium</vt:lpstr>
      <vt:lpstr>DINPro-Regular</vt:lpstr>
      <vt:lpstr>FacebookEmoji</vt:lpstr>
      <vt:lpstr>inherit</vt:lpstr>
      <vt:lpstr>Matura MT Script Capitals</vt:lpstr>
      <vt:lpstr>Trebuchet MS</vt:lpstr>
      <vt:lpstr>Wingdings</vt:lpstr>
      <vt:lpstr>Title &amp; Bullet</vt:lpstr>
      <vt:lpstr>PowerPoint Presentation</vt:lpstr>
      <vt:lpstr>Talk outline</vt:lpstr>
      <vt:lpstr>Goals for the executors proposal</vt:lpstr>
      <vt:lpstr>P2300: std::execution</vt:lpstr>
      <vt:lpstr>PowerPoint Presentation</vt:lpstr>
      <vt:lpstr>Example: Launching concurrent work</vt:lpstr>
      <vt:lpstr>Example: Launching concurrent work</vt:lpstr>
      <vt:lpstr>Example: Launching concurrent work</vt:lpstr>
      <vt:lpstr>Example: Launching concurrent work</vt:lpstr>
      <vt:lpstr>Example: Launching concurrent work</vt:lpstr>
      <vt:lpstr>Senders are expression templates</vt:lpstr>
      <vt:lpstr>Senders are expression templates</vt:lpstr>
      <vt:lpstr>These expressions are all senders</vt:lpstr>
      <vt:lpstr>PowerPoint Presentation</vt:lpstr>
      <vt:lpstr>Example: transitioning execution context</vt:lpstr>
      <vt:lpstr>Example: transitioning execution context</vt:lpstr>
      <vt:lpstr>PowerPoint Presentation</vt:lpstr>
      <vt:lpstr>Sender adaptors of std::execution</vt:lpstr>
      <vt:lpstr>PowerPoint Presentation</vt:lpstr>
      <vt:lpstr>Basic lifetime of an async operation</vt:lpstr>
      <vt:lpstr>Basic lifetime of an async operation</vt:lpstr>
      <vt:lpstr>Shape of a receiver</vt:lpstr>
      <vt:lpstr>Conceptual building blocks of P2300</vt:lpstr>
      <vt:lpstr>PowerPoint Presentation</vt:lpstr>
      <vt:lpstr>All of these senders implement connect</vt:lpstr>
      <vt:lpstr>All of these senders implement connect</vt:lpstr>
      <vt:lpstr>Connect enriches receiver and recurses into children</vt:lpstr>
      <vt:lpstr>Connect enriches receiver and recurses into children</vt:lpstr>
      <vt:lpstr>Connect returns an operation state</vt:lpstr>
      <vt:lpstr>Connect returns an operation state</vt:lpstr>
      <vt:lpstr>Connect returns an operation state</vt:lpstr>
      <vt:lpstr>Operations execute outside-in</vt:lpstr>
      <vt:lpstr>Operations execute outside-in</vt:lpstr>
      <vt:lpstr>Operations execute outside-in</vt:lpstr>
      <vt:lpstr>Operations execute outside-in</vt:lpstr>
      <vt:lpstr>PowerPoint Presentation</vt:lpstr>
      <vt:lpstr>PowerPoint Presentation</vt:lpstr>
      <vt:lpstr>Algorithm example: then</vt:lpstr>
      <vt:lpstr>Algorithm example: then</vt:lpstr>
      <vt:lpstr>Algorithm example: then</vt:lpstr>
      <vt:lpstr>Algorithm example: then</vt:lpstr>
      <vt:lpstr>PowerPoint Presentation</vt:lpstr>
      <vt:lpstr>Awaitables as senders</vt:lpstr>
      <vt:lpstr>senders as AWAITABLES</vt:lpstr>
      <vt:lpstr>senders as AWAITABLES</vt:lpstr>
      <vt:lpstr>Coroutines and cancellation</vt:lpstr>
      <vt:lpstr>FLASHBACK: transitioning execution context</vt:lpstr>
      <vt:lpstr>Example: Launching concurrent work</vt:lpstr>
      <vt:lpstr>Example: Launching concurrent work</vt:lpstr>
      <vt:lpstr>Sender/Receiver and Coroutines</vt:lpstr>
      <vt:lpstr>Coming up in the next hour:</vt:lpstr>
      <vt:lpstr>Additional resources</vt:lpstr>
      <vt:lpstr>PowerPoint Presentation</vt:lpstr>
      <vt:lpstr>Summary from Part 1</vt:lpstr>
      <vt:lpstr>what’s coming in part 2</vt:lpstr>
      <vt:lpstr>PowerPoint Presentation</vt:lpstr>
      <vt:lpstr>In the beginning … was goto</vt:lpstr>
      <vt:lpstr>In the beginning … was goto Structured programming</vt:lpstr>
      <vt:lpstr>Fire-and-forget task models are UNstructured</vt:lpstr>
      <vt:lpstr>Coroutines are structured concurrency</vt:lpstr>
      <vt:lpstr>Coroutines are structured concurrency</vt:lpstr>
      <vt:lpstr>Coroutines are structured concurrency</vt:lpstr>
      <vt:lpstr>Coroutines are structured concurrency</vt:lpstr>
      <vt:lpstr>Sender/receiver is also structured concurrency</vt:lpstr>
      <vt:lpstr>No detached computation allowed</vt:lpstr>
      <vt:lpstr>No detached computation allowed</vt:lpstr>
      <vt:lpstr>Why is detached computation bad?</vt:lpstr>
      <vt:lpstr>Concurrency must be joined!</vt:lpstr>
      <vt:lpstr>Concurrency must be joined!</vt:lpstr>
      <vt:lpstr>Concurrency must be joined!</vt:lpstr>
      <vt:lpstr>PowerPoint Presentation</vt:lpstr>
      <vt:lpstr>PowerPoint Presentation</vt:lpstr>
      <vt:lpstr>Cancellation support in C++20</vt:lpstr>
      <vt:lpstr>Cancellation in sender/receiver </vt:lpstr>
      <vt:lpstr>Cancellation is a three-way handshake</vt:lpstr>
      <vt:lpstr>Senders pass stop tokens to children via receivers</vt:lpstr>
      <vt:lpstr>Sender/receiver and cancellation</vt:lpstr>
      <vt:lpstr>Example: unifex::stop_when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Keyclick sender</vt:lpstr>
      <vt:lpstr>Keyclick sender</vt:lpstr>
      <vt:lpstr>Keyclick sender</vt:lpstr>
      <vt:lpstr>Keyclick sender</vt:lpstr>
      <vt:lpstr>…Or use a helper to create the sender</vt:lpstr>
      <vt:lpstr>“system” API for registering keyboard callback</vt:lpstr>
      <vt:lpstr>Putting the pieces together</vt:lpstr>
      <vt:lpstr>Putting the pieces together</vt:lpstr>
      <vt:lpstr>Hacking hooking windows</vt:lpstr>
      <vt:lpstr>Hacking hooking windows</vt:lpstr>
      <vt:lpstr>PowerPoint Presentation</vt:lpstr>
      <vt:lpstr>A Range of keyclick senders</vt:lpstr>
      <vt:lpstr>A Range of keyclick senders</vt:lpstr>
      <vt:lpstr>A Range of keyclick senders</vt:lpstr>
      <vt:lpstr>A Range of keyclick senders</vt:lpstr>
      <vt:lpstr>A Range of keyclick senders</vt:lpstr>
      <vt:lpstr>PowerPoint Presentation</vt:lpstr>
      <vt:lpstr>Ctrl-C sender (windows-specific)</vt:lpstr>
      <vt:lpstr>Ctrl-C sender (windows-specific)</vt:lpstr>
      <vt:lpstr>Ctrl-C sender (windows-specific)</vt:lpstr>
      <vt:lpstr>Ctrl-C sender (windows-specific)</vt:lpstr>
      <vt:lpstr>Ctrl-C sender (windows-specific)</vt:lpstr>
      <vt:lpstr>PowerPoint Presentation</vt:lpstr>
      <vt:lpstr>PowerPoint Presentation</vt:lpstr>
      <vt:lpstr>… until interrupt sender completes</vt:lpstr>
      <vt:lpstr>… until interrupt sender completes</vt:lpstr>
      <vt:lpstr>… until interrupt sender completes</vt:lpstr>
      <vt:lpstr>PowerPoint Presentation</vt:lpstr>
      <vt:lpstr>Make keyclick operations interruptable</vt:lpstr>
      <vt:lpstr>… until interrupt sender completes</vt:lpstr>
      <vt:lpstr>… until interrupt sender completes</vt:lpstr>
      <vt:lpstr>… and now this works</vt:lpstr>
      <vt:lpstr>PowerPoint Presentation</vt:lpstr>
      <vt:lpstr>PowerPoint Presentation</vt:lpstr>
      <vt:lpstr>PowerPoint Presentation</vt:lpstr>
      <vt:lpstr>What’s to come</vt:lpstr>
      <vt:lpstr>What’s to come, continued</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Eric Niebler</cp:lastModifiedBy>
  <cp:revision>3</cp:revision>
  <dcterms:created xsi:type="dcterms:W3CDTF">2008-01-24T03:11:41Z</dcterms:created>
  <dcterms:modified xsi:type="dcterms:W3CDTF">2021-10-29T05:27:54Z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0x0101008E4251202E8E2B4CA52CD07DDA7D21B3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y fmtid="{D5CDD505-2E9C-101B-9397-08002B2CF9AE}" pid="12" name="_dlc_DocIdItemGuid">
    <vt:lpwstr>e4693d61-db29-42ab-8d20-8edfa00d300e</vt:lpwstr>
  </property>
  <property fmtid="{D5CDD505-2E9C-101B-9397-08002B2CF9AE}" pid="13" name="TaxKeyword">
    <vt:lpwstr/>
  </property>
  <property fmtid="{D5CDD505-2E9C-101B-9397-08002B2CF9AE}" pid="14" name="ArticulateGUID">
    <vt:lpwstr>65874815-9BD6-48D2-B203-D3E46A02BD0B</vt:lpwstr>
  </property>
  <property fmtid="{D5CDD505-2E9C-101B-9397-08002B2CF9AE}" pid="15" name="ArticulatePath">
    <vt:lpwstr>https://nvidia.sharepoint.com/sites/NBU-AcademyDM/Media Library/Templates Library/PowerPoint templates/NVIDIA_Academy_Template_March_2021</vt:lpwstr>
  </property>
</Properties>
</file>